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61" r:id="rId4"/>
    <p:sldId id="28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90" r:id="rId18"/>
    <p:sldId id="291" r:id="rId19"/>
    <p:sldId id="274" r:id="rId20"/>
    <p:sldId id="275" r:id="rId21"/>
    <p:sldId id="276" r:id="rId22"/>
    <p:sldId id="277" r:id="rId23"/>
    <p:sldId id="278" r:id="rId24"/>
    <p:sldId id="279" r:id="rId25"/>
    <p:sldId id="292" r:id="rId26"/>
    <p:sldId id="293" r:id="rId27"/>
    <p:sldId id="294" r:id="rId28"/>
    <p:sldId id="295" r:id="rId29"/>
    <p:sldId id="282" r:id="rId30"/>
    <p:sldId id="283" r:id="rId31"/>
    <p:sldId id="284" r:id="rId32"/>
    <p:sldId id="288" r:id="rId33"/>
    <p:sldId id="285" r:id="rId34"/>
    <p:sldId id="286" r:id="rId35"/>
    <p:sldId id="287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>
      <p:cViewPr varScale="1">
        <p:scale>
          <a:sx n="110" d="100"/>
          <a:sy n="110" d="100"/>
        </p:scale>
        <p:origin x="16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2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Yıllara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tr-TR" dirty="0"/>
              <a:t>Türkiye’den </a:t>
            </a:r>
            <a:r>
              <a:rPr lang="en-US" dirty="0" err="1"/>
              <a:t>yayınlanmış</a:t>
            </a:r>
            <a:r>
              <a:rPr lang="en-US" dirty="0"/>
              <a:t> </a:t>
            </a:r>
            <a:r>
              <a:rPr lang="en-US" dirty="0" err="1"/>
              <a:t>özgün</a:t>
            </a:r>
            <a:r>
              <a:rPr lang="en-US" dirty="0"/>
              <a:t> </a:t>
            </a:r>
            <a:r>
              <a:rPr lang="en-US" dirty="0" err="1"/>
              <a:t>makale</a:t>
            </a:r>
            <a:r>
              <a:rPr lang="en-US" dirty="0"/>
              <a:t> </a:t>
            </a:r>
            <a:r>
              <a:rPr lang="en-US" dirty="0" err="1"/>
              <a:t>sayıları</a:t>
            </a:r>
            <a:endParaRPr lang="en-US" dirty="0"/>
          </a:p>
        </c:rich>
      </c:tx>
      <c:overlay val="1"/>
      <c:spPr>
        <a:solidFill>
          <a:schemeClr val="bg1"/>
        </a:solidFill>
      </c:spPr>
    </c:title>
    <c:autoTitleDeleted val="0"/>
    <c:plotArea>
      <c:layout/>
      <c:barChart>
        <c:barDir val="col"/>
        <c:grouping val="stacked"/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Yıllara göre yayınlanmış özgün makale sayıları</c:v>
                </c:pt>
              </c:strCache>
            </c:strRef>
          </c:tx>
          <c:invertIfNegative val="1"/>
          <c:cat>
            <c:numRef>
              <c:f>Sayfa1!$A$2:$A$12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Sayfa1!$B$2:$B$12</c:f>
              <c:numCache>
                <c:formatCode>General</c:formatCode>
                <c:ptCount val="11"/>
                <c:pt idx="0">
                  <c:v>339</c:v>
                </c:pt>
                <c:pt idx="1">
                  <c:v>324</c:v>
                </c:pt>
                <c:pt idx="2">
                  <c:v>359</c:v>
                </c:pt>
                <c:pt idx="3">
                  <c:v>388</c:v>
                </c:pt>
                <c:pt idx="4">
                  <c:v>405</c:v>
                </c:pt>
                <c:pt idx="5">
                  <c:v>397</c:v>
                </c:pt>
                <c:pt idx="6">
                  <c:v>347</c:v>
                </c:pt>
                <c:pt idx="7">
                  <c:v>364</c:v>
                </c:pt>
                <c:pt idx="8">
                  <c:v>353</c:v>
                </c:pt>
                <c:pt idx="9">
                  <c:v>352</c:v>
                </c:pt>
                <c:pt idx="10">
                  <c:v>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09-3F4B-9946-443C8CADE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5441536"/>
        <c:axId val="130646016"/>
      </c:barChart>
      <c:catAx>
        <c:axId val="105441536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130646016"/>
        <c:crosses val="autoZero"/>
        <c:auto val="1"/>
        <c:lblAlgn val="ctr"/>
        <c:lblOffset val="100"/>
        <c:noMultiLvlLbl val="1"/>
      </c:catAx>
      <c:valAx>
        <c:axId val="13064601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05441536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2"/>
  <c:chart>
    <c:title>
      <c:tx>
        <c:rich>
          <a:bodyPr/>
          <a:lstStyle/>
          <a:p>
            <a:pPr>
              <a:defRPr/>
            </a:pPr>
            <a:r>
              <a:rPr lang="tr-TR" dirty="0"/>
              <a:t>Son 10 yılda dünyada yayınlanmış üroloji yayınları</a:t>
            </a:r>
            <a:endParaRPr lang="en-US" dirty="0"/>
          </a:p>
        </c:rich>
      </c:tx>
      <c:overlay val="1"/>
      <c:spPr>
        <a:solidFill>
          <a:schemeClr val="bg1"/>
        </a:solidFill>
      </c:spPr>
    </c:title>
    <c:autoTitleDeleted val="0"/>
    <c:plotArea>
      <c:layout/>
      <c:barChart>
        <c:barDir val="col"/>
        <c:grouping val="stacked"/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1"/>
          <c:cat>
            <c:numRef>
              <c:f>Sayfa1!$A$2:$A$12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Sayfa1!$B$2:$B$12</c:f>
              <c:numCache>
                <c:formatCode>General</c:formatCode>
                <c:ptCount val="11"/>
                <c:pt idx="0">
                  <c:v>13786</c:v>
                </c:pt>
                <c:pt idx="1">
                  <c:v>13545</c:v>
                </c:pt>
                <c:pt idx="2">
                  <c:v>13337</c:v>
                </c:pt>
                <c:pt idx="3">
                  <c:v>13997</c:v>
                </c:pt>
                <c:pt idx="4">
                  <c:v>13872</c:v>
                </c:pt>
                <c:pt idx="5">
                  <c:v>13575</c:v>
                </c:pt>
                <c:pt idx="6">
                  <c:v>14200</c:v>
                </c:pt>
                <c:pt idx="7">
                  <c:v>15017</c:v>
                </c:pt>
                <c:pt idx="8">
                  <c:v>14380</c:v>
                </c:pt>
                <c:pt idx="9">
                  <c:v>14774</c:v>
                </c:pt>
                <c:pt idx="10">
                  <c:v>14796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51-334E-B9C4-D68F00E8F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4679936"/>
        <c:axId val="134685824"/>
      </c:barChart>
      <c:catAx>
        <c:axId val="134679936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134685824"/>
        <c:crosses val="autoZero"/>
        <c:auto val="1"/>
        <c:lblAlgn val="ctr"/>
        <c:lblOffset val="100"/>
        <c:noMultiLvlLbl val="1"/>
      </c:catAx>
      <c:valAx>
        <c:axId val="13468582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34679936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2000-2010</c:v>
                </c:pt>
              </c:strCache>
            </c:strRef>
          </c:tx>
          <c:dLbls>
            <c:dLbl>
              <c:idx val="2"/>
              <c:layout>
                <c:manualLayout>
                  <c:x val="-9.5655890663812332E-2"/>
                  <c:y val="-6.3644203518223919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A4-4245-A008-612639726C1B}"/>
                </c:ext>
              </c:extLst>
            </c:dLbl>
            <c:dLbl>
              <c:idx val="3"/>
              <c:layout>
                <c:manualLayout>
                  <c:x val="6.4456664134127817E-2"/>
                  <c:y val="-9.1703394219857043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A4-4245-A008-612639726C1B}"/>
                </c:ext>
              </c:extLst>
            </c:dLbl>
            <c:dLbl>
              <c:idx val="5"/>
              <c:layout>
                <c:manualLayout>
                  <c:x val="8.7325059299069266E-2"/>
                  <c:y val="4.045345921525987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A4-4245-A008-612639726C1B}"/>
                </c:ext>
              </c:extLst>
            </c:dLbl>
            <c:dLbl>
              <c:idx val="6"/>
              <c:layout>
                <c:manualLayout>
                  <c:x val="7.6379107612967456E-2"/>
                  <c:y val="7.903773704200237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A4-4245-A008-612639726C1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Sayfa1!$A$2:$A$8</c:f>
              <c:strCache>
                <c:ptCount val="7"/>
                <c:pt idx="0">
                  <c:v>BPH</c:v>
                </c:pt>
                <c:pt idx="1">
                  <c:v>Taş Hastalığı</c:v>
                </c:pt>
                <c:pt idx="2">
                  <c:v>İnfertilite</c:v>
                </c:pt>
                <c:pt idx="3">
                  <c:v>Cinsel Fonk Boz</c:v>
                </c:pt>
                <c:pt idx="4">
                  <c:v>Üroonkoloji</c:v>
                </c:pt>
                <c:pt idx="5">
                  <c:v>Nöroüroloji</c:v>
                </c:pt>
                <c:pt idx="6">
                  <c:v>Diğer</c:v>
                </c:pt>
              </c:strCache>
            </c:strRef>
          </c:cat>
          <c:val>
            <c:numRef>
              <c:f>Sayfa1!$B$2:$B$8</c:f>
              <c:numCache>
                <c:formatCode>0%</c:formatCode>
                <c:ptCount val="7"/>
                <c:pt idx="0">
                  <c:v>0.15000000000000024</c:v>
                </c:pt>
                <c:pt idx="1">
                  <c:v>0.19</c:v>
                </c:pt>
                <c:pt idx="2">
                  <c:v>0.14000000000000001</c:v>
                </c:pt>
                <c:pt idx="3">
                  <c:v>0.13</c:v>
                </c:pt>
                <c:pt idx="4">
                  <c:v>0.19</c:v>
                </c:pt>
                <c:pt idx="5">
                  <c:v>8.0000000000000043E-2</c:v>
                </c:pt>
                <c:pt idx="6">
                  <c:v>0.12000000000000002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A4-4245-A008-612639726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TR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TR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TR"/>
          </a:p>
        </c:txPr>
      </c:legendEntry>
      <c:legendEntry>
        <c:idx val="3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TR"/>
          </a:p>
        </c:txPr>
      </c:legendEntry>
      <c:legendEntry>
        <c:idx val="4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TR"/>
          </a:p>
        </c:txPr>
      </c:legendEntry>
      <c:legendEntry>
        <c:idx val="5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TR"/>
          </a:p>
        </c:txPr>
      </c:legendEntry>
      <c:legendEntry>
        <c:idx val="6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TR"/>
          </a:p>
        </c:txPr>
      </c:legendEntry>
      <c:layout>
        <c:manualLayout>
          <c:xMode val="edge"/>
          <c:yMode val="edge"/>
          <c:x val="0.66530647462731662"/>
          <c:y val="4.5330633226887102E-2"/>
          <c:w val="0.33469352537268515"/>
          <c:h val="0.90933852694758988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en-T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7.9022801837270645E-2"/>
          <c:y val="0.13173351377952755"/>
          <c:w val="0.47303248031496203"/>
          <c:h val="0.709548720472441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Lbls>
            <c:dLbl>
              <c:idx val="5"/>
              <c:layout>
                <c:manualLayout>
                  <c:x val="9.6963615897041194E-2"/>
                  <c:y val="7.9251538796878809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DA-FC43-92CA-3EDB969DA5B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Sayfa1!$A$2:$A$8</c:f>
              <c:strCache>
                <c:ptCount val="7"/>
                <c:pt idx="0">
                  <c:v>BPH</c:v>
                </c:pt>
                <c:pt idx="1">
                  <c:v>Taş Hastalığı</c:v>
                </c:pt>
                <c:pt idx="2">
                  <c:v>İnfertilite</c:v>
                </c:pt>
                <c:pt idx="3">
                  <c:v>Cinsel Fonk Boz.</c:v>
                </c:pt>
                <c:pt idx="4">
                  <c:v>Üroonkoloji</c:v>
                </c:pt>
                <c:pt idx="5">
                  <c:v>Nöroüroloji</c:v>
                </c:pt>
                <c:pt idx="6">
                  <c:v>Diğer</c:v>
                </c:pt>
              </c:strCache>
            </c:strRef>
          </c:cat>
          <c:val>
            <c:numRef>
              <c:f>Sayfa1!$B$2:$B$8</c:f>
              <c:numCache>
                <c:formatCode>0%</c:formatCode>
                <c:ptCount val="7"/>
                <c:pt idx="0">
                  <c:v>0.14000000000000001</c:v>
                </c:pt>
                <c:pt idx="1">
                  <c:v>0.11</c:v>
                </c:pt>
                <c:pt idx="2">
                  <c:v>0.18000000000000024</c:v>
                </c:pt>
                <c:pt idx="3">
                  <c:v>0.17</c:v>
                </c:pt>
                <c:pt idx="4">
                  <c:v>0.22</c:v>
                </c:pt>
                <c:pt idx="5">
                  <c:v>9.0000000000000024E-2</c:v>
                </c:pt>
                <c:pt idx="6">
                  <c:v>9.0000000000000024E-2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DA-FC43-92CA-3EDB969DA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1"/>
  </c:chart>
  <c:txPr>
    <a:bodyPr/>
    <a:lstStyle/>
    <a:p>
      <a:pPr>
        <a:defRPr sz="1800"/>
      </a:pPr>
      <a:endParaRPr lang="en-T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9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Subject</c:v>
                </c:pt>
              </c:strCache>
            </c:strRef>
          </c:tx>
          <c:spPr>
            <a:solidFill>
              <a:srgbClr val="FF0000"/>
            </a:solidFill>
          </c:spPr>
          <c:invertIfNegative val="1"/>
          <c:cat>
            <c:strRef>
              <c:f>Sayfa1!$A$2:$A$10</c:f>
              <c:strCache>
                <c:ptCount val="9"/>
                <c:pt idx="0">
                  <c:v>Urolithiasis</c:v>
                </c:pt>
                <c:pt idx="1">
                  <c:v>Infertilite</c:v>
                </c:pt>
                <c:pt idx="2">
                  <c:v>Bph</c:v>
                </c:pt>
                <c:pt idx="3">
                  <c:v>Sexüel Disfonksiyon</c:v>
                </c:pt>
                <c:pt idx="4">
                  <c:v>Mesane Kanseri</c:v>
                </c:pt>
                <c:pt idx="5">
                  <c:v>Prostat Kanseri</c:v>
                </c:pt>
                <c:pt idx="6">
                  <c:v>İnkontinans</c:v>
                </c:pt>
                <c:pt idx="7">
                  <c:v>Peyronie Hastalığı</c:v>
                </c:pt>
                <c:pt idx="8">
                  <c:v>Diğerleri</c:v>
                </c:pt>
              </c:strCache>
            </c:strRef>
          </c:cat>
          <c:val>
            <c:numRef>
              <c:f>Sayfa1!$B$2:$B$10</c:f>
              <c:numCache>
                <c:formatCode>0.00%</c:formatCode>
                <c:ptCount val="9"/>
                <c:pt idx="0">
                  <c:v>0.23500000000000001</c:v>
                </c:pt>
                <c:pt idx="1">
                  <c:v>0.15600000000000044</c:v>
                </c:pt>
                <c:pt idx="2">
                  <c:v>0.11700000000000012</c:v>
                </c:pt>
                <c:pt idx="3">
                  <c:v>0.11700000000000012</c:v>
                </c:pt>
                <c:pt idx="4">
                  <c:v>9.8000000000000545E-2</c:v>
                </c:pt>
                <c:pt idx="5">
                  <c:v>5.8000000000000072E-2</c:v>
                </c:pt>
                <c:pt idx="6">
                  <c:v>3.9000000000000076E-2</c:v>
                </c:pt>
                <c:pt idx="7">
                  <c:v>3.9000000000000076E-2</c:v>
                </c:pt>
                <c:pt idx="8">
                  <c:v>0.13700000000000001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0-A081-564D-BD76-1113A17AD4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321536"/>
        <c:axId val="140323072"/>
      </c:barChart>
      <c:catAx>
        <c:axId val="140321536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140323072"/>
        <c:crosses val="autoZero"/>
        <c:auto val="1"/>
        <c:lblAlgn val="ctr"/>
        <c:lblOffset val="100"/>
        <c:noMultiLvlLbl val="1"/>
      </c:catAx>
      <c:valAx>
        <c:axId val="140323072"/>
        <c:scaling>
          <c:orientation val="minMax"/>
        </c:scaling>
        <c:delete val="1"/>
        <c:axPos val="l"/>
        <c:majorGridlines/>
        <c:numFmt formatCode="0.00%" sourceLinked="1"/>
        <c:majorTickMark val="cross"/>
        <c:minorTickMark val="cross"/>
        <c:tickLblPos val="nextTo"/>
        <c:crossAx val="140321536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1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spPr>
            <a:solidFill>
              <a:srgbClr val="FF0000"/>
            </a:solidFill>
          </c:spPr>
          <c:invertIfNegative val="1"/>
          <c:cat>
            <c:numRef>
              <c:f>Sayfa1!$A$2:$A$16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</c:numCache>
            </c:numRef>
          </c:cat>
          <c:val>
            <c:numRef>
              <c:f>Sayfa1!$B$2:$B$16</c:f>
              <c:numCache>
                <c:formatCode>General</c:formatCode>
                <c:ptCount val="15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6</c:v>
                </c:pt>
                <c:pt idx="5">
                  <c:v>1</c:v>
                </c:pt>
                <c:pt idx="6">
                  <c:v>6</c:v>
                </c:pt>
                <c:pt idx="7">
                  <c:v>3</c:v>
                </c:pt>
                <c:pt idx="8">
                  <c:v>5</c:v>
                </c:pt>
                <c:pt idx="9">
                  <c:v>8</c:v>
                </c:pt>
                <c:pt idx="10">
                  <c:v>4</c:v>
                </c:pt>
                <c:pt idx="11">
                  <c:v>7</c:v>
                </c:pt>
                <c:pt idx="12">
                  <c:v>2</c:v>
                </c:pt>
                <c:pt idx="13">
                  <c:v>0</c:v>
                </c:pt>
                <c:pt idx="14">
                  <c:v>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0-5A09-7A42-BA61-689BC6D209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576256"/>
        <c:axId val="140577792"/>
      </c:barChart>
      <c:catAx>
        <c:axId val="140576256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140577792"/>
        <c:crosses val="autoZero"/>
        <c:auto val="1"/>
        <c:lblAlgn val="ctr"/>
        <c:lblOffset val="100"/>
        <c:noMultiLvlLbl val="1"/>
      </c:catAx>
      <c:valAx>
        <c:axId val="14057779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40576256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0.08197</cdr:x>
      <cdr:y>0.79699</cdr:y>
    </cdr:from>
    <cdr:to>
      <cdr:x>0.59016</cdr:x>
      <cdr:y>0.87482</cdr:y>
    </cdr:to>
    <cdr:sp macro="" textlink="">
      <cdr:nvSpPr>
        <cdr:cNvPr id="2" name="5 Altbilgi Yer Tutucusu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357190" y="3857652"/>
          <a:ext cx="2214576" cy="376725"/>
        </a:xfrm>
        <a:prstGeom xmlns:a="http://schemas.openxmlformats.org/drawingml/2006/main" prst="rect">
          <a:avLst/>
        </a:prstGeom>
        <a:solidFill xmlns:a="http://schemas.openxmlformats.org/drawingml/2006/main">
          <a:srgbClr val="005BD3"/>
        </a:solidFill>
      </cdr:spPr>
      <cdr:txBody>
        <a:bodyPr xmlns:a="http://schemas.openxmlformats.org/drawingml/2006/main" vert="horz" lIns="91440" tIns="45720" rIns="91440" bIns="45720" rtlCol="0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tr-TR" b="1" dirty="0">
              <a:solidFill>
                <a:sysClr val="window" lastClr="FFFFFF"/>
              </a:solidFill>
            </a:rPr>
            <a:t>2002-2009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0.06557</cdr:x>
      <cdr:y>0.80952</cdr:y>
    </cdr:from>
    <cdr:to>
      <cdr:x>0.57377</cdr:x>
      <cdr:y>0.89065</cdr:y>
    </cdr:to>
    <cdr:sp macro="" textlink="">
      <cdr:nvSpPr>
        <cdr:cNvPr id="2" name="5 Altbilgi Yer Tutucusu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285752" y="3643338"/>
          <a:ext cx="2214578" cy="365125"/>
        </a:xfrm>
        <a:prstGeom xmlns:a="http://schemas.openxmlformats.org/drawingml/2006/main" prst="rect">
          <a:avLst/>
        </a:prstGeom>
        <a:solidFill xmlns:a="http://schemas.openxmlformats.org/drawingml/2006/main">
          <a:srgbClr val="005BD3"/>
        </a:solidFill>
      </cdr:spPr>
      <cdr:txBody>
        <a:bodyPr xmlns:a="http://schemas.openxmlformats.org/drawingml/2006/main" vert="horz" lIns="91440" tIns="45720" rIns="91440" bIns="45720" rtlCol="0" anchor="ctr"/>
        <a:lstStyle xmlns:a="http://schemas.openxmlformats.org/drawingml/2006/main">
          <a:defPPr>
            <a:defRPr lang="tr-TR"/>
          </a:defPPr>
          <a:lvl1pPr marL="0" algn="ctr" defTabSz="914400" rtl="0" eaLnBrk="1" latinLnBrk="0" hangingPunct="1">
            <a:defRPr sz="12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tr-TR" b="1" dirty="0">
              <a:solidFill>
                <a:sysClr val="window" lastClr="FFFFFF"/>
              </a:solidFill>
            </a:rPr>
            <a:t>2010-2017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88D98-29FA-4DC4-AF06-10FD681E7CF0}" type="datetimeFigureOut">
              <a:rPr lang="tr-TR" smtClean="0"/>
              <a:pPr/>
              <a:t>3.07.2020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F0DC4-D6E4-4127-8847-A79D24F78F7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0DC4-D6E4-4127-8847-A79D24F78F7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0DC4-D6E4-4127-8847-A79D24F78F75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0DC4-D6E4-4127-8847-A79D24F78F75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B7928-0CFD-432A-821C-E9F929596681}" type="datetime1">
              <a:rPr lang="tr-TR" smtClean="0"/>
              <a:pPr/>
              <a:t>3.07.2020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SCI-E indeksli dergilerde yayınlaşma oranı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BE6E-F239-4AA4-8475-398F2728DC45}" type="datetime1">
              <a:rPr lang="tr-TR" smtClean="0"/>
              <a:pPr/>
              <a:t>3.07.2020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SCI-E indeksli dergilerde yayınlaşma oranı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9D59-E299-4CA4-8588-5427AA44F4B2}" type="datetime1">
              <a:rPr lang="tr-TR" smtClean="0"/>
              <a:pPr/>
              <a:t>3.07.2020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SCI-E indeksli dergilerde yayınlaşma oranı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B7D6-7B8C-404D-ABE5-0FF07D4F1FFC}" type="datetime1">
              <a:rPr lang="tr-TR" smtClean="0"/>
              <a:pPr/>
              <a:t>3.07.2020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SCI-E indeksli dergilerde yayınlaşma oranı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8F04-17B7-41ED-98F5-65DB34E25C62}" type="datetime1">
              <a:rPr lang="tr-TR" smtClean="0"/>
              <a:pPr/>
              <a:t>3.07.2020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SCI-E indeksli dergilerde yayınlaşma oranı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7CFB-2F11-4B7F-B811-65A4055319E2}" type="datetime1">
              <a:rPr lang="tr-TR" smtClean="0"/>
              <a:pPr/>
              <a:t>3.07.2020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SCI-E indeksli dergilerde yayınlaşma oranı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E954-45A0-4E46-90FF-57A37BEBB8FA}" type="datetime1">
              <a:rPr lang="tr-TR" smtClean="0"/>
              <a:pPr/>
              <a:t>3.07.2020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SCI-E indeksli dergilerde yayınlaşma oranı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DD1-E14F-4470-B503-C9E5EF862DE8}" type="datetime1">
              <a:rPr lang="tr-TR" smtClean="0"/>
              <a:pPr/>
              <a:t>3.07.2020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SCI-E indeksli dergilerde yayınlaşma oranı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ACBE-582F-4716-8622-8597333A969C}" type="datetime1">
              <a:rPr lang="tr-TR" smtClean="0"/>
              <a:pPr/>
              <a:t>3.07.2020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SCI-E indeksli dergilerde yayınlaşma oranı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ABCD-1512-4F7E-B7BB-8010FE28F394}" type="datetime1">
              <a:rPr lang="tr-TR" smtClean="0"/>
              <a:pPr/>
              <a:t>3.07.2020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SCI-E indeksli dergilerde yayınlaşma oranı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3596-2D96-40B9-B092-63DE24748E70}" type="datetime1">
              <a:rPr lang="tr-TR" smtClean="0"/>
              <a:pPr/>
              <a:t>3.07.2020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SCI-E indeksli dergilerde yayınlaşma oranı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D7165-82A1-46A6-A891-00C7CE694D34}" type="datetime1">
              <a:rPr lang="tr-TR" smtClean="0"/>
              <a:pPr/>
              <a:t>3.07.2020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SCI-E indeksli dergilerde yayınlaşma oranı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pubmed.ncbi.nlm.nih.gov/?term=Siddiqui+MM&amp;cauthor_id=30278190" TargetMode="External"/><Relationship Id="rId3" Type="http://schemas.openxmlformats.org/officeDocument/2006/relationships/hyperlink" Target="https://pubmed.ncbi.nlm.nih.gov/30278190/" TargetMode="External"/><Relationship Id="rId7" Type="http://schemas.openxmlformats.org/officeDocument/2006/relationships/hyperlink" Target="https://pubmed.ncbi.nlm.nih.gov/?term=Naslund+MJ&amp;cauthor_id=30278190" TargetMode="External"/><Relationship Id="rId2" Type="http://schemas.openxmlformats.org/officeDocument/2006/relationships/hyperlink" Target="https://pubmed.ncbi.nlm.nih.gov/?term=Hayon+S&amp;cauthor_id=30278190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pubmed.ncbi.nlm.nih.gov/?term=Dunne+MM&amp;cauthor_id=30278190" TargetMode="External"/><Relationship Id="rId5" Type="http://schemas.openxmlformats.org/officeDocument/2006/relationships/hyperlink" Target="https://pubmed.ncbi.nlm.nih.gov/?term=Stormont+IM&amp;cauthor_id=30278190" TargetMode="External"/><Relationship Id="rId4" Type="http://schemas.openxmlformats.org/officeDocument/2006/relationships/hyperlink" Target="https://pubmed.ncbi.nlm.nih.gov/?term=Tripathi+H&amp;cauthor_id=30278190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journal/00904295/123/supp/C" TargetMode="External"/><Relationship Id="rId2" Type="http://schemas.openxmlformats.org/officeDocument/2006/relationships/hyperlink" Target="https://www.sciencedirect.com/science/journal/00904295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/>
          <a:lstStyle/>
          <a:p>
            <a:r>
              <a:rPr lang="tr-TR" sz="4000" dirty="0">
                <a:solidFill>
                  <a:srgbClr val="FF0000"/>
                </a:solidFill>
              </a:rPr>
              <a:t>GELECEĞİN AKADEMİSYENLERİ</a:t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sz="2800" dirty="0">
                <a:solidFill>
                  <a:srgbClr val="FF0000"/>
                </a:solidFill>
              </a:rPr>
              <a:t>AKADEMİK GELİŞİM PROGRAMI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TÜRKİYE VE DÜNYADA  ÜROLOJİ YAYINLARI</a:t>
            </a:r>
          </a:p>
          <a:p>
            <a:pPr algn="ctr">
              <a:buNone/>
            </a:pPr>
            <a:endParaRPr lang="tr-TR" sz="43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r-TR" sz="4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Dr. M. Ahmet </a:t>
            </a:r>
            <a:r>
              <a:rPr lang="tr-TR" sz="43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Tunçkıran</a:t>
            </a:r>
            <a:endParaRPr lang="tr-TR" sz="43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r-T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Başkent Üniversitesi Üroloji Anabilim Dalı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000108"/>
          </a:xfrm>
        </p:spPr>
        <p:txBody>
          <a:bodyPr/>
          <a:lstStyle/>
          <a:p>
            <a:r>
              <a:rPr lang="tr-TR" dirty="0">
                <a:solidFill>
                  <a:srgbClr val="FFFF00"/>
                </a:solidFill>
              </a:rPr>
              <a:t>SCI-E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929330"/>
          </a:xfrm>
        </p:spPr>
        <p:txBody>
          <a:bodyPr/>
          <a:lstStyle/>
          <a:p>
            <a:r>
              <a:rPr lang="tr-TR" dirty="0" err="1">
                <a:solidFill>
                  <a:schemeClr val="bg1"/>
                </a:solidFill>
              </a:rPr>
              <a:t>The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</a:t>
            </a:r>
            <a:r>
              <a:rPr lang="tr-TR" dirty="0" err="1">
                <a:solidFill>
                  <a:schemeClr val="bg1"/>
                </a:solidFill>
              </a:rPr>
              <a:t>nstitute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for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</a:t>
            </a:r>
            <a:r>
              <a:rPr lang="tr-TR" dirty="0" err="1">
                <a:solidFill>
                  <a:schemeClr val="bg1"/>
                </a:solidFill>
              </a:rPr>
              <a:t>cientific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</a:t>
            </a:r>
            <a:r>
              <a:rPr lang="tr-TR" dirty="0" err="1">
                <a:solidFill>
                  <a:schemeClr val="bg1"/>
                </a:solidFill>
              </a:rPr>
              <a:t>nformation</a:t>
            </a:r>
            <a:r>
              <a:rPr lang="tr-TR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1945’den itibaren yayın ve atıf kaydı </a:t>
            </a:r>
          </a:p>
          <a:p>
            <a:pPr>
              <a:buNone/>
            </a:pPr>
            <a:endParaRPr lang="tr-TR" dirty="0">
              <a:solidFill>
                <a:schemeClr val="bg1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Günümüzde en geçerli dergi atıf veri tabanı </a:t>
            </a:r>
            <a:r>
              <a:rPr lang="tr-TR" dirty="0" err="1">
                <a:solidFill>
                  <a:schemeClr val="bg1"/>
                </a:solidFill>
              </a:rPr>
              <a:t>Science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Citation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Index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Expanded</a:t>
            </a:r>
            <a:r>
              <a:rPr lang="tr-TR" dirty="0">
                <a:solidFill>
                  <a:schemeClr val="bg1"/>
                </a:solidFill>
              </a:rPr>
              <a:t> (SCI-E)</a:t>
            </a:r>
          </a:p>
          <a:p>
            <a:endParaRPr lang="tr-TR" dirty="0">
              <a:solidFill>
                <a:schemeClr val="bg1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150 farklı disiplin</a:t>
            </a:r>
          </a:p>
          <a:p>
            <a:pPr>
              <a:buNone/>
            </a:pPr>
            <a:endParaRPr lang="tr-TR" dirty="0">
              <a:solidFill>
                <a:schemeClr val="bg1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8500’den fazla dergi</a:t>
            </a:r>
          </a:p>
          <a:p>
            <a:pPr>
              <a:buNone/>
            </a:pP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cap="all" dirty="0">
                <a:solidFill>
                  <a:srgbClr val="FFFF00"/>
                </a:solidFill>
              </a:rPr>
              <a:t>Türkiye’den </a:t>
            </a:r>
            <a:r>
              <a:rPr lang="tr-TR" cap="all" dirty="0" err="1">
                <a:solidFill>
                  <a:srgbClr val="FFFF00"/>
                </a:solidFill>
              </a:rPr>
              <a:t>yapIlan</a:t>
            </a:r>
            <a:r>
              <a:rPr lang="tr-TR" cap="all" dirty="0">
                <a:solidFill>
                  <a:srgbClr val="FFFF00"/>
                </a:solidFill>
              </a:rPr>
              <a:t> </a:t>
            </a:r>
            <a:r>
              <a:rPr lang="tr-TR" cap="all" dirty="0" err="1">
                <a:solidFill>
                  <a:srgbClr val="FFFF00"/>
                </a:solidFill>
              </a:rPr>
              <a:t>yayInlara</a:t>
            </a:r>
            <a:r>
              <a:rPr lang="tr-TR" cap="all" dirty="0">
                <a:solidFill>
                  <a:srgbClr val="FFFF00"/>
                </a:solidFill>
              </a:rPr>
              <a:t> </a:t>
            </a:r>
            <a:r>
              <a:rPr lang="tr-TR" cap="all" dirty="0" err="1">
                <a:solidFill>
                  <a:srgbClr val="FFFF00"/>
                </a:solidFill>
              </a:rPr>
              <a:t>yapIlan</a:t>
            </a:r>
            <a:r>
              <a:rPr lang="tr-TR" cap="all" dirty="0">
                <a:solidFill>
                  <a:srgbClr val="FFFF00"/>
                </a:solidFill>
              </a:rPr>
              <a:t> </a:t>
            </a:r>
            <a:r>
              <a:rPr lang="tr-TR" cap="all" dirty="0" err="1">
                <a:solidFill>
                  <a:srgbClr val="FFFF00"/>
                </a:solidFill>
              </a:rPr>
              <a:t>atIflar</a:t>
            </a:r>
            <a:endParaRPr lang="tr-TR" cap="all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51 en fazla atıf sayısına sahip yayın</a:t>
            </a:r>
          </a:p>
          <a:p>
            <a:pPr>
              <a:buNone/>
            </a:pPr>
            <a:r>
              <a:rPr lang="tr-TR" dirty="0">
                <a:solidFill>
                  <a:schemeClr val="bg1"/>
                </a:solidFill>
              </a:rPr>
              <a:t> (1. isim Türkiye’den)</a:t>
            </a:r>
          </a:p>
          <a:p>
            <a:endParaRPr lang="tr-TR" dirty="0">
              <a:solidFill>
                <a:schemeClr val="bg1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SCI-E veritabanı</a:t>
            </a:r>
          </a:p>
          <a:p>
            <a:endParaRPr lang="tr-TR" dirty="0">
              <a:solidFill>
                <a:schemeClr val="bg1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Mart 2016 </a:t>
            </a:r>
          </a:p>
          <a:p>
            <a:endParaRPr lang="tr-TR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tr-TR" sz="2000" dirty="0">
                <a:solidFill>
                  <a:schemeClr val="bg1"/>
                </a:solidFill>
              </a:rPr>
              <a:t>İpekçi T. et al. 2017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cap="all" dirty="0" err="1">
                <a:solidFill>
                  <a:srgbClr val="FFFF00"/>
                </a:solidFill>
              </a:rPr>
              <a:t>Türkİye’den</a:t>
            </a:r>
            <a:r>
              <a:rPr lang="tr-TR" cap="all" dirty="0">
                <a:solidFill>
                  <a:srgbClr val="FFFF00"/>
                </a:solidFill>
              </a:rPr>
              <a:t> </a:t>
            </a:r>
            <a:r>
              <a:rPr lang="tr-TR" cap="all" dirty="0" err="1">
                <a:solidFill>
                  <a:srgbClr val="FFFF00"/>
                </a:solidFill>
              </a:rPr>
              <a:t>yapIlan</a:t>
            </a:r>
            <a:r>
              <a:rPr lang="tr-TR" cap="all" dirty="0">
                <a:solidFill>
                  <a:srgbClr val="FFFF00"/>
                </a:solidFill>
              </a:rPr>
              <a:t> </a:t>
            </a:r>
            <a:r>
              <a:rPr lang="tr-TR" cap="all" dirty="0" err="1">
                <a:solidFill>
                  <a:srgbClr val="FFFF00"/>
                </a:solidFill>
              </a:rPr>
              <a:t>yayInlara</a:t>
            </a:r>
            <a:r>
              <a:rPr lang="tr-TR" cap="all" dirty="0">
                <a:solidFill>
                  <a:srgbClr val="FFFF00"/>
                </a:solidFill>
              </a:rPr>
              <a:t> </a:t>
            </a:r>
            <a:r>
              <a:rPr lang="tr-TR" cap="all" dirty="0" err="1">
                <a:solidFill>
                  <a:srgbClr val="FFFF00"/>
                </a:solidFill>
              </a:rPr>
              <a:t>yapIlan</a:t>
            </a:r>
            <a:r>
              <a:rPr lang="tr-TR" cap="all" dirty="0">
                <a:solidFill>
                  <a:srgbClr val="FFFF00"/>
                </a:solidFill>
              </a:rPr>
              <a:t> </a:t>
            </a:r>
            <a:r>
              <a:rPr lang="tr-TR" cap="all" dirty="0" err="1">
                <a:solidFill>
                  <a:srgbClr val="FFFF00"/>
                </a:solidFill>
              </a:rPr>
              <a:t>atIflar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>
              <a:solidFill>
                <a:schemeClr val="bg1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48/51 Türkiye’deki anabilim dallarından</a:t>
            </a:r>
          </a:p>
          <a:p>
            <a:endParaRPr lang="tr-TR" dirty="0">
              <a:solidFill>
                <a:schemeClr val="bg1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3/51 uluslar arası bazda.</a:t>
            </a:r>
          </a:p>
          <a:p>
            <a:endParaRPr lang="tr-TR" dirty="0">
              <a:solidFill>
                <a:schemeClr val="bg1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Kendine atıf oranı %3.3 (%0-%10)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cap="all" dirty="0">
                <a:solidFill>
                  <a:srgbClr val="FFFF00"/>
                </a:solidFill>
              </a:rPr>
              <a:t>Türkiye’den </a:t>
            </a:r>
            <a:r>
              <a:rPr lang="tr-TR" cap="all" dirty="0" err="1">
                <a:solidFill>
                  <a:srgbClr val="FFFF00"/>
                </a:solidFill>
              </a:rPr>
              <a:t>yapIlan</a:t>
            </a:r>
            <a:r>
              <a:rPr lang="tr-TR" cap="all" dirty="0">
                <a:solidFill>
                  <a:srgbClr val="FFFF00"/>
                </a:solidFill>
              </a:rPr>
              <a:t> </a:t>
            </a:r>
            <a:r>
              <a:rPr lang="tr-TR" cap="all" dirty="0" err="1">
                <a:solidFill>
                  <a:srgbClr val="FFFF00"/>
                </a:solidFill>
              </a:rPr>
              <a:t>yayInlara</a:t>
            </a:r>
            <a:r>
              <a:rPr lang="tr-TR" cap="all" dirty="0">
                <a:solidFill>
                  <a:srgbClr val="FFFF00"/>
                </a:solidFill>
              </a:rPr>
              <a:t> </a:t>
            </a:r>
            <a:r>
              <a:rPr lang="tr-TR" cap="all" dirty="0" err="1">
                <a:solidFill>
                  <a:srgbClr val="FFFF00"/>
                </a:solidFill>
              </a:rPr>
              <a:t>yapIlan</a:t>
            </a:r>
            <a:r>
              <a:rPr lang="tr-TR" cap="all" dirty="0">
                <a:solidFill>
                  <a:srgbClr val="FFFF00"/>
                </a:solidFill>
              </a:rPr>
              <a:t> </a:t>
            </a:r>
            <a:r>
              <a:rPr lang="tr-TR" cap="all" dirty="0" err="1">
                <a:solidFill>
                  <a:srgbClr val="FFFF00"/>
                </a:solidFill>
              </a:rPr>
              <a:t>atIflar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cap="all" dirty="0">
                <a:solidFill>
                  <a:srgbClr val="FFFF00"/>
                </a:solidFill>
              </a:rPr>
              <a:t>Türkiye’den </a:t>
            </a:r>
            <a:r>
              <a:rPr lang="tr-TR" cap="all" dirty="0" err="1">
                <a:solidFill>
                  <a:srgbClr val="FFFF00"/>
                </a:solidFill>
              </a:rPr>
              <a:t>yapIlan</a:t>
            </a:r>
            <a:r>
              <a:rPr lang="tr-TR" cap="all" dirty="0">
                <a:solidFill>
                  <a:srgbClr val="FFFF00"/>
                </a:solidFill>
              </a:rPr>
              <a:t> </a:t>
            </a:r>
            <a:r>
              <a:rPr lang="tr-TR" cap="all" dirty="0" err="1">
                <a:solidFill>
                  <a:srgbClr val="FFFF00"/>
                </a:solidFill>
              </a:rPr>
              <a:t>yayInlara</a:t>
            </a:r>
            <a:r>
              <a:rPr lang="tr-TR" cap="all" dirty="0">
                <a:solidFill>
                  <a:srgbClr val="FFFF00"/>
                </a:solidFill>
              </a:rPr>
              <a:t> </a:t>
            </a:r>
            <a:r>
              <a:rPr lang="tr-TR" cap="all" dirty="0" err="1">
                <a:solidFill>
                  <a:srgbClr val="FFFF00"/>
                </a:solidFill>
              </a:rPr>
              <a:t>yapIlan</a:t>
            </a:r>
            <a:r>
              <a:rPr lang="tr-TR" cap="all" dirty="0">
                <a:solidFill>
                  <a:srgbClr val="FFFF00"/>
                </a:solidFill>
              </a:rPr>
              <a:t> </a:t>
            </a:r>
            <a:r>
              <a:rPr lang="tr-TR" cap="all" dirty="0" err="1">
                <a:solidFill>
                  <a:srgbClr val="FFFF00"/>
                </a:solidFill>
              </a:rPr>
              <a:t>atIflar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715436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FF00"/>
                </a:solidFill>
              </a:rPr>
              <a:t>ANABİLİM DALLLARININ ATIF SAYILARI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tr-TR" sz="3400" b="1" dirty="0" err="1">
                <a:solidFill>
                  <a:srgbClr val="FF0000"/>
                </a:solidFill>
              </a:rPr>
              <a:t>Institution</a:t>
            </a:r>
            <a:r>
              <a:rPr lang="tr-TR" sz="3400" b="1" dirty="0">
                <a:solidFill>
                  <a:srgbClr val="FF0000"/>
                </a:solidFill>
              </a:rPr>
              <a:t>					      No. </a:t>
            </a:r>
            <a:r>
              <a:rPr lang="tr-TR" sz="3400" b="1" dirty="0" err="1">
                <a:solidFill>
                  <a:srgbClr val="FF0000"/>
                </a:solidFill>
              </a:rPr>
              <a:t>Articles</a:t>
            </a:r>
            <a:endParaRPr lang="tr-TR" sz="3400" dirty="0">
              <a:solidFill>
                <a:srgbClr val="FF0000"/>
              </a:solidFill>
            </a:endParaRPr>
          </a:p>
          <a:p>
            <a:r>
              <a:rPr lang="tr-TR" sz="3400" b="1" dirty="0" err="1">
                <a:solidFill>
                  <a:schemeClr val="bg1"/>
                </a:solidFill>
              </a:rPr>
              <a:t>Istanbul</a:t>
            </a:r>
            <a:r>
              <a:rPr lang="tr-TR" sz="3400" b="1" dirty="0">
                <a:solidFill>
                  <a:schemeClr val="bg1"/>
                </a:solidFill>
              </a:rPr>
              <a:t> </a:t>
            </a:r>
            <a:r>
              <a:rPr lang="tr-TR" sz="3400" b="1" dirty="0" err="1">
                <a:solidFill>
                  <a:schemeClr val="bg1"/>
                </a:solidFill>
              </a:rPr>
              <a:t>Universitesi</a:t>
            </a:r>
            <a:r>
              <a:rPr lang="tr-TR" sz="3400" b="1" dirty="0">
                <a:solidFill>
                  <a:schemeClr val="bg1"/>
                </a:solidFill>
              </a:rPr>
              <a:t> Tıp Fakültesi			6</a:t>
            </a:r>
          </a:p>
          <a:p>
            <a:r>
              <a:rPr lang="tr-TR" sz="3400" b="1" dirty="0">
                <a:solidFill>
                  <a:schemeClr val="bg1"/>
                </a:solidFill>
              </a:rPr>
              <a:t>Ankara Hacettepe </a:t>
            </a:r>
            <a:r>
              <a:rPr lang="tr-TR" sz="3400" b="1" dirty="0" err="1">
                <a:solidFill>
                  <a:schemeClr val="bg1"/>
                </a:solidFill>
              </a:rPr>
              <a:t>Universitesi</a:t>
            </a:r>
            <a:r>
              <a:rPr lang="tr-TR" sz="3400" b="1" dirty="0">
                <a:solidFill>
                  <a:schemeClr val="bg1"/>
                </a:solidFill>
              </a:rPr>
              <a:t> Tıp Fakültesi		6</a:t>
            </a:r>
          </a:p>
          <a:p>
            <a:r>
              <a:rPr lang="tr-TR" sz="3400" b="1" dirty="0">
                <a:solidFill>
                  <a:schemeClr val="bg1"/>
                </a:solidFill>
              </a:rPr>
              <a:t>Mersin </a:t>
            </a:r>
            <a:r>
              <a:rPr lang="tr-TR" sz="3400" b="1" dirty="0" err="1">
                <a:solidFill>
                  <a:schemeClr val="bg1"/>
                </a:solidFill>
              </a:rPr>
              <a:t>Universitesi</a:t>
            </a:r>
            <a:r>
              <a:rPr lang="tr-TR" sz="3400" b="1" dirty="0">
                <a:solidFill>
                  <a:schemeClr val="bg1"/>
                </a:solidFill>
              </a:rPr>
              <a:t> Tıp Fakültesi			5</a:t>
            </a:r>
          </a:p>
          <a:p>
            <a:r>
              <a:rPr lang="tr-TR" sz="3400" b="1" dirty="0" err="1">
                <a:solidFill>
                  <a:schemeClr val="bg1"/>
                </a:solidFill>
              </a:rPr>
              <a:t>Istanbul</a:t>
            </a:r>
            <a:r>
              <a:rPr lang="tr-TR" sz="3400" b="1" dirty="0">
                <a:solidFill>
                  <a:schemeClr val="bg1"/>
                </a:solidFill>
              </a:rPr>
              <a:t> Haseki Eğitim ve Araştırma Hastanesi		3</a:t>
            </a:r>
          </a:p>
          <a:p>
            <a:r>
              <a:rPr lang="tr-TR" sz="3400" b="1" dirty="0" err="1">
                <a:solidFill>
                  <a:schemeClr val="bg1"/>
                </a:solidFill>
              </a:rPr>
              <a:t>Izmır</a:t>
            </a:r>
            <a:r>
              <a:rPr lang="tr-TR" sz="3400" b="1" dirty="0">
                <a:solidFill>
                  <a:schemeClr val="bg1"/>
                </a:solidFill>
              </a:rPr>
              <a:t> Dokuz Eylül </a:t>
            </a:r>
            <a:r>
              <a:rPr lang="tr-TR" sz="3400" b="1" dirty="0" err="1">
                <a:solidFill>
                  <a:schemeClr val="bg1"/>
                </a:solidFill>
              </a:rPr>
              <a:t>Universitesi</a:t>
            </a:r>
            <a:r>
              <a:rPr lang="tr-TR" sz="3400" b="1" dirty="0">
                <a:solidFill>
                  <a:schemeClr val="bg1"/>
                </a:solidFill>
              </a:rPr>
              <a:t> Tıp Fakültesi		2</a:t>
            </a:r>
          </a:p>
          <a:p>
            <a:r>
              <a:rPr lang="tr-TR" sz="3400" b="1" dirty="0" err="1">
                <a:solidFill>
                  <a:schemeClr val="bg1"/>
                </a:solidFill>
              </a:rPr>
              <a:t>Istanbul</a:t>
            </a:r>
            <a:r>
              <a:rPr lang="tr-TR" sz="3400" b="1" dirty="0">
                <a:solidFill>
                  <a:schemeClr val="bg1"/>
                </a:solidFill>
              </a:rPr>
              <a:t> Bakırköy Eğitim ve Araştırma Hastanesi	2</a:t>
            </a:r>
          </a:p>
          <a:p>
            <a:r>
              <a:rPr lang="tr-TR" sz="3400" b="1" dirty="0" err="1">
                <a:solidFill>
                  <a:schemeClr val="bg1"/>
                </a:solidFill>
              </a:rPr>
              <a:t>Izmır</a:t>
            </a:r>
            <a:r>
              <a:rPr lang="tr-TR" sz="3400" b="1" dirty="0">
                <a:solidFill>
                  <a:schemeClr val="bg1"/>
                </a:solidFill>
              </a:rPr>
              <a:t> Tepecik Eğitim ve Araştırma Hastanesi		2</a:t>
            </a:r>
          </a:p>
          <a:p>
            <a:r>
              <a:rPr lang="tr-TR" sz="3400" b="1" dirty="0">
                <a:solidFill>
                  <a:schemeClr val="bg1"/>
                </a:solidFill>
              </a:rPr>
              <a:t>Diyarbakır Dicle </a:t>
            </a:r>
            <a:r>
              <a:rPr lang="tr-TR" sz="3400" b="1" dirty="0" err="1">
                <a:solidFill>
                  <a:schemeClr val="bg1"/>
                </a:solidFill>
              </a:rPr>
              <a:t>Universitesi</a:t>
            </a:r>
            <a:r>
              <a:rPr lang="tr-TR" sz="3400" b="1" dirty="0">
                <a:solidFill>
                  <a:schemeClr val="bg1"/>
                </a:solidFill>
              </a:rPr>
              <a:t> Tıp Fakültesi		2</a:t>
            </a:r>
          </a:p>
          <a:p>
            <a:r>
              <a:rPr lang="tr-TR" sz="3400" b="1" dirty="0">
                <a:solidFill>
                  <a:schemeClr val="bg1"/>
                </a:solidFill>
              </a:rPr>
              <a:t>Malatya </a:t>
            </a:r>
            <a:r>
              <a:rPr lang="tr-TR" sz="3400" b="1" dirty="0" err="1">
                <a:solidFill>
                  <a:schemeClr val="bg1"/>
                </a:solidFill>
              </a:rPr>
              <a:t>Inonu</a:t>
            </a:r>
            <a:r>
              <a:rPr lang="tr-TR" sz="3400" b="1" dirty="0">
                <a:solidFill>
                  <a:schemeClr val="bg1"/>
                </a:solidFill>
              </a:rPr>
              <a:t> </a:t>
            </a:r>
            <a:r>
              <a:rPr lang="tr-TR" sz="3400" b="1" dirty="0" err="1">
                <a:solidFill>
                  <a:schemeClr val="bg1"/>
                </a:solidFill>
              </a:rPr>
              <a:t>Universitesi</a:t>
            </a:r>
            <a:r>
              <a:rPr lang="tr-TR" sz="3400" b="1" dirty="0">
                <a:solidFill>
                  <a:schemeClr val="bg1"/>
                </a:solidFill>
              </a:rPr>
              <a:t> Tıp Fakültesi		2	</a:t>
            </a:r>
          </a:p>
          <a:p>
            <a:r>
              <a:rPr lang="tr-TR" sz="3400" b="1" dirty="0" err="1">
                <a:solidFill>
                  <a:schemeClr val="bg1"/>
                </a:solidFill>
              </a:rPr>
              <a:t>Gulhane</a:t>
            </a:r>
            <a:r>
              <a:rPr lang="tr-TR" sz="3400" b="1" dirty="0">
                <a:solidFill>
                  <a:schemeClr val="bg1"/>
                </a:solidFill>
              </a:rPr>
              <a:t> Askeri Tıp Akademisi				2	</a:t>
            </a:r>
          </a:p>
          <a:p>
            <a:r>
              <a:rPr lang="tr-TR" sz="3400" b="1" dirty="0">
                <a:solidFill>
                  <a:schemeClr val="bg1"/>
                </a:solidFill>
              </a:rPr>
              <a:t>Diğerleri                                                                       	21</a:t>
            </a:r>
          </a:p>
          <a:p>
            <a:pPr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FF00"/>
                </a:solidFill>
              </a:rPr>
              <a:t>EN FAZLA ATIF ALMIŞ YAYINLAR ARASINDA EN FAZLA YAYINI OLAN YAZARLAR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>
                <a:solidFill>
                  <a:srgbClr val="FF0000"/>
                </a:solidFill>
              </a:rPr>
              <a:t>Yazar </a:t>
            </a:r>
            <a:r>
              <a:rPr lang="tr-TR" b="1" dirty="0" err="1">
                <a:solidFill>
                  <a:srgbClr val="FF0000"/>
                </a:solidFill>
              </a:rPr>
              <a:t>Ismi</a:t>
            </a:r>
            <a:r>
              <a:rPr lang="tr-TR" b="1" dirty="0">
                <a:solidFill>
                  <a:srgbClr val="FF0000"/>
                </a:solidFill>
              </a:rPr>
              <a:t>  					Yayı n Sayısı	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Ateş </a:t>
            </a:r>
            <a:r>
              <a:rPr lang="tr-TR" dirty="0" err="1">
                <a:solidFill>
                  <a:schemeClr val="bg1"/>
                </a:solidFill>
              </a:rPr>
              <a:t>Kadıoğlu</a:t>
            </a:r>
            <a:r>
              <a:rPr lang="tr-TR" dirty="0">
                <a:solidFill>
                  <a:schemeClr val="bg1"/>
                </a:solidFill>
              </a:rPr>
              <a:t>					8</a:t>
            </a:r>
          </a:p>
          <a:p>
            <a:r>
              <a:rPr lang="tr-TR" dirty="0">
                <a:solidFill>
                  <a:schemeClr val="bg1"/>
                </a:solidFill>
              </a:rPr>
              <a:t>Ahmet </a:t>
            </a:r>
            <a:r>
              <a:rPr lang="tr-TR" dirty="0" err="1">
                <a:solidFill>
                  <a:schemeClr val="bg1"/>
                </a:solidFill>
              </a:rPr>
              <a:t>Tefekli</a:t>
            </a:r>
            <a:r>
              <a:rPr lang="tr-TR" dirty="0">
                <a:solidFill>
                  <a:schemeClr val="bg1"/>
                </a:solidFill>
              </a:rPr>
              <a:t>					7	</a:t>
            </a:r>
          </a:p>
          <a:p>
            <a:r>
              <a:rPr lang="tr-TR" dirty="0" err="1">
                <a:solidFill>
                  <a:schemeClr val="bg1"/>
                </a:solidFill>
              </a:rPr>
              <a:t>Selahittin</a:t>
            </a:r>
            <a:r>
              <a:rPr lang="tr-TR" dirty="0">
                <a:solidFill>
                  <a:schemeClr val="bg1"/>
                </a:solidFill>
              </a:rPr>
              <a:t> Çayan					5</a:t>
            </a:r>
          </a:p>
          <a:p>
            <a:r>
              <a:rPr lang="tr-TR" dirty="0">
                <a:solidFill>
                  <a:schemeClr val="bg1"/>
                </a:solidFill>
              </a:rPr>
              <a:t>Haluk Özen					4</a:t>
            </a:r>
          </a:p>
          <a:p>
            <a:r>
              <a:rPr lang="tr-TR" dirty="0">
                <a:solidFill>
                  <a:schemeClr val="bg1"/>
                </a:solidFill>
              </a:rPr>
              <a:t>Sedat </a:t>
            </a:r>
            <a:r>
              <a:rPr lang="tr-TR" dirty="0" err="1">
                <a:solidFill>
                  <a:schemeClr val="bg1"/>
                </a:solidFill>
              </a:rPr>
              <a:t>Tellaloğlu</a:t>
            </a:r>
            <a:r>
              <a:rPr lang="tr-TR" dirty="0">
                <a:solidFill>
                  <a:schemeClr val="bg1"/>
                </a:solidFill>
              </a:rPr>
              <a:t>					4</a:t>
            </a:r>
          </a:p>
          <a:p>
            <a:r>
              <a:rPr lang="tr-TR" dirty="0">
                <a:solidFill>
                  <a:schemeClr val="bg1"/>
                </a:solidFill>
              </a:rPr>
              <a:t>Ali Ihsan </a:t>
            </a:r>
            <a:r>
              <a:rPr lang="tr-TR" dirty="0" err="1">
                <a:solidFill>
                  <a:schemeClr val="bg1"/>
                </a:solidFill>
              </a:rPr>
              <a:t>Taşcı</a:t>
            </a:r>
            <a:r>
              <a:rPr lang="tr-TR" dirty="0">
                <a:solidFill>
                  <a:schemeClr val="bg1"/>
                </a:solidFill>
              </a:rPr>
              <a:t>					3</a:t>
            </a:r>
          </a:p>
          <a:p>
            <a:r>
              <a:rPr lang="tr-TR" dirty="0">
                <a:solidFill>
                  <a:schemeClr val="bg1"/>
                </a:solidFill>
              </a:rPr>
              <a:t>Ahmet Şahin					3</a:t>
            </a:r>
          </a:p>
          <a:p>
            <a:r>
              <a:rPr lang="tr-TR" dirty="0">
                <a:solidFill>
                  <a:schemeClr val="bg1"/>
                </a:solidFill>
              </a:rPr>
              <a:t>Emin Özbek					3</a:t>
            </a:r>
          </a:p>
          <a:p>
            <a:r>
              <a:rPr lang="tr-TR" dirty="0">
                <a:solidFill>
                  <a:schemeClr val="bg1"/>
                </a:solidFill>
              </a:rPr>
              <a:t>Ahmet Yaser </a:t>
            </a:r>
            <a:r>
              <a:rPr lang="tr-TR" dirty="0" err="1">
                <a:solidFill>
                  <a:schemeClr val="bg1"/>
                </a:solidFill>
              </a:rPr>
              <a:t>Müslümanoğlu</a:t>
            </a:r>
            <a:r>
              <a:rPr lang="tr-TR" dirty="0">
                <a:solidFill>
                  <a:schemeClr val="bg1"/>
                </a:solidFill>
              </a:rPr>
              <a:t>			3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FF00"/>
                </a:solidFill>
              </a:rPr>
              <a:t>TÜRKİYE’DEN EN FAZLA ATIF ALMIŞ YAYINLAR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857784"/>
          </a:xfrm>
        </p:spPr>
        <p:txBody>
          <a:bodyPr>
            <a:normAutofit fontScale="85000" lnSpcReduction="10000"/>
          </a:bodyPr>
          <a:lstStyle/>
          <a:p>
            <a:r>
              <a:rPr lang="tr-TR" dirty="0" err="1">
                <a:solidFill>
                  <a:schemeClr val="bg1"/>
                </a:solidFill>
              </a:rPr>
              <a:t>Kırkali</a:t>
            </a:r>
            <a:r>
              <a:rPr lang="tr-TR" dirty="0">
                <a:solidFill>
                  <a:schemeClr val="bg1"/>
                </a:solidFill>
              </a:rPr>
              <a:t> Z. </a:t>
            </a:r>
            <a:r>
              <a:rPr lang="tr-TR" dirty="0" err="1">
                <a:solidFill>
                  <a:schemeClr val="bg1"/>
                </a:solidFill>
              </a:rPr>
              <a:t>Chan</a:t>
            </a:r>
            <a:r>
              <a:rPr lang="tr-TR" dirty="0">
                <a:solidFill>
                  <a:schemeClr val="bg1"/>
                </a:solidFill>
              </a:rPr>
              <a:t> T, </a:t>
            </a:r>
            <a:r>
              <a:rPr lang="tr-TR" dirty="0" err="1">
                <a:solidFill>
                  <a:schemeClr val="bg1"/>
                </a:solidFill>
              </a:rPr>
              <a:t>Manoharan</a:t>
            </a:r>
            <a:r>
              <a:rPr lang="tr-TR" dirty="0">
                <a:solidFill>
                  <a:schemeClr val="bg1"/>
                </a:solidFill>
              </a:rPr>
              <a:t> M, et al  		355</a:t>
            </a:r>
          </a:p>
          <a:p>
            <a:r>
              <a:rPr lang="tr-TR" dirty="0" err="1">
                <a:solidFill>
                  <a:schemeClr val="bg1"/>
                </a:solidFill>
              </a:rPr>
              <a:t>Tefekli</a:t>
            </a:r>
            <a:r>
              <a:rPr lang="tr-TR" dirty="0">
                <a:solidFill>
                  <a:schemeClr val="bg1"/>
                </a:solidFill>
              </a:rPr>
              <a:t> A, Ali Karadağ M, Tepeler K, et al		162</a:t>
            </a:r>
          </a:p>
          <a:p>
            <a:r>
              <a:rPr lang="tr-TR" dirty="0" err="1">
                <a:solidFill>
                  <a:schemeClr val="bg1"/>
                </a:solidFill>
              </a:rPr>
              <a:t>Göktas</a:t>
            </a:r>
            <a:r>
              <a:rPr lang="tr-TR" dirty="0">
                <a:solidFill>
                  <a:schemeClr val="bg1"/>
                </a:solidFill>
              </a:rPr>
              <a:t> S, Yılmaz MI, Çağlar K, et al			161</a:t>
            </a:r>
          </a:p>
          <a:p>
            <a:r>
              <a:rPr lang="tr-TR" dirty="0">
                <a:solidFill>
                  <a:schemeClr val="bg1"/>
                </a:solidFill>
              </a:rPr>
              <a:t>Özden C, </a:t>
            </a:r>
            <a:r>
              <a:rPr lang="tr-TR" dirty="0" err="1">
                <a:solidFill>
                  <a:schemeClr val="bg1"/>
                </a:solidFill>
              </a:rPr>
              <a:t>Özdal</a:t>
            </a:r>
            <a:r>
              <a:rPr lang="tr-TR" dirty="0">
                <a:solidFill>
                  <a:schemeClr val="bg1"/>
                </a:solidFill>
              </a:rPr>
              <a:t> OL, </a:t>
            </a:r>
            <a:r>
              <a:rPr lang="tr-TR" dirty="0" err="1">
                <a:solidFill>
                  <a:schemeClr val="bg1"/>
                </a:solidFill>
              </a:rPr>
              <a:t>Urgancioglu</a:t>
            </a:r>
            <a:r>
              <a:rPr lang="tr-TR" dirty="0">
                <a:solidFill>
                  <a:schemeClr val="bg1"/>
                </a:solidFill>
              </a:rPr>
              <a:t> G, et al		149</a:t>
            </a:r>
          </a:p>
          <a:p>
            <a:r>
              <a:rPr lang="tr-TR" dirty="0">
                <a:solidFill>
                  <a:schemeClr val="bg1"/>
                </a:solidFill>
              </a:rPr>
              <a:t>Yılmaz E, </a:t>
            </a:r>
            <a:r>
              <a:rPr lang="tr-TR" dirty="0" err="1">
                <a:solidFill>
                  <a:schemeClr val="bg1"/>
                </a:solidFill>
              </a:rPr>
              <a:t>Batislam</a:t>
            </a:r>
            <a:r>
              <a:rPr lang="tr-TR" dirty="0">
                <a:solidFill>
                  <a:schemeClr val="bg1"/>
                </a:solidFill>
              </a:rPr>
              <a:t> E, Basar MM, et al			124</a:t>
            </a:r>
          </a:p>
          <a:p>
            <a:r>
              <a:rPr lang="tr-TR" dirty="0">
                <a:solidFill>
                  <a:schemeClr val="bg1"/>
                </a:solidFill>
              </a:rPr>
              <a:t>Kara H, Aydın S, Yücel M, et al				122</a:t>
            </a:r>
          </a:p>
          <a:p>
            <a:r>
              <a:rPr lang="tr-TR" dirty="0">
                <a:solidFill>
                  <a:schemeClr val="bg1"/>
                </a:solidFill>
              </a:rPr>
              <a:t>Cayan S, </a:t>
            </a:r>
            <a:r>
              <a:rPr lang="tr-TR" dirty="0" err="1">
                <a:solidFill>
                  <a:schemeClr val="bg1"/>
                </a:solidFill>
              </a:rPr>
              <a:t>Akbay</a:t>
            </a:r>
            <a:r>
              <a:rPr lang="tr-TR" dirty="0">
                <a:solidFill>
                  <a:schemeClr val="bg1"/>
                </a:solidFill>
              </a:rPr>
              <a:t> E, Bozlu M, et al			116</a:t>
            </a:r>
          </a:p>
          <a:p>
            <a:r>
              <a:rPr lang="tr-TR" dirty="0" err="1">
                <a:solidFill>
                  <a:schemeClr val="bg1"/>
                </a:solidFill>
              </a:rPr>
              <a:t>Akkus</a:t>
            </a:r>
            <a:r>
              <a:rPr lang="tr-TR" dirty="0">
                <a:solidFill>
                  <a:schemeClr val="bg1"/>
                </a:solidFill>
              </a:rPr>
              <a:t> E, </a:t>
            </a:r>
            <a:r>
              <a:rPr lang="tr-TR" dirty="0" err="1">
                <a:solidFill>
                  <a:schemeClr val="bg1"/>
                </a:solidFill>
              </a:rPr>
              <a:t>Kadioglu</a:t>
            </a:r>
            <a:r>
              <a:rPr lang="tr-TR" dirty="0">
                <a:solidFill>
                  <a:schemeClr val="bg1"/>
                </a:solidFill>
              </a:rPr>
              <a:t> A, Esen A, et al			109</a:t>
            </a:r>
          </a:p>
          <a:p>
            <a:r>
              <a:rPr lang="tr-TR" dirty="0" err="1">
                <a:solidFill>
                  <a:schemeClr val="bg1"/>
                </a:solidFill>
              </a:rPr>
              <a:t>Divrik</a:t>
            </a:r>
            <a:r>
              <a:rPr lang="tr-TR" dirty="0">
                <a:solidFill>
                  <a:schemeClr val="bg1"/>
                </a:solidFill>
              </a:rPr>
              <a:t> RT, </a:t>
            </a:r>
            <a:r>
              <a:rPr lang="tr-TR" dirty="0" err="1">
                <a:solidFill>
                  <a:schemeClr val="bg1"/>
                </a:solidFill>
              </a:rPr>
              <a:t>Yildirim</a:t>
            </a:r>
            <a:r>
              <a:rPr lang="tr-TR" dirty="0">
                <a:solidFill>
                  <a:schemeClr val="bg1"/>
                </a:solidFill>
              </a:rPr>
              <a:t> U, Zorlu F, et al			104</a:t>
            </a:r>
          </a:p>
          <a:p>
            <a:r>
              <a:rPr lang="tr-TR" dirty="0" err="1">
                <a:solidFill>
                  <a:schemeClr val="bg1"/>
                </a:solidFill>
              </a:rPr>
              <a:t>Kadioglu</a:t>
            </a:r>
            <a:r>
              <a:rPr lang="tr-TR" dirty="0">
                <a:solidFill>
                  <a:schemeClr val="bg1"/>
                </a:solidFill>
              </a:rPr>
              <a:t> A, </a:t>
            </a:r>
            <a:r>
              <a:rPr lang="tr-TR" dirty="0" err="1">
                <a:solidFill>
                  <a:schemeClr val="bg1"/>
                </a:solidFill>
              </a:rPr>
              <a:t>Tefekli</a:t>
            </a:r>
            <a:r>
              <a:rPr lang="tr-TR" dirty="0">
                <a:solidFill>
                  <a:schemeClr val="bg1"/>
                </a:solidFill>
              </a:rPr>
              <a:t> A, Erol B, et al			104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FF00"/>
                </a:solidFill>
              </a:rPr>
              <a:t>TÜRKİYE’DEN EN FAZLA ATIF ALMIŞ YAYINLAR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>
                <a:solidFill>
                  <a:schemeClr val="bg1"/>
                </a:solidFill>
              </a:rPr>
              <a:t>Urology</a:t>
            </a:r>
            <a:r>
              <a:rPr lang="tr-TR" dirty="0">
                <a:solidFill>
                  <a:schemeClr val="bg1"/>
                </a:solidFill>
              </a:rPr>
              <a:t> 	2005</a:t>
            </a:r>
          </a:p>
          <a:p>
            <a:r>
              <a:rPr lang="tr-TR" dirty="0" err="1">
                <a:solidFill>
                  <a:schemeClr val="bg1"/>
                </a:solidFill>
              </a:rPr>
              <a:t>Eur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Urol</a:t>
            </a:r>
            <a:r>
              <a:rPr lang="tr-TR" dirty="0">
                <a:solidFill>
                  <a:schemeClr val="bg1"/>
                </a:solidFill>
              </a:rPr>
              <a:t> 	2008</a:t>
            </a:r>
          </a:p>
          <a:p>
            <a:r>
              <a:rPr lang="tr-TR" dirty="0" err="1">
                <a:solidFill>
                  <a:schemeClr val="bg1"/>
                </a:solidFill>
              </a:rPr>
              <a:t>Urology</a:t>
            </a:r>
            <a:r>
              <a:rPr lang="tr-TR" dirty="0">
                <a:solidFill>
                  <a:schemeClr val="bg1"/>
                </a:solidFill>
              </a:rPr>
              <a:t>	 2005</a:t>
            </a:r>
          </a:p>
          <a:p>
            <a:r>
              <a:rPr lang="tr-TR" dirty="0" err="1">
                <a:solidFill>
                  <a:schemeClr val="bg1"/>
                </a:solidFill>
              </a:rPr>
              <a:t>Eur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Urol</a:t>
            </a:r>
            <a:r>
              <a:rPr lang="tr-TR" dirty="0">
                <a:solidFill>
                  <a:schemeClr val="bg1"/>
                </a:solidFill>
              </a:rPr>
              <a:t>	 2007</a:t>
            </a:r>
          </a:p>
          <a:p>
            <a:r>
              <a:rPr lang="tr-TR" dirty="0">
                <a:solidFill>
                  <a:schemeClr val="bg1"/>
                </a:solidFill>
              </a:rPr>
              <a:t>J </a:t>
            </a:r>
            <a:r>
              <a:rPr lang="tr-TR" dirty="0" err="1">
                <a:solidFill>
                  <a:schemeClr val="bg1"/>
                </a:solidFill>
              </a:rPr>
              <a:t>Urol</a:t>
            </a:r>
            <a:r>
              <a:rPr lang="tr-TR" dirty="0">
                <a:solidFill>
                  <a:schemeClr val="bg1"/>
                </a:solidFill>
              </a:rPr>
              <a:t> 	 2005</a:t>
            </a:r>
          </a:p>
          <a:p>
            <a:r>
              <a:rPr lang="tr-TR" dirty="0">
                <a:solidFill>
                  <a:schemeClr val="bg1"/>
                </a:solidFill>
              </a:rPr>
              <a:t>J </a:t>
            </a:r>
            <a:r>
              <a:rPr lang="tr-TR" dirty="0" err="1">
                <a:solidFill>
                  <a:schemeClr val="bg1"/>
                </a:solidFill>
              </a:rPr>
              <a:t>Urol</a:t>
            </a:r>
            <a:r>
              <a:rPr lang="tr-TR" dirty="0">
                <a:solidFill>
                  <a:schemeClr val="bg1"/>
                </a:solidFill>
              </a:rPr>
              <a:t>	 1996</a:t>
            </a:r>
          </a:p>
          <a:p>
            <a:r>
              <a:rPr lang="tr-TR" dirty="0" err="1">
                <a:solidFill>
                  <a:schemeClr val="bg1"/>
                </a:solidFill>
              </a:rPr>
              <a:t>Urol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Int</a:t>
            </a:r>
            <a:r>
              <a:rPr lang="tr-TR" dirty="0">
                <a:solidFill>
                  <a:schemeClr val="bg1"/>
                </a:solidFill>
              </a:rPr>
              <a:t>	 2004</a:t>
            </a:r>
          </a:p>
          <a:p>
            <a:r>
              <a:rPr lang="tr-TR" dirty="0" err="1">
                <a:solidFill>
                  <a:schemeClr val="bg1"/>
                </a:solidFill>
              </a:rPr>
              <a:t>Eur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Urol</a:t>
            </a:r>
            <a:r>
              <a:rPr lang="tr-TR" dirty="0">
                <a:solidFill>
                  <a:schemeClr val="bg1"/>
                </a:solidFill>
              </a:rPr>
              <a:t> 	 2002</a:t>
            </a:r>
          </a:p>
          <a:p>
            <a:r>
              <a:rPr lang="tr-TR" dirty="0">
                <a:solidFill>
                  <a:schemeClr val="bg1"/>
                </a:solidFill>
              </a:rPr>
              <a:t>J </a:t>
            </a:r>
            <a:r>
              <a:rPr lang="tr-TR" dirty="0" err="1">
                <a:solidFill>
                  <a:schemeClr val="bg1"/>
                </a:solidFill>
              </a:rPr>
              <a:t>Urol</a:t>
            </a:r>
            <a:r>
              <a:rPr lang="tr-TR" dirty="0">
                <a:solidFill>
                  <a:schemeClr val="bg1"/>
                </a:solidFill>
              </a:rPr>
              <a:t>	 2006</a:t>
            </a:r>
          </a:p>
          <a:p>
            <a:r>
              <a:rPr lang="tr-TR" dirty="0">
                <a:solidFill>
                  <a:schemeClr val="bg1"/>
                </a:solidFill>
              </a:rPr>
              <a:t>J </a:t>
            </a:r>
            <a:r>
              <a:rPr lang="tr-TR" dirty="0" err="1">
                <a:solidFill>
                  <a:schemeClr val="bg1"/>
                </a:solidFill>
              </a:rPr>
              <a:t>Urol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>
                <a:solidFill>
                  <a:schemeClr val="bg1"/>
                </a:solidFill>
              </a:rPr>
              <a:t>	 2002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FF00"/>
                </a:solidFill>
              </a:rPr>
              <a:t>TÜRKİYEDEN EN FAZLA ATIF ALAN YAYINLARIN YAYINLANDIĞI DERGİLER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sz="20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sz="2000" b="1" dirty="0">
                <a:solidFill>
                  <a:srgbClr val="FF0000"/>
                </a:solidFill>
              </a:rPr>
              <a:t>Dergi </a:t>
            </a:r>
            <a:r>
              <a:rPr lang="tr-TR" sz="2000" b="1" dirty="0" err="1">
                <a:solidFill>
                  <a:srgbClr val="FF0000"/>
                </a:solidFill>
              </a:rPr>
              <a:t>Ismi</a:t>
            </a:r>
            <a:r>
              <a:rPr lang="tr-TR" sz="2000" b="1" dirty="0">
                <a:solidFill>
                  <a:srgbClr val="FF0000"/>
                </a:solidFill>
              </a:rPr>
              <a:t>		                   5yıllık etki faktörü	      Yayın Sayısı</a:t>
            </a:r>
            <a:endParaRPr lang="tr-TR" sz="2000" dirty="0">
              <a:solidFill>
                <a:srgbClr val="FF0000"/>
              </a:solidFill>
            </a:endParaRPr>
          </a:p>
          <a:p>
            <a:r>
              <a:rPr lang="tr-TR" sz="2400" dirty="0" err="1">
                <a:solidFill>
                  <a:schemeClr val="bg1"/>
                </a:solidFill>
              </a:rPr>
              <a:t>Journal</a:t>
            </a:r>
            <a:r>
              <a:rPr lang="tr-TR" sz="2400" dirty="0">
                <a:solidFill>
                  <a:schemeClr val="bg1"/>
                </a:solidFill>
              </a:rPr>
              <a:t> of </a:t>
            </a:r>
            <a:r>
              <a:rPr lang="tr-TR" sz="2400" dirty="0" err="1">
                <a:solidFill>
                  <a:schemeClr val="bg1"/>
                </a:solidFill>
              </a:rPr>
              <a:t>Urology</a:t>
            </a:r>
            <a:r>
              <a:rPr lang="tr-TR" sz="2400" dirty="0">
                <a:solidFill>
                  <a:schemeClr val="bg1"/>
                </a:solidFill>
              </a:rPr>
              <a:t>			4.10			14</a:t>
            </a:r>
          </a:p>
          <a:p>
            <a:r>
              <a:rPr lang="tr-TR" sz="2400" dirty="0" err="1">
                <a:solidFill>
                  <a:schemeClr val="bg1"/>
                </a:solidFill>
              </a:rPr>
              <a:t>Urology</a:t>
            </a:r>
            <a:r>
              <a:rPr lang="tr-TR" sz="2400" dirty="0">
                <a:solidFill>
                  <a:schemeClr val="bg1"/>
                </a:solidFill>
              </a:rPr>
              <a:t> 				2.20			10</a:t>
            </a:r>
          </a:p>
          <a:p>
            <a:r>
              <a:rPr lang="tr-TR" sz="2400" dirty="0" err="1">
                <a:solidFill>
                  <a:schemeClr val="bg1"/>
                </a:solidFill>
              </a:rPr>
              <a:t>European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err="1">
                <a:solidFill>
                  <a:schemeClr val="bg1"/>
                </a:solidFill>
              </a:rPr>
              <a:t>Urology</a:t>
            </a:r>
            <a:r>
              <a:rPr lang="tr-TR" sz="2400" dirty="0">
                <a:solidFill>
                  <a:schemeClr val="bg1"/>
                </a:solidFill>
              </a:rPr>
              <a:t>			11.26			10</a:t>
            </a:r>
          </a:p>
          <a:p>
            <a:r>
              <a:rPr lang="tr-TR" sz="2400" dirty="0" err="1">
                <a:solidFill>
                  <a:schemeClr val="bg1"/>
                </a:solidFill>
              </a:rPr>
              <a:t>British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err="1">
                <a:solidFill>
                  <a:schemeClr val="bg1"/>
                </a:solidFill>
              </a:rPr>
              <a:t>Journal</a:t>
            </a:r>
            <a:r>
              <a:rPr lang="tr-TR" sz="2400" dirty="0">
                <a:solidFill>
                  <a:schemeClr val="bg1"/>
                </a:solidFill>
              </a:rPr>
              <a:t> of </a:t>
            </a:r>
            <a:r>
              <a:rPr lang="tr-TR" sz="2400" dirty="0" err="1">
                <a:solidFill>
                  <a:schemeClr val="bg1"/>
                </a:solidFill>
              </a:rPr>
              <a:t>Urology</a:t>
            </a:r>
            <a:r>
              <a:rPr lang="tr-TR" sz="2400" dirty="0">
                <a:solidFill>
                  <a:schemeClr val="bg1"/>
                </a:solidFill>
              </a:rPr>
              <a:t>		3.11			5</a:t>
            </a:r>
          </a:p>
          <a:p>
            <a:r>
              <a:rPr lang="tr-TR" sz="2400" dirty="0" err="1">
                <a:solidFill>
                  <a:schemeClr val="bg1"/>
                </a:solidFill>
              </a:rPr>
              <a:t>Journal</a:t>
            </a:r>
            <a:r>
              <a:rPr lang="tr-TR" sz="2400" dirty="0">
                <a:solidFill>
                  <a:schemeClr val="bg1"/>
                </a:solidFill>
              </a:rPr>
              <a:t> of </a:t>
            </a:r>
            <a:r>
              <a:rPr lang="tr-TR" sz="2400" dirty="0" err="1">
                <a:solidFill>
                  <a:schemeClr val="bg1"/>
                </a:solidFill>
              </a:rPr>
              <a:t>Endourology</a:t>
            </a:r>
            <a:r>
              <a:rPr lang="tr-TR" sz="2400" dirty="0">
                <a:solidFill>
                  <a:schemeClr val="bg1"/>
                </a:solidFill>
              </a:rPr>
              <a:t>		1.72			5</a:t>
            </a:r>
          </a:p>
          <a:p>
            <a:r>
              <a:rPr lang="tr-TR" sz="2400" dirty="0" err="1">
                <a:solidFill>
                  <a:schemeClr val="bg1"/>
                </a:solidFill>
              </a:rPr>
              <a:t>Urologia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err="1">
                <a:solidFill>
                  <a:schemeClr val="bg1"/>
                </a:solidFill>
              </a:rPr>
              <a:t>Internationalis</a:t>
            </a:r>
            <a:r>
              <a:rPr lang="tr-TR" sz="2400" dirty="0">
                <a:solidFill>
                  <a:schemeClr val="bg1"/>
                </a:solidFill>
              </a:rPr>
              <a:t>		1.21			2</a:t>
            </a:r>
          </a:p>
          <a:p>
            <a:r>
              <a:rPr lang="tr-TR" sz="2400" dirty="0">
                <a:solidFill>
                  <a:schemeClr val="bg1"/>
                </a:solidFill>
              </a:rPr>
              <a:t>Diğerleri				2.58(1.41-3.46)	5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hmet.tunckiran\Desktop\slayt için resimler\dünyada türkiy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7643866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FF00"/>
                </a:solidFill>
              </a:rPr>
              <a:t>DÜNYADA EN ÇOK ATIF ALAN ÜROLOJİ YAYINLARI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dirty="0"/>
              <a:t>	</a:t>
            </a:r>
            <a:r>
              <a:rPr lang="en-US" b="1" dirty="0">
                <a:solidFill>
                  <a:srgbClr val="FF0000"/>
                </a:solidFill>
              </a:rPr>
              <a:t>Country</a:t>
            </a:r>
            <a:r>
              <a:rPr lang="tr-TR" b="1" dirty="0">
                <a:solidFill>
                  <a:srgbClr val="FF0000"/>
                </a:solidFill>
              </a:rPr>
              <a:t>				 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tr-TR" b="1" dirty="0">
                <a:solidFill>
                  <a:srgbClr val="FF0000"/>
                </a:solidFill>
              </a:rPr>
              <a:t>o.</a:t>
            </a:r>
            <a:r>
              <a:rPr lang="en-US" b="1" dirty="0">
                <a:solidFill>
                  <a:srgbClr val="FF0000"/>
                </a:solidFill>
              </a:rPr>
              <a:t>Articles</a:t>
            </a:r>
            <a:r>
              <a:rPr lang="tr-TR" b="1" dirty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tr-TR" b="1" dirty="0"/>
              <a:t>	</a:t>
            </a:r>
            <a:r>
              <a:rPr lang="en-US" b="1" dirty="0">
                <a:solidFill>
                  <a:schemeClr val="bg1"/>
                </a:solidFill>
              </a:rPr>
              <a:t>United States of America</a:t>
            </a:r>
            <a:r>
              <a:rPr lang="tr-TR" b="1" dirty="0">
                <a:solidFill>
                  <a:schemeClr val="bg1"/>
                </a:solidFill>
              </a:rPr>
              <a:t> 		</a:t>
            </a:r>
            <a:r>
              <a:rPr lang="en-US" b="1" dirty="0">
                <a:solidFill>
                  <a:schemeClr val="bg1"/>
                </a:solidFill>
              </a:rPr>
              <a:t>77</a:t>
            </a:r>
            <a:r>
              <a:rPr lang="tr-TR" b="1" dirty="0">
                <a:solidFill>
                  <a:schemeClr val="bg1"/>
                </a:solidFill>
              </a:rPr>
              <a:t>	  </a:t>
            </a:r>
          </a:p>
          <a:p>
            <a:pPr>
              <a:buNone/>
            </a:pPr>
            <a:r>
              <a:rPr lang="tr-TR" b="1" dirty="0">
                <a:solidFill>
                  <a:schemeClr val="bg1"/>
                </a:solidFill>
              </a:rPr>
              <a:t> 	</a:t>
            </a:r>
            <a:r>
              <a:rPr lang="en-US" b="1" dirty="0">
                <a:solidFill>
                  <a:schemeClr val="bg1"/>
                </a:solidFill>
              </a:rPr>
              <a:t>United</a:t>
            </a:r>
            <a:r>
              <a:rPr lang="tr-TR" b="1" dirty="0">
                <a:solidFill>
                  <a:schemeClr val="bg1"/>
                </a:solidFill>
              </a:rPr>
              <a:t> Ki</a:t>
            </a:r>
            <a:r>
              <a:rPr lang="en-US" b="1" dirty="0" err="1">
                <a:solidFill>
                  <a:schemeClr val="bg1"/>
                </a:solidFill>
              </a:rPr>
              <a:t>ngdom</a:t>
            </a:r>
            <a:r>
              <a:rPr lang="tr-TR" b="1" dirty="0">
                <a:solidFill>
                  <a:schemeClr val="bg1"/>
                </a:solidFill>
              </a:rPr>
              <a:t> 				</a:t>
            </a:r>
            <a:r>
              <a:rPr lang="en-US" b="1" dirty="0">
                <a:solidFill>
                  <a:schemeClr val="bg1"/>
                </a:solidFill>
              </a:rPr>
              <a:t>6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tr-TR" b="1" dirty="0">
                <a:solidFill>
                  <a:schemeClr val="bg1"/>
                </a:solidFill>
              </a:rPr>
              <a:t>     </a:t>
            </a:r>
            <a:r>
              <a:rPr lang="en-US" b="1" dirty="0">
                <a:solidFill>
                  <a:schemeClr val="bg1"/>
                </a:solidFill>
              </a:rPr>
              <a:t>France</a:t>
            </a:r>
            <a:r>
              <a:rPr lang="tr-TR" b="1" dirty="0">
                <a:solidFill>
                  <a:schemeClr val="bg1"/>
                </a:solidFill>
              </a:rPr>
              <a:t> 					</a:t>
            </a:r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tr-TR" b="1" dirty="0">
                <a:solidFill>
                  <a:schemeClr val="bg1"/>
                </a:solidFill>
              </a:rPr>
              <a:t>	</a:t>
            </a:r>
            <a:r>
              <a:rPr lang="en-US" b="1" dirty="0">
                <a:solidFill>
                  <a:schemeClr val="bg1"/>
                </a:solidFill>
              </a:rPr>
              <a:t>Canada</a:t>
            </a:r>
            <a:r>
              <a:rPr lang="tr-TR" b="1" dirty="0">
                <a:solidFill>
                  <a:schemeClr val="bg1"/>
                </a:solidFill>
              </a:rPr>
              <a:t> 					</a:t>
            </a:r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tr-TR" b="1" dirty="0">
                <a:solidFill>
                  <a:schemeClr val="bg1"/>
                </a:solidFill>
              </a:rPr>
              <a:t>	</a:t>
            </a:r>
            <a:r>
              <a:rPr lang="en-US" b="1" dirty="0">
                <a:solidFill>
                  <a:schemeClr val="bg1"/>
                </a:solidFill>
              </a:rPr>
              <a:t>Sweden</a:t>
            </a:r>
            <a:r>
              <a:rPr lang="tr-TR" b="1" dirty="0">
                <a:solidFill>
                  <a:schemeClr val="bg1"/>
                </a:solidFill>
              </a:rPr>
              <a:t>					</a:t>
            </a:r>
            <a:r>
              <a:rPr lang="en-US" b="1" dirty="0">
                <a:solidFill>
                  <a:schemeClr val="bg1"/>
                </a:solidFill>
              </a:rPr>
              <a:t>3</a:t>
            </a:r>
            <a:endParaRPr lang="tr-TR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tr-TR" b="1" dirty="0">
                <a:solidFill>
                  <a:schemeClr val="bg1"/>
                </a:solidFill>
              </a:rPr>
              <a:t>	</a:t>
            </a:r>
            <a:r>
              <a:rPr lang="en-US" b="1" dirty="0">
                <a:solidFill>
                  <a:schemeClr val="bg1"/>
                </a:solidFill>
              </a:rPr>
              <a:t>Spain</a:t>
            </a:r>
            <a:r>
              <a:rPr lang="tr-TR" b="1" dirty="0">
                <a:solidFill>
                  <a:schemeClr val="bg1"/>
                </a:solidFill>
              </a:rPr>
              <a:t> 					</a:t>
            </a:r>
            <a:r>
              <a:rPr lang="en-US" b="1" dirty="0">
                <a:solidFill>
                  <a:schemeClr val="bg1"/>
                </a:solidFill>
              </a:rPr>
              <a:t>2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tr-TR" b="1" dirty="0">
                <a:solidFill>
                  <a:schemeClr val="bg1"/>
                </a:solidFill>
              </a:rPr>
              <a:t>	</a:t>
            </a:r>
            <a:r>
              <a:rPr lang="en-US" b="1" dirty="0">
                <a:solidFill>
                  <a:schemeClr val="bg1"/>
                </a:solidFill>
              </a:rPr>
              <a:t>Denmark</a:t>
            </a:r>
            <a:r>
              <a:rPr lang="tr-TR" b="1" dirty="0">
                <a:solidFill>
                  <a:schemeClr val="bg1"/>
                </a:solidFill>
              </a:rPr>
              <a:t> 					</a:t>
            </a:r>
            <a:r>
              <a:rPr lang="en-US" b="1" dirty="0">
                <a:solidFill>
                  <a:schemeClr val="bg1"/>
                </a:solidFill>
              </a:rPr>
              <a:t>1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tr-TR" b="1" dirty="0">
                <a:solidFill>
                  <a:schemeClr val="bg1"/>
                </a:solidFill>
              </a:rPr>
              <a:t>	</a:t>
            </a:r>
            <a:r>
              <a:rPr lang="en-US" b="1" dirty="0">
                <a:solidFill>
                  <a:schemeClr val="bg1"/>
                </a:solidFill>
              </a:rPr>
              <a:t>Italy</a:t>
            </a:r>
            <a:r>
              <a:rPr lang="tr-TR" b="1" dirty="0">
                <a:solidFill>
                  <a:schemeClr val="bg1"/>
                </a:solidFill>
              </a:rPr>
              <a:t> 					</a:t>
            </a:r>
            <a:r>
              <a:rPr lang="en-US" b="1" dirty="0">
                <a:solidFill>
                  <a:schemeClr val="bg1"/>
                </a:solidFill>
              </a:rPr>
              <a:t>1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tr-TR" b="1" dirty="0">
                <a:solidFill>
                  <a:schemeClr val="bg1"/>
                </a:solidFill>
              </a:rPr>
              <a:t>	</a:t>
            </a:r>
            <a:r>
              <a:rPr lang="en-US" b="1" dirty="0">
                <a:solidFill>
                  <a:schemeClr val="bg1"/>
                </a:solidFill>
              </a:rPr>
              <a:t>Japan</a:t>
            </a:r>
            <a:r>
              <a:rPr lang="tr-TR" b="1" dirty="0">
                <a:solidFill>
                  <a:schemeClr val="bg1"/>
                </a:solidFill>
              </a:rPr>
              <a:t> 					</a:t>
            </a:r>
            <a:r>
              <a:rPr lang="en-US" b="1" dirty="0">
                <a:solidFill>
                  <a:schemeClr val="bg1"/>
                </a:solidFill>
              </a:rPr>
              <a:t>1</a:t>
            </a:r>
            <a:endParaRPr lang="tr-TR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tr-TR" b="1" dirty="0">
                <a:solidFill>
                  <a:schemeClr val="bg1"/>
                </a:solidFill>
              </a:rPr>
              <a:t>	</a:t>
            </a:r>
            <a:r>
              <a:rPr lang="en-US" b="1" dirty="0">
                <a:solidFill>
                  <a:schemeClr val="bg1"/>
                </a:solidFill>
              </a:rPr>
              <a:t>Belgium</a:t>
            </a:r>
            <a:r>
              <a:rPr lang="tr-TR" b="1" dirty="0">
                <a:solidFill>
                  <a:schemeClr val="bg1"/>
                </a:solidFill>
              </a:rPr>
              <a:t> 					</a:t>
            </a:r>
            <a:r>
              <a:rPr lang="en-US" b="1" dirty="0">
                <a:solidFill>
                  <a:schemeClr val="bg1"/>
                </a:solidFill>
              </a:rPr>
              <a:t>1</a:t>
            </a:r>
            <a:endParaRPr lang="tr-TR" b="1" dirty="0">
              <a:solidFill>
                <a:schemeClr val="bg1"/>
              </a:solidFill>
            </a:endParaRPr>
          </a:p>
          <a:p>
            <a:pPr>
              <a:buNone/>
            </a:pPr>
            <a:endParaRPr lang="tr-TR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tr-TR" sz="1800" b="1" dirty="0" err="1">
                <a:solidFill>
                  <a:schemeClr val="bg1"/>
                </a:solidFill>
              </a:rPr>
              <a:t>Nason</a:t>
            </a:r>
            <a:r>
              <a:rPr lang="tr-TR" sz="1800" b="1" dirty="0">
                <a:solidFill>
                  <a:schemeClr val="bg1"/>
                </a:solidFill>
              </a:rPr>
              <a:t> et al. </a:t>
            </a:r>
            <a:r>
              <a:rPr lang="tr-TR" sz="1800" b="1" dirty="0" err="1">
                <a:solidFill>
                  <a:schemeClr val="bg1"/>
                </a:solidFill>
              </a:rPr>
              <a:t>The</a:t>
            </a:r>
            <a:r>
              <a:rPr lang="tr-TR" sz="1800" b="1" dirty="0">
                <a:solidFill>
                  <a:schemeClr val="bg1"/>
                </a:solidFill>
              </a:rPr>
              <a:t> top 100 </a:t>
            </a:r>
            <a:r>
              <a:rPr lang="tr-TR" sz="1800" b="1" dirty="0" err="1">
                <a:solidFill>
                  <a:schemeClr val="bg1"/>
                </a:solidFill>
              </a:rPr>
              <a:t>cited</a:t>
            </a:r>
            <a:r>
              <a:rPr lang="tr-TR" sz="1800" b="1" dirty="0">
                <a:solidFill>
                  <a:schemeClr val="bg1"/>
                </a:solidFill>
              </a:rPr>
              <a:t> </a:t>
            </a:r>
            <a:r>
              <a:rPr lang="tr-TR" sz="1800" b="1" dirty="0" err="1">
                <a:solidFill>
                  <a:schemeClr val="bg1"/>
                </a:solidFill>
              </a:rPr>
              <a:t>articles</a:t>
            </a:r>
            <a:r>
              <a:rPr lang="tr-TR" sz="1800" b="1" dirty="0">
                <a:solidFill>
                  <a:schemeClr val="bg1"/>
                </a:solidFill>
              </a:rPr>
              <a:t> in </a:t>
            </a:r>
            <a:r>
              <a:rPr lang="tr-TR" sz="1800" b="1" u="sng" dirty="0" err="1">
                <a:solidFill>
                  <a:schemeClr val="bg1"/>
                </a:solidFill>
              </a:rPr>
              <a:t>Urology</a:t>
            </a:r>
            <a:r>
              <a:rPr lang="tr-TR" sz="1800" b="1" u="sng" dirty="0">
                <a:solidFill>
                  <a:schemeClr val="bg1"/>
                </a:solidFill>
              </a:rPr>
              <a:t>: An </a:t>
            </a:r>
            <a:r>
              <a:rPr lang="tr-TR" sz="1800" b="1" u="sng" dirty="0" err="1">
                <a:solidFill>
                  <a:schemeClr val="bg1"/>
                </a:solidFill>
              </a:rPr>
              <a:t>update</a:t>
            </a:r>
            <a:r>
              <a:rPr lang="tr-TR" sz="1800" b="1" u="sng" dirty="0">
                <a:solidFill>
                  <a:schemeClr val="bg1"/>
                </a:solidFill>
              </a:rPr>
              <a:t>, 2013</a:t>
            </a:r>
            <a:endParaRPr lang="tr-TR" sz="2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FF00"/>
                </a:solidFill>
              </a:rPr>
              <a:t>DÜNYADA EN ÇOK ATIF ALAN ÜROLOJİ YAYINLARI- MERKEZLER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r-TR" b="1" dirty="0"/>
              <a:t>	</a:t>
            </a:r>
            <a:r>
              <a:rPr lang="en-US" b="1" dirty="0">
                <a:solidFill>
                  <a:srgbClr val="FF0000"/>
                </a:solidFill>
              </a:rPr>
              <a:t>Institution</a:t>
            </a:r>
            <a:r>
              <a:rPr lang="tr-TR" b="1" dirty="0">
                <a:solidFill>
                  <a:srgbClr val="FF0000"/>
                </a:solidFill>
              </a:rPr>
              <a:t>                                            			        </a:t>
            </a:r>
            <a:r>
              <a:rPr lang="en-US" b="1" dirty="0">
                <a:solidFill>
                  <a:srgbClr val="FF0000"/>
                </a:solidFill>
              </a:rPr>
              <a:t>No. Articles</a:t>
            </a:r>
            <a:r>
              <a:rPr lang="tr-TR" b="1" dirty="0">
                <a:solidFill>
                  <a:srgbClr val="FF0000"/>
                </a:solidFill>
              </a:rPr>
              <a:t> </a:t>
            </a:r>
          </a:p>
          <a:p>
            <a:r>
              <a:rPr lang="tr-TR" dirty="0"/>
              <a:t> </a:t>
            </a:r>
            <a:r>
              <a:rPr lang="en-US" b="1" dirty="0">
                <a:solidFill>
                  <a:schemeClr val="bg1"/>
                </a:solidFill>
              </a:rPr>
              <a:t>Johns Hopkins University</a:t>
            </a:r>
            <a:r>
              <a:rPr lang="tr-TR" b="1" dirty="0">
                <a:solidFill>
                  <a:schemeClr val="bg1"/>
                </a:solidFill>
              </a:rPr>
              <a:t> 				</a:t>
            </a:r>
            <a:r>
              <a:rPr lang="en-US" b="1" dirty="0">
                <a:solidFill>
                  <a:schemeClr val="bg1"/>
                </a:solidFill>
              </a:rPr>
              <a:t>12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  <a:p>
            <a:r>
              <a:rPr lang="en-US" b="1" dirty="0">
                <a:solidFill>
                  <a:schemeClr val="bg1"/>
                </a:solidFill>
              </a:rPr>
              <a:t>Harvard University</a:t>
            </a:r>
            <a:r>
              <a:rPr lang="tr-TR" b="1" dirty="0">
                <a:solidFill>
                  <a:schemeClr val="bg1"/>
                </a:solidFill>
              </a:rPr>
              <a:t> 					</a:t>
            </a:r>
            <a:r>
              <a:rPr lang="en-US" b="1" dirty="0">
                <a:solidFill>
                  <a:schemeClr val="bg1"/>
                </a:solidFill>
              </a:rPr>
              <a:t>5</a:t>
            </a:r>
            <a:endParaRPr lang="tr-TR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Memorial Sloan Kettering Cancer Centre</a:t>
            </a:r>
            <a:r>
              <a:rPr lang="tr-TR" b="1" dirty="0">
                <a:solidFill>
                  <a:schemeClr val="bg1"/>
                </a:solidFill>
              </a:rPr>
              <a:t> 			</a:t>
            </a:r>
            <a:r>
              <a:rPr lang="en-US" b="1" dirty="0">
                <a:solidFill>
                  <a:schemeClr val="bg1"/>
                </a:solidFill>
              </a:rPr>
              <a:t>5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  <a:p>
            <a:r>
              <a:rPr lang="en-US" b="1" dirty="0">
                <a:solidFill>
                  <a:schemeClr val="bg1"/>
                </a:solidFill>
              </a:rPr>
              <a:t>Washington University</a:t>
            </a:r>
            <a:r>
              <a:rPr lang="tr-TR" b="1" dirty="0">
                <a:solidFill>
                  <a:schemeClr val="bg1"/>
                </a:solidFill>
              </a:rPr>
              <a:t> 					</a:t>
            </a:r>
            <a:r>
              <a:rPr lang="en-US" b="1" dirty="0">
                <a:solidFill>
                  <a:schemeClr val="bg1"/>
                </a:solidFill>
              </a:rPr>
              <a:t>5</a:t>
            </a:r>
            <a:endParaRPr lang="tr-TR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National Institute of Health</a:t>
            </a:r>
            <a:r>
              <a:rPr lang="tr-TR" b="1" dirty="0">
                <a:solidFill>
                  <a:schemeClr val="bg1"/>
                </a:solidFill>
              </a:rPr>
              <a:t> 				</a:t>
            </a:r>
            <a:r>
              <a:rPr lang="en-US" b="1" dirty="0">
                <a:solidFill>
                  <a:schemeClr val="bg1"/>
                </a:solidFill>
              </a:rPr>
              <a:t>4</a:t>
            </a:r>
            <a:endParaRPr lang="tr-TR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University of Texas</a:t>
            </a:r>
            <a:r>
              <a:rPr lang="tr-TR" b="1" dirty="0">
                <a:solidFill>
                  <a:schemeClr val="bg1"/>
                </a:solidFill>
              </a:rPr>
              <a:t> 					</a:t>
            </a:r>
            <a:r>
              <a:rPr lang="en-US" b="1" dirty="0">
                <a:solidFill>
                  <a:schemeClr val="bg1"/>
                </a:solidFill>
              </a:rPr>
              <a:t>4</a:t>
            </a:r>
            <a:endParaRPr lang="tr-TR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Stanford University</a:t>
            </a:r>
            <a:r>
              <a:rPr lang="tr-TR" b="1" dirty="0">
                <a:solidFill>
                  <a:schemeClr val="bg1"/>
                </a:solidFill>
              </a:rPr>
              <a:t> 					</a:t>
            </a:r>
            <a:r>
              <a:rPr lang="en-US" b="1" dirty="0">
                <a:solidFill>
                  <a:schemeClr val="bg1"/>
                </a:solidFill>
              </a:rPr>
              <a:t>3</a:t>
            </a:r>
            <a:endParaRPr lang="tr-TR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University of California, San Francisco</a:t>
            </a:r>
            <a:r>
              <a:rPr lang="tr-TR" b="1" dirty="0">
                <a:solidFill>
                  <a:schemeClr val="bg1"/>
                </a:solidFill>
              </a:rPr>
              <a:t>			</a:t>
            </a:r>
            <a:r>
              <a:rPr lang="en-US" b="1" dirty="0">
                <a:solidFill>
                  <a:schemeClr val="bg1"/>
                </a:solidFill>
              </a:rPr>
              <a:t>3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  <a:p>
            <a:r>
              <a:rPr lang="en-US" b="1" dirty="0">
                <a:solidFill>
                  <a:schemeClr val="bg1"/>
                </a:solidFill>
              </a:rPr>
              <a:t>University of California, Los Angeles</a:t>
            </a:r>
            <a:r>
              <a:rPr lang="tr-TR" b="1" dirty="0">
                <a:solidFill>
                  <a:schemeClr val="bg1"/>
                </a:solidFill>
              </a:rPr>
              <a:t> 			</a:t>
            </a:r>
            <a:r>
              <a:rPr lang="en-US" b="1" dirty="0">
                <a:solidFill>
                  <a:schemeClr val="bg1"/>
                </a:solidFill>
              </a:rPr>
              <a:t>3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  <a:p>
            <a:r>
              <a:rPr lang="en-US" b="1" dirty="0">
                <a:solidFill>
                  <a:schemeClr val="bg1"/>
                </a:solidFill>
              </a:rPr>
              <a:t>Boston University</a:t>
            </a:r>
            <a:r>
              <a:rPr lang="tr-TR" b="1" dirty="0">
                <a:solidFill>
                  <a:schemeClr val="bg1"/>
                </a:solidFill>
              </a:rPr>
              <a:t> 					</a:t>
            </a:r>
            <a:r>
              <a:rPr lang="en-US" b="1" dirty="0">
                <a:solidFill>
                  <a:schemeClr val="bg1"/>
                </a:solidFill>
              </a:rPr>
              <a:t>2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  <a:p>
            <a:r>
              <a:rPr lang="en-US" b="1" dirty="0">
                <a:solidFill>
                  <a:schemeClr val="bg1"/>
                </a:solidFill>
              </a:rPr>
              <a:t>Mayo Clinic</a:t>
            </a:r>
            <a:r>
              <a:rPr lang="tr-TR" b="1" dirty="0">
                <a:solidFill>
                  <a:schemeClr val="bg1"/>
                </a:solidFill>
              </a:rPr>
              <a:t> 						</a:t>
            </a:r>
            <a:r>
              <a:rPr lang="en-US" b="1" dirty="0">
                <a:solidFill>
                  <a:schemeClr val="bg1"/>
                </a:solidFill>
              </a:rPr>
              <a:t>2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  <a:p>
            <a:r>
              <a:rPr lang="en-US" b="1" dirty="0">
                <a:solidFill>
                  <a:schemeClr val="bg1"/>
                </a:solidFill>
              </a:rPr>
              <a:t>University of Chicago</a:t>
            </a:r>
            <a:r>
              <a:rPr lang="tr-TR" b="1" dirty="0">
                <a:solidFill>
                  <a:schemeClr val="bg1"/>
                </a:solidFill>
              </a:rPr>
              <a:t> 					</a:t>
            </a:r>
            <a:r>
              <a:rPr lang="en-US" b="1" dirty="0">
                <a:solidFill>
                  <a:schemeClr val="bg1"/>
                </a:solidFill>
              </a:rPr>
              <a:t>2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  <a:p>
            <a:r>
              <a:rPr lang="en-US" b="1" dirty="0">
                <a:solidFill>
                  <a:schemeClr val="bg1"/>
                </a:solidFill>
              </a:rPr>
              <a:t>University of Medicine and Dentistry of New Jersey</a:t>
            </a:r>
            <a:r>
              <a:rPr lang="tr-TR" b="1" dirty="0">
                <a:solidFill>
                  <a:schemeClr val="bg1"/>
                </a:solidFill>
              </a:rPr>
              <a:t> 		</a:t>
            </a:r>
            <a:r>
              <a:rPr lang="en-US" b="1" dirty="0">
                <a:solidFill>
                  <a:schemeClr val="bg1"/>
                </a:solidFill>
              </a:rPr>
              <a:t>2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  <a:p>
            <a:r>
              <a:rPr lang="en-US" b="1" dirty="0">
                <a:solidFill>
                  <a:schemeClr val="bg1"/>
                </a:solidFill>
              </a:rPr>
              <a:t>University of Massachusetts</a:t>
            </a:r>
            <a:r>
              <a:rPr lang="tr-TR" b="1" dirty="0">
                <a:solidFill>
                  <a:schemeClr val="bg1"/>
                </a:solidFill>
              </a:rPr>
              <a:t>				</a:t>
            </a:r>
            <a:r>
              <a:rPr lang="en-US" b="1" dirty="0">
                <a:solidFill>
                  <a:schemeClr val="bg1"/>
                </a:solidFill>
              </a:rPr>
              <a:t>2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  <a:p>
            <a:r>
              <a:rPr lang="en-US" b="1" dirty="0">
                <a:solidFill>
                  <a:schemeClr val="bg1"/>
                </a:solidFill>
              </a:rPr>
              <a:t>University of Michigan</a:t>
            </a:r>
            <a:r>
              <a:rPr lang="tr-TR" b="1" dirty="0">
                <a:solidFill>
                  <a:schemeClr val="bg1"/>
                </a:solidFill>
              </a:rPr>
              <a:t> 					</a:t>
            </a:r>
            <a:r>
              <a:rPr lang="en-US" b="1" dirty="0">
                <a:solidFill>
                  <a:schemeClr val="bg1"/>
                </a:solidFill>
              </a:rPr>
              <a:t>2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  <a:p>
            <a:r>
              <a:rPr lang="tr-TR" b="1" dirty="0">
                <a:solidFill>
                  <a:schemeClr val="bg1"/>
                </a:solidFill>
              </a:rPr>
              <a:t>I</a:t>
            </a:r>
            <a:r>
              <a:rPr lang="en-US" b="1" dirty="0" err="1">
                <a:solidFill>
                  <a:schemeClr val="bg1"/>
                </a:solidFill>
              </a:rPr>
              <a:t>nstitute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Gustave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Roussy</a:t>
            </a:r>
            <a:r>
              <a:rPr lang="en-US" b="1" dirty="0">
                <a:solidFill>
                  <a:schemeClr val="bg1"/>
                </a:solidFill>
              </a:rPr>
              <a:t>, Villejuif, France</a:t>
            </a:r>
            <a:r>
              <a:rPr lang="tr-TR" b="1" dirty="0">
                <a:solidFill>
                  <a:schemeClr val="bg1"/>
                </a:solidFill>
              </a:rPr>
              <a:t> 			</a:t>
            </a:r>
            <a:r>
              <a:rPr lang="en-US" b="1" dirty="0">
                <a:solidFill>
                  <a:schemeClr val="bg1"/>
                </a:solidFill>
              </a:rPr>
              <a:t>2</a:t>
            </a:r>
            <a:endParaRPr lang="tr-T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FF00"/>
                </a:solidFill>
              </a:rPr>
              <a:t>DÜNYADA EN ÇOK ATIF ALAN ÜROLOJİ YAYINLARI- DERGİLER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5286388"/>
          </a:xfrm>
        </p:spPr>
        <p:txBody>
          <a:bodyPr>
            <a:normAutofit fontScale="47500" lnSpcReduction="20000"/>
          </a:bodyPr>
          <a:lstStyle/>
          <a:p>
            <a:r>
              <a:rPr lang="tr-TR" b="1" dirty="0" err="1">
                <a:solidFill>
                  <a:srgbClr val="FF0000"/>
                </a:solidFill>
              </a:rPr>
              <a:t>Journal</a:t>
            </a:r>
            <a:r>
              <a:rPr lang="tr-TR" b="1" dirty="0">
                <a:solidFill>
                  <a:srgbClr val="FF0000"/>
                </a:solidFill>
              </a:rPr>
              <a:t> 			        No. </a:t>
            </a:r>
            <a:r>
              <a:rPr lang="tr-TR" b="1" dirty="0" err="1">
                <a:solidFill>
                  <a:srgbClr val="FF0000"/>
                </a:solidFill>
              </a:rPr>
              <a:t>Articles</a:t>
            </a:r>
            <a:r>
              <a:rPr lang="tr-TR" b="1" dirty="0">
                <a:solidFill>
                  <a:srgbClr val="FF0000"/>
                </a:solidFill>
              </a:rPr>
              <a:t>	      </a:t>
            </a:r>
            <a:r>
              <a:rPr lang="tr-TR" b="1" dirty="0" err="1">
                <a:solidFill>
                  <a:srgbClr val="FF0000"/>
                </a:solidFill>
              </a:rPr>
              <a:t>Impact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Factor</a:t>
            </a:r>
            <a:r>
              <a:rPr lang="tr-TR" b="1" dirty="0">
                <a:solidFill>
                  <a:srgbClr val="FF0000"/>
                </a:solidFill>
              </a:rPr>
              <a:t>(2011</a:t>
            </a:r>
            <a:r>
              <a:rPr lang="tr-TR" b="1" dirty="0">
                <a:solidFill>
                  <a:schemeClr val="bg1"/>
                </a:solidFill>
              </a:rPr>
              <a:t>)</a:t>
            </a:r>
          </a:p>
          <a:p>
            <a:endParaRPr lang="tr-TR" b="1" dirty="0">
              <a:solidFill>
                <a:schemeClr val="bg1"/>
              </a:solidFill>
            </a:endParaRPr>
          </a:p>
          <a:p>
            <a:r>
              <a:rPr lang="tr-TR" b="1" dirty="0">
                <a:solidFill>
                  <a:schemeClr val="bg1"/>
                </a:solidFill>
              </a:rPr>
              <a:t>New </a:t>
            </a:r>
            <a:r>
              <a:rPr lang="tr-TR" b="1" dirty="0" err="1">
                <a:solidFill>
                  <a:schemeClr val="bg1"/>
                </a:solidFill>
              </a:rPr>
              <a:t>England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Journal</a:t>
            </a:r>
            <a:r>
              <a:rPr lang="tr-TR" b="1" dirty="0">
                <a:solidFill>
                  <a:schemeClr val="bg1"/>
                </a:solidFill>
              </a:rPr>
              <a:t> of </a:t>
            </a:r>
            <a:r>
              <a:rPr lang="tr-TR" b="1" dirty="0" err="1">
                <a:solidFill>
                  <a:schemeClr val="bg1"/>
                </a:solidFill>
              </a:rPr>
              <a:t>Medicine</a:t>
            </a:r>
            <a:r>
              <a:rPr lang="tr-TR" b="1" dirty="0">
                <a:solidFill>
                  <a:schemeClr val="bg1"/>
                </a:solidFill>
              </a:rPr>
              <a:t>	               36 			53.2982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Journal</a:t>
            </a:r>
            <a:r>
              <a:rPr lang="tr-TR" b="1" dirty="0">
                <a:solidFill>
                  <a:schemeClr val="bg1"/>
                </a:solidFill>
              </a:rPr>
              <a:t> of </a:t>
            </a:r>
            <a:r>
              <a:rPr lang="tr-TR" b="1" dirty="0" err="1">
                <a:solidFill>
                  <a:schemeClr val="bg1"/>
                </a:solidFill>
              </a:rPr>
              <a:t>Urology</a:t>
            </a:r>
            <a:r>
              <a:rPr lang="tr-TR" b="1" dirty="0">
                <a:solidFill>
                  <a:schemeClr val="bg1"/>
                </a:solidFill>
              </a:rPr>
              <a:t>			               16			3.7463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Lancet</a:t>
            </a:r>
            <a:r>
              <a:rPr lang="tr-TR" b="1" dirty="0">
                <a:solidFill>
                  <a:schemeClr val="bg1"/>
                </a:solidFill>
              </a:rPr>
              <a:t>				               12			38.2784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Journal</a:t>
            </a:r>
            <a:r>
              <a:rPr lang="tr-TR" b="1" dirty="0">
                <a:solidFill>
                  <a:schemeClr val="bg1"/>
                </a:solidFill>
              </a:rPr>
              <a:t> of </a:t>
            </a:r>
            <a:r>
              <a:rPr lang="tr-TR" b="1" dirty="0" err="1">
                <a:solidFill>
                  <a:schemeClr val="bg1"/>
                </a:solidFill>
              </a:rPr>
              <a:t>the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American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Medical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Association</a:t>
            </a:r>
            <a:r>
              <a:rPr lang="tr-TR" b="1" dirty="0">
                <a:solidFill>
                  <a:schemeClr val="bg1"/>
                </a:solidFill>
              </a:rPr>
              <a:t>           11			30.0265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Transplantation</a:t>
            </a:r>
            <a:r>
              <a:rPr lang="tr-TR" b="1" dirty="0">
                <a:solidFill>
                  <a:schemeClr val="bg1"/>
                </a:solidFill>
              </a:rPr>
              <a:t>			                6			4.0036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Science</a:t>
            </a:r>
            <a:r>
              <a:rPr lang="tr-TR" b="1" dirty="0">
                <a:solidFill>
                  <a:schemeClr val="bg1"/>
                </a:solidFill>
              </a:rPr>
              <a:t>			                5			31.2017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Annals</a:t>
            </a:r>
            <a:r>
              <a:rPr lang="tr-TR" b="1" dirty="0">
                <a:solidFill>
                  <a:schemeClr val="bg1"/>
                </a:solidFill>
              </a:rPr>
              <a:t> of </a:t>
            </a:r>
            <a:r>
              <a:rPr lang="tr-TR" b="1" dirty="0" err="1">
                <a:solidFill>
                  <a:schemeClr val="bg1"/>
                </a:solidFill>
              </a:rPr>
              <a:t>Internal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Medicine</a:t>
            </a:r>
            <a:r>
              <a:rPr lang="tr-TR" b="1" dirty="0">
                <a:solidFill>
                  <a:schemeClr val="bg1"/>
                </a:solidFill>
              </a:rPr>
              <a:t>		                3			16.7338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British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Medical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Journal</a:t>
            </a:r>
            <a:r>
              <a:rPr lang="tr-TR" b="1" dirty="0">
                <a:solidFill>
                  <a:schemeClr val="bg1"/>
                </a:solidFill>
              </a:rPr>
              <a:t>		                2			14.0939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Kidney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International</a:t>
            </a:r>
            <a:r>
              <a:rPr lang="tr-TR" b="1" dirty="0">
                <a:solidFill>
                  <a:schemeClr val="bg1"/>
                </a:solidFill>
              </a:rPr>
              <a:t>		                2			6.60610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Archives</a:t>
            </a:r>
            <a:r>
              <a:rPr lang="tr-TR" b="1" dirty="0">
                <a:solidFill>
                  <a:schemeClr val="bg1"/>
                </a:solidFill>
              </a:rPr>
              <a:t> of </a:t>
            </a:r>
            <a:r>
              <a:rPr lang="tr-TR" b="1" dirty="0" err="1">
                <a:solidFill>
                  <a:schemeClr val="bg1"/>
                </a:solidFill>
              </a:rPr>
              <a:t>Internal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Medicine</a:t>
            </a:r>
            <a:r>
              <a:rPr lang="tr-TR" b="1" dirty="0">
                <a:solidFill>
                  <a:schemeClr val="bg1"/>
                </a:solidFill>
              </a:rPr>
              <a:t>		                1			11.46211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British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Journal</a:t>
            </a:r>
            <a:r>
              <a:rPr lang="tr-TR" b="1" dirty="0">
                <a:solidFill>
                  <a:schemeClr val="bg1"/>
                </a:solidFill>
              </a:rPr>
              <a:t> of </a:t>
            </a:r>
            <a:r>
              <a:rPr lang="tr-TR" b="1" dirty="0" err="1">
                <a:solidFill>
                  <a:schemeClr val="bg1"/>
                </a:solidFill>
              </a:rPr>
              <a:t>Urology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International</a:t>
            </a:r>
            <a:r>
              <a:rPr lang="tr-TR" b="1" dirty="0">
                <a:solidFill>
                  <a:schemeClr val="bg1"/>
                </a:solidFill>
              </a:rPr>
              <a:t>	                1			2.84412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International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Journal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Impotence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Research</a:t>
            </a:r>
            <a:r>
              <a:rPr lang="tr-TR" b="1" dirty="0">
                <a:solidFill>
                  <a:schemeClr val="bg1"/>
                </a:solidFill>
              </a:rPr>
              <a:t>	                1			1.71213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Neurology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and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Urodynamics</a:t>
            </a:r>
            <a:r>
              <a:rPr lang="tr-TR" b="1" dirty="0">
                <a:solidFill>
                  <a:schemeClr val="bg1"/>
                </a:solidFill>
              </a:rPr>
              <a:t>		                1			2.95814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Prostate</a:t>
            </a:r>
            <a:r>
              <a:rPr lang="tr-TR" b="1" dirty="0">
                <a:solidFill>
                  <a:schemeClr val="bg1"/>
                </a:solidFill>
              </a:rPr>
              <a:t>			                1			3.48515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Transplantation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Proceedings</a:t>
            </a:r>
            <a:r>
              <a:rPr lang="tr-TR" b="1" dirty="0">
                <a:solidFill>
                  <a:schemeClr val="bg1"/>
                </a:solidFill>
              </a:rPr>
              <a:t>		                1			1.00516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Urology</a:t>
            </a:r>
            <a:r>
              <a:rPr lang="tr-TR" b="1" dirty="0">
                <a:solidFill>
                  <a:schemeClr val="bg1"/>
                </a:solidFill>
              </a:rPr>
              <a:t>			                1			2.428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FF00"/>
                </a:solidFill>
              </a:rPr>
              <a:t>DÜNYADA EN ÇOK ATIF ALAN KONULAR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>
                <a:solidFill>
                  <a:srgbClr val="FF0000"/>
                </a:solidFill>
              </a:rPr>
              <a:t>Subspecialty</a:t>
            </a:r>
            <a:r>
              <a:rPr lang="tr-TR" b="1" dirty="0">
                <a:solidFill>
                  <a:srgbClr val="FF0000"/>
                </a:solidFill>
              </a:rPr>
              <a:t>				No. </a:t>
            </a:r>
            <a:r>
              <a:rPr lang="tr-TR" b="1" dirty="0" err="1">
                <a:solidFill>
                  <a:srgbClr val="FF0000"/>
                </a:solidFill>
              </a:rPr>
              <a:t>Articles</a:t>
            </a:r>
            <a:endParaRPr lang="tr-TR" b="1" dirty="0">
              <a:solidFill>
                <a:srgbClr val="FF0000"/>
              </a:solidFill>
            </a:endParaRPr>
          </a:p>
          <a:p>
            <a:pPr>
              <a:buNone/>
            </a:pPr>
            <a:endParaRPr lang="tr-TR" b="1" dirty="0">
              <a:solidFill>
                <a:srgbClr val="FF0000"/>
              </a:solidFill>
            </a:endParaRPr>
          </a:p>
          <a:p>
            <a:r>
              <a:rPr lang="tr-TR" b="1" dirty="0" err="1">
                <a:solidFill>
                  <a:schemeClr val="bg1"/>
                </a:solidFill>
              </a:rPr>
              <a:t>Oncology</a:t>
            </a:r>
            <a:r>
              <a:rPr lang="tr-TR" b="1" dirty="0">
                <a:solidFill>
                  <a:schemeClr val="bg1"/>
                </a:solidFill>
              </a:rPr>
              <a:t>					54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Transplantation</a:t>
            </a:r>
            <a:r>
              <a:rPr lang="tr-TR" b="1" dirty="0">
                <a:solidFill>
                  <a:schemeClr val="bg1"/>
                </a:solidFill>
              </a:rPr>
              <a:t>				22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Sexual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function</a:t>
            </a:r>
            <a:r>
              <a:rPr lang="tr-TR" b="1" dirty="0">
                <a:solidFill>
                  <a:schemeClr val="bg1"/>
                </a:solidFill>
              </a:rPr>
              <a:t>/</a:t>
            </a:r>
            <a:r>
              <a:rPr lang="tr-TR" b="1" dirty="0" err="1">
                <a:solidFill>
                  <a:schemeClr val="bg1"/>
                </a:solidFill>
              </a:rPr>
              <a:t>infertility</a:t>
            </a:r>
            <a:r>
              <a:rPr lang="tr-TR" b="1" dirty="0">
                <a:solidFill>
                  <a:schemeClr val="bg1"/>
                </a:solidFill>
              </a:rPr>
              <a:t>		13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Voiding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dysfunction</a:t>
            </a:r>
            <a:r>
              <a:rPr lang="tr-TR" b="1" dirty="0">
                <a:solidFill>
                  <a:schemeClr val="bg1"/>
                </a:solidFill>
              </a:rPr>
              <a:t>			7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Infection</a:t>
            </a:r>
            <a:r>
              <a:rPr lang="tr-TR" b="1" dirty="0">
                <a:solidFill>
                  <a:schemeClr val="bg1"/>
                </a:solidFill>
              </a:rPr>
              <a:t>					3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Congenital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b="1" dirty="0" err="1">
                <a:solidFill>
                  <a:schemeClr val="bg1"/>
                </a:solidFill>
              </a:rPr>
              <a:t>abnormality</a:t>
            </a:r>
            <a:r>
              <a:rPr lang="tr-TR" b="1" dirty="0">
                <a:solidFill>
                  <a:schemeClr val="bg1"/>
                </a:solidFill>
              </a:rPr>
              <a:t>			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FF00"/>
                </a:solidFill>
              </a:rPr>
              <a:t>DÜNYADA EN ÇOK ATIF ALAN YAZARLAR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err="1">
                <a:solidFill>
                  <a:srgbClr val="FF0000"/>
                </a:solidFill>
              </a:rPr>
              <a:t>Author</a:t>
            </a:r>
            <a:r>
              <a:rPr lang="tr-TR" b="1" dirty="0">
                <a:solidFill>
                  <a:srgbClr val="FF0000"/>
                </a:solidFill>
              </a:rPr>
              <a:t>					No. </a:t>
            </a:r>
            <a:r>
              <a:rPr lang="tr-TR" b="1" dirty="0" err="1">
                <a:solidFill>
                  <a:srgbClr val="FF0000"/>
                </a:solidFill>
              </a:rPr>
              <a:t>Articles</a:t>
            </a:r>
            <a:endParaRPr lang="tr-TR" b="1" dirty="0">
              <a:solidFill>
                <a:srgbClr val="FF0000"/>
              </a:solidFill>
            </a:endParaRPr>
          </a:p>
          <a:p>
            <a:pPr>
              <a:buNone/>
            </a:pPr>
            <a:endParaRPr lang="tr-TR" b="1" dirty="0"/>
          </a:p>
          <a:p>
            <a:r>
              <a:rPr lang="tr-TR" b="1" dirty="0" err="1">
                <a:solidFill>
                  <a:schemeClr val="bg1"/>
                </a:solidFill>
              </a:rPr>
              <a:t>Motzer</a:t>
            </a:r>
            <a:r>
              <a:rPr lang="tr-TR" b="1" dirty="0">
                <a:solidFill>
                  <a:schemeClr val="bg1"/>
                </a:solidFill>
              </a:rPr>
              <a:t> RJ						4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Catalona</a:t>
            </a:r>
            <a:r>
              <a:rPr lang="tr-TR" b="1" dirty="0">
                <a:solidFill>
                  <a:schemeClr val="bg1"/>
                </a:solidFill>
              </a:rPr>
              <a:t> WJ					3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Escudier</a:t>
            </a:r>
            <a:r>
              <a:rPr lang="tr-TR" b="1" dirty="0">
                <a:solidFill>
                  <a:schemeClr val="bg1"/>
                </a:solidFill>
              </a:rPr>
              <a:t> B						2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Oesterling</a:t>
            </a:r>
            <a:r>
              <a:rPr lang="tr-TR" b="1" dirty="0">
                <a:solidFill>
                  <a:schemeClr val="bg1"/>
                </a:solidFill>
              </a:rPr>
              <a:t> JE					2</a:t>
            </a:r>
          </a:p>
          <a:p>
            <a:r>
              <a:rPr lang="tr-TR" b="1" dirty="0">
                <a:solidFill>
                  <a:schemeClr val="bg1"/>
                </a:solidFill>
              </a:rPr>
              <a:t>Partin AW						2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Rosen</a:t>
            </a:r>
            <a:r>
              <a:rPr lang="tr-TR" b="1" dirty="0">
                <a:solidFill>
                  <a:schemeClr val="bg1"/>
                </a:solidFill>
              </a:rPr>
              <a:t> RC						2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Stamey</a:t>
            </a:r>
            <a:r>
              <a:rPr lang="tr-TR" b="1" dirty="0">
                <a:solidFill>
                  <a:schemeClr val="bg1"/>
                </a:solidFill>
              </a:rPr>
              <a:t> TA						2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Thompson</a:t>
            </a:r>
            <a:r>
              <a:rPr lang="tr-TR" b="1" dirty="0">
                <a:solidFill>
                  <a:schemeClr val="bg1"/>
                </a:solidFill>
              </a:rPr>
              <a:t> IM					2</a:t>
            </a:r>
          </a:p>
          <a:p>
            <a:r>
              <a:rPr lang="tr-TR" b="1" dirty="0" err="1">
                <a:solidFill>
                  <a:schemeClr val="bg1"/>
                </a:solidFill>
              </a:rPr>
              <a:t>Walsh</a:t>
            </a:r>
            <a:r>
              <a:rPr lang="tr-TR" b="1" dirty="0">
                <a:solidFill>
                  <a:schemeClr val="bg1"/>
                </a:solidFill>
              </a:rPr>
              <a:t> PC						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FF00"/>
                </a:solidFill>
              </a:rPr>
              <a:t>ATIF - SOSYAL MEDYA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8786874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FF00"/>
                </a:solidFill>
              </a:rPr>
              <a:t>ATIF - SOSYAL MEDYA</a:t>
            </a:r>
            <a:endParaRPr lang="tr-T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1928794" y="3143248"/>
            <a:ext cx="464347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İçerik Yer Tutucusu"/>
          <p:cNvSpPr>
            <a:spLocks noGrp="1"/>
          </p:cNvSpPr>
          <p:nvPr>
            <p:ph sz="quarter" idx="4"/>
          </p:nvPr>
        </p:nvSpPr>
        <p:spPr>
          <a:xfrm>
            <a:off x="571472" y="1785926"/>
            <a:ext cx="8143932" cy="142876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Eur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Urol</a:t>
            </a:r>
            <a:r>
              <a:rPr lang="en-US" dirty="0">
                <a:solidFill>
                  <a:schemeClr val="bg1"/>
                </a:solidFill>
              </a:rPr>
              <a:t> Focus. 2016 Oct;2(4):412-417.</a:t>
            </a:r>
          </a:p>
          <a:p>
            <a:r>
              <a:rPr lang="en-US" b="1" dirty="0">
                <a:solidFill>
                  <a:schemeClr val="bg1"/>
                </a:solidFill>
              </a:rPr>
              <a:t>Introducing the Twitter Impact Factor: An Objective Measure of Urology's Academic Impact on Twitter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sz="2200" dirty="0">
                <a:solidFill>
                  <a:schemeClr val="bg1"/>
                </a:solidFill>
              </a:rPr>
            </a:br>
            <a:r>
              <a:rPr lang="tr-TR" sz="2200" dirty="0" err="1">
                <a:solidFill>
                  <a:srgbClr val="FFFF00"/>
                </a:solidFill>
              </a:rPr>
              <a:t>Urology</a:t>
            </a:r>
            <a:r>
              <a:rPr lang="tr-TR" sz="2200" dirty="0">
                <a:solidFill>
                  <a:srgbClr val="FFFF00"/>
                </a:solidFill>
              </a:rPr>
              <a:t>. 2019 </a:t>
            </a:r>
            <a:r>
              <a:rPr lang="tr-TR" sz="2200" dirty="0" err="1">
                <a:solidFill>
                  <a:srgbClr val="FFFF00"/>
                </a:solidFill>
              </a:rPr>
              <a:t>Jan</a:t>
            </a:r>
            <a:r>
              <a:rPr lang="tr-TR" sz="2200" dirty="0">
                <a:solidFill>
                  <a:srgbClr val="FFFF00"/>
                </a:solidFill>
              </a:rPr>
              <a:t>;123:28-33.</a:t>
            </a:r>
            <a:br>
              <a:rPr lang="tr-TR" sz="2200" dirty="0">
                <a:solidFill>
                  <a:srgbClr val="FFFF00"/>
                </a:solidFill>
              </a:rPr>
            </a:br>
            <a:r>
              <a:rPr lang="tr-TR" sz="3100" dirty="0" err="1">
                <a:solidFill>
                  <a:srgbClr val="FFFF00"/>
                </a:solidFill>
              </a:rPr>
              <a:t>Citations</a:t>
            </a:r>
            <a:r>
              <a:rPr lang="tr-TR" sz="3100" dirty="0">
                <a:solidFill>
                  <a:srgbClr val="FFFF00"/>
                </a:solidFill>
              </a:rPr>
              <a:t> in </a:t>
            </a:r>
            <a:r>
              <a:rPr lang="tr-TR" sz="3100" dirty="0" err="1">
                <a:solidFill>
                  <a:srgbClr val="FFFF00"/>
                </a:solidFill>
              </a:rPr>
              <a:t>the</a:t>
            </a:r>
            <a:r>
              <a:rPr lang="tr-TR" sz="3100" dirty="0">
                <a:solidFill>
                  <a:srgbClr val="FFFF00"/>
                </a:solidFill>
              </a:rPr>
              <a:t> </a:t>
            </a:r>
            <a:r>
              <a:rPr lang="tr-TR" sz="3100" dirty="0" err="1">
                <a:solidFill>
                  <a:srgbClr val="FFFF00"/>
                </a:solidFill>
              </a:rPr>
              <a:t>Urologic</a:t>
            </a:r>
            <a:r>
              <a:rPr lang="tr-TR" sz="3100" dirty="0">
                <a:solidFill>
                  <a:srgbClr val="FFFF00"/>
                </a:solidFill>
              </a:rPr>
              <a:t> </a:t>
            </a:r>
            <a:r>
              <a:rPr lang="tr-TR" sz="3100" dirty="0" err="1">
                <a:solidFill>
                  <a:srgbClr val="FFFF00"/>
                </a:solidFill>
              </a:rPr>
              <a:t>Literature</a:t>
            </a:r>
            <a:br>
              <a:rPr lang="tr-TR" sz="1600" dirty="0">
                <a:solidFill>
                  <a:srgbClr val="FFFF00"/>
                </a:solidFill>
              </a:rPr>
            </a:br>
            <a:r>
              <a:rPr lang="tr-TR" sz="1600" dirty="0" err="1">
                <a:solidFill>
                  <a:srgbClr val="FFFF00"/>
                </a:solidFill>
                <a:hlinkClick r:id="rId2"/>
              </a:rPr>
              <a:t>Solomon</a:t>
            </a:r>
            <a:r>
              <a:rPr lang="tr-TR" sz="1600" dirty="0">
                <a:solidFill>
                  <a:srgbClr val="FFFF00"/>
                </a:solidFill>
                <a:hlinkClick r:id="rId2"/>
              </a:rPr>
              <a:t> </a:t>
            </a:r>
            <a:r>
              <a:rPr lang="tr-TR" sz="1600" dirty="0" err="1">
                <a:solidFill>
                  <a:srgbClr val="FFFF00"/>
                </a:solidFill>
                <a:hlinkClick r:id="rId2"/>
              </a:rPr>
              <a:t>Hayon</a:t>
            </a:r>
            <a:r>
              <a:rPr lang="tr-TR" sz="1600" baseline="30000" dirty="0">
                <a:solidFill>
                  <a:srgbClr val="FFFF00"/>
                </a:solidFill>
              </a:rPr>
              <a:t> </a:t>
            </a:r>
            <a:r>
              <a:rPr lang="tr-TR" sz="1600" baseline="30000" dirty="0">
                <a:solidFill>
                  <a:srgbClr val="FFFF00"/>
                </a:solidFill>
                <a:hlinkClick r:id="rId3"/>
              </a:rPr>
              <a:t>1</a:t>
            </a:r>
            <a:r>
              <a:rPr lang="tr-TR" sz="1600" dirty="0">
                <a:solidFill>
                  <a:srgbClr val="FFFF00"/>
                </a:solidFill>
              </a:rPr>
              <a:t>, </a:t>
            </a:r>
            <a:r>
              <a:rPr lang="tr-TR" sz="1600" dirty="0" err="1">
                <a:solidFill>
                  <a:srgbClr val="FFFF00"/>
                </a:solidFill>
                <a:hlinkClick r:id="rId4"/>
              </a:rPr>
              <a:t>Hemantkumar</a:t>
            </a:r>
            <a:r>
              <a:rPr lang="tr-TR" sz="1600" dirty="0">
                <a:solidFill>
                  <a:srgbClr val="FFFF00"/>
                </a:solidFill>
                <a:hlinkClick r:id="rId4"/>
              </a:rPr>
              <a:t> </a:t>
            </a:r>
            <a:r>
              <a:rPr lang="tr-TR" sz="1600" dirty="0" err="1">
                <a:solidFill>
                  <a:srgbClr val="FFFF00"/>
                </a:solidFill>
                <a:hlinkClick r:id="rId4"/>
              </a:rPr>
              <a:t>Tripathi</a:t>
            </a:r>
            <a:r>
              <a:rPr lang="tr-TR" sz="1600" baseline="30000" dirty="0">
                <a:solidFill>
                  <a:srgbClr val="FFFF00"/>
                </a:solidFill>
              </a:rPr>
              <a:t> </a:t>
            </a:r>
            <a:r>
              <a:rPr lang="tr-TR" sz="1600" baseline="30000" dirty="0">
                <a:solidFill>
                  <a:srgbClr val="FFFF00"/>
                </a:solidFill>
                <a:hlinkClick r:id="rId3"/>
              </a:rPr>
              <a:t>2</a:t>
            </a:r>
            <a:r>
              <a:rPr lang="tr-TR" sz="1600" dirty="0">
                <a:solidFill>
                  <a:srgbClr val="FFFF00"/>
                </a:solidFill>
              </a:rPr>
              <a:t>, </a:t>
            </a:r>
            <a:r>
              <a:rPr lang="tr-TR" sz="1600" dirty="0" err="1">
                <a:solidFill>
                  <a:srgbClr val="FFFF00"/>
                </a:solidFill>
                <a:hlinkClick r:id="rId5"/>
              </a:rPr>
              <a:t>Ian</a:t>
            </a:r>
            <a:r>
              <a:rPr lang="tr-TR" sz="1600" dirty="0">
                <a:solidFill>
                  <a:srgbClr val="FFFF00"/>
                </a:solidFill>
                <a:hlinkClick r:id="rId5"/>
              </a:rPr>
              <a:t> M </a:t>
            </a:r>
            <a:r>
              <a:rPr lang="tr-TR" sz="1600" dirty="0" err="1">
                <a:solidFill>
                  <a:srgbClr val="FFFF00"/>
                </a:solidFill>
                <a:hlinkClick r:id="rId5"/>
              </a:rPr>
              <a:t>Stormont</a:t>
            </a:r>
            <a:r>
              <a:rPr lang="tr-TR" sz="1600" baseline="30000" dirty="0">
                <a:solidFill>
                  <a:srgbClr val="FFFF00"/>
                </a:solidFill>
              </a:rPr>
              <a:t> </a:t>
            </a:r>
            <a:r>
              <a:rPr lang="tr-TR" sz="1600" baseline="30000" dirty="0">
                <a:solidFill>
                  <a:srgbClr val="FFFF00"/>
                </a:solidFill>
                <a:hlinkClick r:id="rId3"/>
              </a:rPr>
              <a:t>2</a:t>
            </a:r>
            <a:r>
              <a:rPr lang="tr-TR" sz="1600" dirty="0">
                <a:solidFill>
                  <a:srgbClr val="FFFF00"/>
                </a:solidFill>
              </a:rPr>
              <a:t>, </a:t>
            </a:r>
            <a:r>
              <a:rPr lang="tr-TR" sz="1600" dirty="0" err="1">
                <a:solidFill>
                  <a:srgbClr val="FFFF00"/>
                </a:solidFill>
                <a:hlinkClick r:id="rId6"/>
              </a:rPr>
              <a:t>Meagan</a:t>
            </a:r>
            <a:r>
              <a:rPr lang="tr-TR" sz="1600" dirty="0">
                <a:solidFill>
                  <a:srgbClr val="FFFF00"/>
                </a:solidFill>
                <a:hlinkClick r:id="rId6"/>
              </a:rPr>
              <a:t> M </a:t>
            </a:r>
            <a:r>
              <a:rPr lang="tr-TR" sz="1600" dirty="0" err="1">
                <a:solidFill>
                  <a:srgbClr val="FFFF00"/>
                </a:solidFill>
                <a:hlinkClick r:id="rId6"/>
              </a:rPr>
              <a:t>Dunne</a:t>
            </a:r>
            <a:r>
              <a:rPr lang="tr-TR" sz="1600" baseline="30000" dirty="0">
                <a:solidFill>
                  <a:srgbClr val="FFFF00"/>
                </a:solidFill>
              </a:rPr>
              <a:t> </a:t>
            </a:r>
            <a:r>
              <a:rPr lang="tr-TR" sz="1600" baseline="30000" dirty="0">
                <a:solidFill>
                  <a:srgbClr val="FFFF00"/>
                </a:solidFill>
                <a:hlinkClick r:id="rId3"/>
              </a:rPr>
              <a:t>2</a:t>
            </a:r>
            <a:r>
              <a:rPr lang="tr-TR" sz="1600" dirty="0">
                <a:solidFill>
                  <a:srgbClr val="FFFF00"/>
                </a:solidFill>
              </a:rPr>
              <a:t>, </a:t>
            </a:r>
            <a:r>
              <a:rPr lang="tr-TR" sz="1600" dirty="0">
                <a:solidFill>
                  <a:srgbClr val="FFFF00"/>
                </a:solidFill>
                <a:hlinkClick r:id="rId7"/>
              </a:rPr>
              <a:t>Michael J </a:t>
            </a:r>
            <a:r>
              <a:rPr lang="tr-TR" sz="1600" dirty="0" err="1">
                <a:solidFill>
                  <a:srgbClr val="FFFF00"/>
                </a:solidFill>
                <a:hlinkClick r:id="rId7"/>
              </a:rPr>
              <a:t>Naslund</a:t>
            </a:r>
            <a:r>
              <a:rPr lang="tr-TR" sz="1600" baseline="30000" dirty="0">
                <a:solidFill>
                  <a:srgbClr val="FFFF00"/>
                </a:solidFill>
              </a:rPr>
              <a:t> </a:t>
            </a:r>
            <a:r>
              <a:rPr lang="tr-TR" sz="1600" baseline="30000" dirty="0">
                <a:solidFill>
                  <a:srgbClr val="FFFF00"/>
                </a:solidFill>
                <a:hlinkClick r:id="rId3"/>
              </a:rPr>
              <a:t>2</a:t>
            </a:r>
            <a:r>
              <a:rPr lang="tr-TR" sz="1600" dirty="0">
                <a:solidFill>
                  <a:srgbClr val="FFFF00"/>
                </a:solidFill>
              </a:rPr>
              <a:t>, </a:t>
            </a:r>
            <a:r>
              <a:rPr lang="tr-TR" sz="1600" dirty="0" err="1">
                <a:solidFill>
                  <a:srgbClr val="FFFF00"/>
                </a:solidFill>
                <a:hlinkClick r:id="rId8"/>
              </a:rPr>
              <a:t>Mohummad</a:t>
            </a:r>
            <a:r>
              <a:rPr lang="tr-TR" sz="1600" dirty="0">
                <a:solidFill>
                  <a:srgbClr val="FFFF00"/>
                </a:solidFill>
                <a:hlinkClick r:id="rId8"/>
              </a:rPr>
              <a:t> M </a:t>
            </a:r>
            <a:r>
              <a:rPr lang="tr-TR" sz="1600" dirty="0" err="1">
                <a:solidFill>
                  <a:srgbClr val="FFFF00"/>
                </a:solidFill>
                <a:hlinkClick r:id="rId8"/>
              </a:rPr>
              <a:t>Siddiqui</a:t>
            </a:r>
            <a:r>
              <a:rPr lang="tr-TR" sz="1600" baseline="30000" dirty="0">
                <a:solidFill>
                  <a:srgbClr val="FFFF00"/>
                </a:solidFill>
              </a:rPr>
              <a:t> </a:t>
            </a:r>
            <a:r>
              <a:rPr lang="tr-TR" sz="1600" baseline="30000" dirty="0">
                <a:solidFill>
                  <a:srgbClr val="FFFF00"/>
                </a:solidFill>
                <a:hlinkClick r:id="rId3"/>
              </a:rPr>
              <a:t>3</a:t>
            </a:r>
            <a:br>
              <a:rPr lang="tr-TR" sz="1600" dirty="0">
                <a:solidFill>
                  <a:srgbClr val="FFFF00"/>
                </a:solidFill>
              </a:rPr>
            </a:br>
            <a:br>
              <a:rPr lang="tr-TR" sz="1600" dirty="0"/>
            </a:br>
            <a:endParaRPr lang="tr-TR" sz="1600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714348" y="1857364"/>
            <a:ext cx="8001056" cy="4643470"/>
          </a:xfrm>
        </p:spPr>
        <p:txBody>
          <a:bodyPr/>
          <a:lstStyle/>
          <a:p>
            <a:r>
              <a:rPr lang="tr-TR" dirty="0" err="1">
                <a:solidFill>
                  <a:schemeClr val="bg1"/>
                </a:solidFill>
              </a:rPr>
              <a:t>Twitter’da</a:t>
            </a:r>
            <a:r>
              <a:rPr lang="tr-TR" dirty="0">
                <a:solidFill>
                  <a:schemeClr val="bg1"/>
                </a:solidFill>
              </a:rPr>
              <a:t> gösterilen makaleler  </a:t>
            </a:r>
            <a:r>
              <a:rPr lang="tr-TR" dirty="0" err="1">
                <a:solidFill>
                  <a:schemeClr val="bg1"/>
                </a:solidFill>
              </a:rPr>
              <a:t>Scopus</a:t>
            </a:r>
            <a:r>
              <a:rPr lang="tr-TR" dirty="0">
                <a:solidFill>
                  <a:schemeClr val="bg1"/>
                </a:solidFill>
              </a:rPr>
              <a:t> ve </a:t>
            </a:r>
            <a:r>
              <a:rPr lang="tr-TR" dirty="0" err="1">
                <a:solidFill>
                  <a:schemeClr val="bg1"/>
                </a:solidFill>
              </a:rPr>
              <a:t>Google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Scholar’da</a:t>
            </a:r>
            <a:r>
              <a:rPr lang="tr-TR" dirty="0">
                <a:solidFill>
                  <a:schemeClr val="bg1"/>
                </a:solidFill>
              </a:rPr>
              <a:t>, </a:t>
            </a:r>
            <a:r>
              <a:rPr lang="tr-TR" dirty="0" err="1">
                <a:solidFill>
                  <a:schemeClr val="bg1"/>
                </a:solidFill>
              </a:rPr>
              <a:t>Twitter’da</a:t>
            </a:r>
            <a:r>
              <a:rPr lang="tr-TR" dirty="0">
                <a:solidFill>
                  <a:schemeClr val="bg1"/>
                </a:solidFill>
              </a:rPr>
              <a:t> gösterilmeyenlere göre 2.0-2.3 kat daha fazla </a:t>
            </a:r>
            <a:r>
              <a:rPr lang="tr-TR" dirty="0" err="1">
                <a:solidFill>
                  <a:schemeClr val="bg1"/>
                </a:solidFill>
              </a:rPr>
              <a:t>atıflanmaktadır</a:t>
            </a:r>
            <a:r>
              <a:rPr lang="tr-TR" dirty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endParaRPr lang="tr-TR" dirty="0">
              <a:solidFill>
                <a:schemeClr val="bg1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Derginin yayınlanmasından sonraki </a:t>
            </a:r>
            <a:r>
              <a:rPr lang="tr-TR" dirty="0" err="1">
                <a:solidFill>
                  <a:schemeClr val="bg1"/>
                </a:solidFill>
              </a:rPr>
              <a:t>twitter</a:t>
            </a:r>
            <a:r>
              <a:rPr lang="tr-TR" dirty="0">
                <a:solidFill>
                  <a:schemeClr val="bg1"/>
                </a:solidFill>
              </a:rPr>
              <a:t> aktivitesi, ürolojik akademik bir yayının  etkinliği için erken bir belirteç olabilir.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pPr algn="l"/>
            <a:br>
              <a:rPr lang="tr-TR" sz="2200" dirty="0">
                <a:solidFill>
                  <a:srgbClr val="FFFF00"/>
                </a:solidFill>
              </a:rPr>
            </a:br>
            <a:br>
              <a:rPr lang="tr-TR" sz="2200" dirty="0">
                <a:solidFill>
                  <a:srgbClr val="FFFF00"/>
                </a:solidFill>
              </a:rPr>
            </a:br>
            <a:br>
              <a:rPr lang="tr-TR" sz="2200" dirty="0">
                <a:solidFill>
                  <a:srgbClr val="FFFF00"/>
                </a:solidFill>
              </a:rPr>
            </a:br>
            <a:br>
              <a:rPr lang="tr-TR" sz="2200" dirty="0">
                <a:solidFill>
                  <a:srgbClr val="FFFF00"/>
                </a:solidFill>
              </a:rPr>
            </a:br>
            <a:br>
              <a:rPr lang="tr-TR" sz="2200" dirty="0">
                <a:solidFill>
                  <a:srgbClr val="FFFF00"/>
                </a:solidFill>
              </a:rPr>
            </a:br>
            <a:br>
              <a:rPr lang="tr-TR" sz="2200" dirty="0">
                <a:solidFill>
                  <a:srgbClr val="FFFF00"/>
                </a:solidFill>
              </a:rPr>
            </a:br>
            <a:r>
              <a:rPr lang="tr-TR" sz="2200" dirty="0" err="1">
                <a:solidFill>
                  <a:srgbClr val="FFFF00"/>
                </a:solidFill>
              </a:rPr>
              <a:t>Cumulative</a:t>
            </a:r>
            <a:r>
              <a:rPr lang="tr-TR" sz="2200" dirty="0">
                <a:solidFill>
                  <a:srgbClr val="FFFF00"/>
                </a:solidFill>
              </a:rPr>
              <a:t> </a:t>
            </a:r>
            <a:r>
              <a:rPr lang="tr-TR" sz="2200" dirty="0" err="1">
                <a:solidFill>
                  <a:srgbClr val="FFFF00"/>
                </a:solidFill>
              </a:rPr>
              <a:t>and</a:t>
            </a:r>
            <a:r>
              <a:rPr lang="tr-TR" sz="2200" dirty="0">
                <a:solidFill>
                  <a:srgbClr val="FFFF00"/>
                </a:solidFill>
              </a:rPr>
              <a:t> </a:t>
            </a:r>
            <a:r>
              <a:rPr lang="tr-TR" sz="2200" dirty="0" err="1">
                <a:solidFill>
                  <a:srgbClr val="FFFF00"/>
                </a:solidFill>
              </a:rPr>
              <a:t>journal</a:t>
            </a:r>
            <a:r>
              <a:rPr lang="tr-TR" sz="2200" dirty="0">
                <a:solidFill>
                  <a:srgbClr val="FFFF00"/>
                </a:solidFill>
              </a:rPr>
              <a:t> </a:t>
            </a:r>
            <a:r>
              <a:rPr lang="tr-TR" sz="2200" dirty="0" err="1">
                <a:solidFill>
                  <a:srgbClr val="FFFF00"/>
                </a:solidFill>
              </a:rPr>
              <a:t>specific</a:t>
            </a:r>
            <a:r>
              <a:rPr lang="tr-TR" sz="2200" dirty="0">
                <a:solidFill>
                  <a:srgbClr val="FFFF00"/>
                </a:solidFill>
              </a:rPr>
              <a:t> </a:t>
            </a:r>
            <a:r>
              <a:rPr lang="tr-TR" sz="2200" dirty="0" err="1">
                <a:solidFill>
                  <a:srgbClr val="FFFF00"/>
                </a:solidFill>
              </a:rPr>
              <a:t>mean</a:t>
            </a:r>
            <a:r>
              <a:rPr lang="tr-TR" sz="2200" dirty="0">
                <a:solidFill>
                  <a:srgbClr val="FFFF00"/>
                </a:solidFill>
              </a:rPr>
              <a:t> </a:t>
            </a:r>
            <a:r>
              <a:rPr lang="tr-TR" sz="2200" dirty="0" err="1">
                <a:solidFill>
                  <a:srgbClr val="FFFF00"/>
                </a:solidFill>
              </a:rPr>
              <a:t>Scopus</a:t>
            </a:r>
            <a:r>
              <a:rPr lang="tr-TR" sz="2200" dirty="0">
                <a:solidFill>
                  <a:srgbClr val="FFFF00"/>
                </a:solidFill>
              </a:rPr>
              <a:t> </a:t>
            </a:r>
            <a:r>
              <a:rPr lang="tr-TR" sz="2200" dirty="0" err="1">
                <a:solidFill>
                  <a:srgbClr val="FFFF00"/>
                </a:solidFill>
              </a:rPr>
              <a:t>citations</a:t>
            </a:r>
            <a:r>
              <a:rPr lang="tr-TR" sz="2200" dirty="0">
                <a:solidFill>
                  <a:srgbClr val="FFFF00"/>
                </a:solidFill>
              </a:rPr>
              <a:t>, </a:t>
            </a:r>
            <a:r>
              <a:rPr lang="tr-TR" sz="2200" dirty="0" err="1">
                <a:solidFill>
                  <a:srgbClr val="FFFF00"/>
                </a:solidFill>
              </a:rPr>
              <a:t>Google</a:t>
            </a:r>
            <a:r>
              <a:rPr lang="tr-TR" sz="2200" dirty="0">
                <a:solidFill>
                  <a:srgbClr val="FFFF00"/>
                </a:solidFill>
              </a:rPr>
              <a:t> </a:t>
            </a:r>
            <a:r>
              <a:rPr lang="tr-TR" sz="2200" dirty="0" err="1">
                <a:solidFill>
                  <a:srgbClr val="FFFF00"/>
                </a:solidFill>
              </a:rPr>
              <a:t>Scholar</a:t>
            </a:r>
            <a:r>
              <a:rPr lang="tr-TR" sz="2200" dirty="0">
                <a:solidFill>
                  <a:srgbClr val="FFFF00"/>
                </a:solidFill>
              </a:rPr>
              <a:t> </a:t>
            </a:r>
            <a:r>
              <a:rPr lang="tr-TR" sz="2200" dirty="0" err="1">
                <a:solidFill>
                  <a:srgbClr val="FFFF00"/>
                </a:solidFill>
              </a:rPr>
              <a:t>citations</a:t>
            </a:r>
            <a:r>
              <a:rPr lang="tr-TR" sz="2200" dirty="0">
                <a:solidFill>
                  <a:srgbClr val="FFFF00"/>
                </a:solidFill>
              </a:rPr>
              <a:t>, </a:t>
            </a:r>
            <a:r>
              <a:rPr lang="tr-TR" sz="2200" dirty="0" err="1">
                <a:solidFill>
                  <a:srgbClr val="FFFF00"/>
                </a:solidFill>
              </a:rPr>
              <a:t>and</a:t>
            </a:r>
            <a:r>
              <a:rPr lang="tr-TR" sz="2200" dirty="0">
                <a:solidFill>
                  <a:srgbClr val="FFFF00"/>
                </a:solidFill>
              </a:rPr>
              <a:t> </a:t>
            </a:r>
            <a:r>
              <a:rPr lang="tr-TR" sz="2200" dirty="0" err="1">
                <a:solidFill>
                  <a:srgbClr val="FFFF00"/>
                </a:solidFill>
              </a:rPr>
              <a:t>Twitter</a:t>
            </a:r>
            <a:r>
              <a:rPr lang="tr-TR" sz="2200" dirty="0">
                <a:solidFill>
                  <a:srgbClr val="FFFF00"/>
                </a:solidFill>
              </a:rPr>
              <a:t> </a:t>
            </a:r>
            <a:r>
              <a:rPr lang="tr-TR" sz="2200" dirty="0" err="1">
                <a:solidFill>
                  <a:srgbClr val="FFFF00"/>
                </a:solidFill>
              </a:rPr>
              <a:t>mentions</a:t>
            </a:r>
            <a:r>
              <a:rPr lang="tr-TR" sz="2200" dirty="0">
                <a:solidFill>
                  <a:srgbClr val="FFFF00"/>
                </a:solidFill>
              </a:rPr>
              <a:t> </a:t>
            </a:r>
            <a:r>
              <a:rPr lang="tr-TR" sz="2200" dirty="0" err="1">
                <a:solidFill>
                  <a:srgbClr val="FFFF00"/>
                </a:solidFill>
              </a:rPr>
              <a:t>per</a:t>
            </a:r>
            <a:r>
              <a:rPr lang="tr-TR" sz="2200" dirty="0">
                <a:solidFill>
                  <a:srgbClr val="FFFF00"/>
                </a:solidFill>
              </a:rPr>
              <a:t> </a:t>
            </a:r>
            <a:r>
              <a:rPr lang="tr-TR" sz="2200" dirty="0" err="1">
                <a:solidFill>
                  <a:srgbClr val="FFFF00"/>
                </a:solidFill>
              </a:rPr>
              <a:t>article</a:t>
            </a:r>
            <a:br>
              <a:rPr lang="tr-TR" sz="2200" dirty="0">
                <a:solidFill>
                  <a:srgbClr val="FFFF00"/>
                </a:solidFill>
              </a:rPr>
            </a:br>
            <a:r>
              <a:rPr lang="tr-TR" sz="2200" dirty="0">
                <a:solidFill>
                  <a:srgbClr val="FFFF00"/>
                </a:solidFill>
              </a:rPr>
              <a:t>(</a:t>
            </a:r>
            <a:r>
              <a:rPr lang="en-US" sz="2200" dirty="0">
                <a:solidFill>
                  <a:schemeClr val="bg1"/>
                </a:solidFill>
              </a:rPr>
              <a:t>Twitter Mentions and Academic Citations in the Urologic Literature</a:t>
            </a:r>
            <a:r>
              <a:rPr lang="tr-TR" sz="2200" dirty="0">
                <a:solidFill>
                  <a:schemeClr val="bg1"/>
                </a:solidFill>
              </a:rPr>
              <a:t>)</a:t>
            </a:r>
            <a:br>
              <a:rPr lang="tr-TR" sz="2200" dirty="0">
                <a:solidFill>
                  <a:schemeClr val="bg1"/>
                </a:solidFill>
              </a:rPr>
            </a:br>
            <a:r>
              <a:rPr lang="en-US" sz="2200" dirty="0" err="1">
                <a:solidFill>
                  <a:schemeClr val="bg1"/>
                </a:solidFill>
                <a:hlinkClick r:id="rId2" tooltip="Go to Urology on ScienceDirect"/>
              </a:rPr>
              <a:t>Urology</a:t>
            </a:r>
            <a:r>
              <a:rPr lang="en-US" sz="2200" dirty="0" err="1">
                <a:solidFill>
                  <a:schemeClr val="bg1"/>
                </a:solidFill>
                <a:hlinkClick r:id="rId3" tooltip="Go to table of contents for this volume/issue"/>
              </a:rPr>
              <a:t>Volume</a:t>
            </a:r>
            <a:r>
              <a:rPr lang="en-US" sz="2200" dirty="0">
                <a:solidFill>
                  <a:schemeClr val="bg1"/>
                </a:solidFill>
                <a:hlinkClick r:id="rId3" tooltip="Go to table of contents for this volume/issue"/>
              </a:rPr>
              <a:t> 123</a:t>
            </a:r>
            <a:r>
              <a:rPr lang="en-US" sz="2200" dirty="0">
                <a:solidFill>
                  <a:schemeClr val="bg1"/>
                </a:solidFill>
              </a:rPr>
              <a:t>, January 2019, Pages 28-33</a:t>
            </a:r>
            <a:br>
              <a:rPr lang="en-US" dirty="0"/>
            </a:br>
            <a:br>
              <a:rPr lang="en-US" dirty="0"/>
            </a:br>
            <a:br>
              <a:rPr lang="tr-TR" dirty="0"/>
            </a:br>
            <a:endParaRPr lang="tr-TR" dirty="0"/>
          </a:p>
        </p:txBody>
      </p:sp>
      <p:graphicFrame>
        <p:nvGraphicFramePr>
          <p:cNvPr id="9" name="8 İçerik Yer Tutucusu"/>
          <p:cNvGraphicFramePr>
            <a:graphicFrameLocks noGrp="1"/>
          </p:cNvGraphicFramePr>
          <p:nvPr>
            <p:ph idx="1"/>
          </p:nvPr>
        </p:nvGraphicFramePr>
        <p:xfrm>
          <a:off x="500033" y="1818382"/>
          <a:ext cx="8358246" cy="4750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0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0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Journal</a:t>
                      </a:r>
                      <a:r>
                        <a:rPr lang="tr-TR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Name</a:t>
                      </a:r>
                      <a:endParaRPr lang="tr-TR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Number</a:t>
                      </a:r>
                      <a:r>
                        <a:rPr lang="tr-TR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ofArticles</a:t>
                      </a:r>
                      <a:endParaRPr lang="tr-TR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Average</a:t>
                      </a:r>
                      <a:r>
                        <a:rPr lang="tr-TR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ScopusScore</a:t>
                      </a:r>
                      <a:endParaRPr lang="tr-TR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Average GoogleScore</a:t>
                      </a:r>
                      <a:endParaRPr lang="tr-TR" sz="140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AverageTweets</a:t>
                      </a:r>
                      <a:endParaRPr lang="tr-TR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British Journal of Urology    International (BJUI)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14.7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20.6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3.0</a:t>
                      </a:r>
                      <a:endParaRPr lang="tr-T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Endourology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5.3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9.3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tr-T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European Urology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27.1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41.6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8.2</a:t>
                      </a:r>
                      <a:endParaRPr lang="tr-T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Journal of Sexual Medicine (JSM)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9.2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16.9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4.3</a:t>
                      </a:r>
                      <a:endParaRPr lang="tr-T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Journal of Urology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16.9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22.8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tr-T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Prostate Cancer and Prostatic Diseases (PCPD)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9.5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15.0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0.9</a:t>
                      </a:r>
                      <a:endParaRPr lang="tr-T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Urology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7.4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12.8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tr-T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Average</a:t>
                      </a:r>
                      <a:endParaRPr lang="tr-T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tr-T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13.4</a:t>
                      </a:r>
                      <a:endParaRPr lang="tr-T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20.6</a:t>
                      </a:r>
                      <a:endParaRPr lang="tr-T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tr-T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solidFill>
                      <a:schemeClr val="accent1">
                        <a:lumMod val="20000"/>
                        <a:lumOff val="80000"/>
                        <a:alpha val="6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FF00"/>
                </a:solidFill>
              </a:rPr>
              <a:t>UZMANLIK TEZİ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İlk akademik çalışmalar</a:t>
            </a:r>
          </a:p>
          <a:p>
            <a:pPr>
              <a:buNone/>
            </a:pPr>
            <a:endParaRPr lang="tr-TR" dirty="0">
              <a:solidFill>
                <a:schemeClr val="bg1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Öğretici desteği</a:t>
            </a:r>
          </a:p>
          <a:p>
            <a:pPr>
              <a:buNone/>
            </a:pPr>
            <a:endParaRPr lang="tr-TR" dirty="0">
              <a:solidFill>
                <a:schemeClr val="bg1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Kurum desteği</a:t>
            </a:r>
          </a:p>
          <a:p>
            <a:pPr>
              <a:buNone/>
            </a:pPr>
            <a:endParaRPr lang="tr-TR" dirty="0">
              <a:solidFill>
                <a:schemeClr val="bg1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Olanaklar</a:t>
            </a:r>
          </a:p>
          <a:p>
            <a:endParaRPr lang="tr-TR" dirty="0">
              <a:solidFill>
                <a:schemeClr val="bg1"/>
              </a:solidFill>
            </a:endParaRPr>
          </a:p>
          <a:p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FFFF00"/>
                </a:solidFill>
              </a:rPr>
              <a:t>Thomson</a:t>
            </a:r>
            <a:r>
              <a:rPr lang="tr-TR" b="1" dirty="0">
                <a:solidFill>
                  <a:srgbClr val="FFFF00"/>
                </a:solidFill>
              </a:rPr>
              <a:t> Reuters Verileri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400" dirty="0">
                <a:solidFill>
                  <a:schemeClr val="bg1"/>
                </a:solidFill>
              </a:rPr>
              <a:t>Son 10 yılda Türkiye’den yayın sayısı toplamı 5762</a:t>
            </a:r>
          </a:p>
          <a:p>
            <a:r>
              <a:rPr lang="tr-TR" dirty="0">
                <a:solidFill>
                  <a:schemeClr val="bg1"/>
                </a:solidFill>
              </a:rPr>
              <a:t>4128 Orijinal makale</a:t>
            </a:r>
          </a:p>
          <a:p>
            <a:r>
              <a:rPr lang="tr-TR" dirty="0">
                <a:solidFill>
                  <a:schemeClr val="bg1"/>
                </a:solidFill>
              </a:rPr>
              <a:t>1002 Kongre bildirisi</a:t>
            </a:r>
          </a:p>
          <a:p>
            <a:r>
              <a:rPr lang="tr-TR" dirty="0">
                <a:solidFill>
                  <a:schemeClr val="bg1"/>
                </a:solidFill>
              </a:rPr>
              <a:t>321 Derleme</a:t>
            </a:r>
          </a:p>
          <a:p>
            <a:r>
              <a:rPr lang="tr-TR" dirty="0">
                <a:solidFill>
                  <a:schemeClr val="bg1"/>
                </a:solidFill>
              </a:rPr>
              <a:t>243 Mektup</a:t>
            </a:r>
          </a:p>
          <a:p>
            <a:r>
              <a:rPr lang="tr-TR" dirty="0">
                <a:solidFill>
                  <a:schemeClr val="bg1"/>
                </a:solidFill>
              </a:rPr>
              <a:t>68 </a:t>
            </a:r>
            <a:r>
              <a:rPr lang="tr-TR" dirty="0" err="1">
                <a:solidFill>
                  <a:schemeClr val="bg1"/>
                </a:solidFill>
              </a:rPr>
              <a:t>Editoryal</a:t>
            </a:r>
            <a:r>
              <a:rPr lang="tr-TR" dirty="0">
                <a:solidFill>
                  <a:schemeClr val="bg1"/>
                </a:solidFill>
              </a:rPr>
              <a:t> yazılar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FF00"/>
                </a:solidFill>
              </a:rPr>
              <a:t>TEZDEN YAYINA</a:t>
            </a:r>
            <a:br>
              <a:rPr lang="tr-TR" dirty="0">
                <a:solidFill>
                  <a:srgbClr val="FFFF00"/>
                </a:solidFill>
              </a:rPr>
            </a:br>
            <a:r>
              <a:rPr lang="tr-TR" dirty="0">
                <a:solidFill>
                  <a:srgbClr val="FFFF00"/>
                </a:solidFill>
              </a:rPr>
              <a:t>TÜRK ÜROLOJİSİ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bg1"/>
                </a:solidFill>
              </a:rPr>
              <a:t>2008-2011 yılları arasında üniversite kliniklerinden</a:t>
            </a:r>
          </a:p>
          <a:p>
            <a:r>
              <a:rPr lang="tr-TR" dirty="0">
                <a:solidFill>
                  <a:schemeClr val="bg1"/>
                </a:solidFill>
              </a:rPr>
              <a:t>229 uzmanlık tezi </a:t>
            </a:r>
          </a:p>
          <a:p>
            <a:r>
              <a:rPr lang="tr-TR" dirty="0">
                <a:solidFill>
                  <a:schemeClr val="bg1"/>
                </a:solidFill>
              </a:rPr>
              <a:t>114 yayın</a:t>
            </a:r>
          </a:p>
          <a:p>
            <a:r>
              <a:rPr lang="tr-TR" dirty="0">
                <a:solidFill>
                  <a:schemeClr val="bg1"/>
                </a:solidFill>
              </a:rPr>
              <a:t>%32.7 (75) SCI-E</a:t>
            </a:r>
          </a:p>
          <a:p>
            <a:r>
              <a:rPr lang="tr-TR" dirty="0">
                <a:solidFill>
                  <a:schemeClr val="bg1"/>
                </a:solidFill>
              </a:rPr>
              <a:t>%10.4 (24) diğer uluslararası dergiler</a:t>
            </a:r>
          </a:p>
          <a:p>
            <a:r>
              <a:rPr lang="tr-TR" dirty="0">
                <a:solidFill>
                  <a:schemeClr val="bg1"/>
                </a:solidFill>
              </a:rPr>
              <a:t>%6.5 (15) ulusal indeksli dergiler </a:t>
            </a:r>
          </a:p>
          <a:p>
            <a:endParaRPr lang="tr-TR" dirty="0">
              <a:solidFill>
                <a:schemeClr val="bg1"/>
              </a:solidFill>
            </a:endParaRPr>
          </a:p>
          <a:p>
            <a:r>
              <a:rPr lang="tr-TR" sz="1800" b="1" dirty="0">
                <a:solidFill>
                  <a:schemeClr val="bg1"/>
                </a:solidFill>
              </a:rPr>
              <a:t>Yüksel M, et al, 2017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FF00"/>
                </a:solidFill>
              </a:rPr>
              <a:t>TEZDEN YAYINA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>
                <a:solidFill>
                  <a:srgbClr val="FF0000"/>
                </a:solidFill>
              </a:rPr>
              <a:t>1. isim</a:t>
            </a:r>
          </a:p>
          <a:p>
            <a:r>
              <a:rPr lang="tr-TR" dirty="0">
                <a:solidFill>
                  <a:schemeClr val="bg1"/>
                </a:solidFill>
              </a:rPr>
              <a:t>%78.9 (90) tez yazarı</a:t>
            </a:r>
          </a:p>
          <a:p>
            <a:pPr>
              <a:buNone/>
            </a:pPr>
            <a:endParaRPr lang="tr-TR" dirty="0">
              <a:solidFill>
                <a:schemeClr val="bg1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%13.1 (15) tez danışmanı</a:t>
            </a:r>
          </a:p>
          <a:p>
            <a:pPr>
              <a:buNone/>
            </a:pPr>
            <a:endParaRPr lang="tr-TR" dirty="0">
              <a:solidFill>
                <a:schemeClr val="bg1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%7.8 (9) dış yazar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FF00"/>
                </a:solidFill>
              </a:rPr>
              <a:t>TEZDEN YAYINA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81 adet uzmanlık tezi Ankara, İstanbul ve İzmir</a:t>
            </a:r>
          </a:p>
          <a:p>
            <a:r>
              <a:rPr lang="tr-TR" dirty="0">
                <a:solidFill>
                  <a:schemeClr val="bg1"/>
                </a:solidFill>
              </a:rPr>
              <a:t>Yayınlaşma oranı: %50.6</a:t>
            </a:r>
          </a:p>
          <a:p>
            <a:endParaRPr lang="tr-TR" dirty="0">
              <a:solidFill>
                <a:schemeClr val="bg1"/>
              </a:solidFill>
            </a:endParaRPr>
          </a:p>
          <a:p>
            <a:endParaRPr lang="tr-TR" dirty="0">
              <a:solidFill>
                <a:schemeClr val="bg1"/>
              </a:solidFill>
            </a:endParaRPr>
          </a:p>
          <a:p>
            <a:r>
              <a:rPr lang="tr-TR" dirty="0">
                <a:solidFill>
                  <a:schemeClr val="bg1"/>
                </a:solidFill>
              </a:rPr>
              <a:t>148 adet uzmanlık tezi diğer şehirlerden</a:t>
            </a:r>
          </a:p>
          <a:p>
            <a:r>
              <a:rPr lang="tr-TR" dirty="0">
                <a:solidFill>
                  <a:schemeClr val="bg1"/>
                </a:solidFill>
              </a:rPr>
              <a:t>Yayınlaşma oranı: %49.3</a:t>
            </a:r>
          </a:p>
          <a:p>
            <a:endParaRPr lang="tr-TR" dirty="0">
              <a:solidFill>
                <a:schemeClr val="bg1"/>
              </a:solidFill>
            </a:endParaRPr>
          </a:p>
          <a:p>
            <a:r>
              <a:rPr lang="tr-TR" sz="2000" b="1" dirty="0">
                <a:solidFill>
                  <a:schemeClr val="bg1"/>
                </a:solidFill>
              </a:rPr>
              <a:t>p=0.96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r>
              <a:rPr lang="tr-TR" dirty="0">
                <a:solidFill>
                  <a:srgbClr val="FFFF00"/>
                </a:solidFill>
              </a:rPr>
              <a:t>TEZDEN YAYINA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57158" y="785794"/>
          <a:ext cx="8572561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8358">
                <a:tc>
                  <a:txBody>
                    <a:bodyPr/>
                    <a:lstStyle/>
                    <a:p>
                      <a:r>
                        <a:rPr lang="tr-TR" dirty="0"/>
                        <a:t>Konu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Yayınlaşma yüzdesi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SCI-E yayın yüzdesi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Yayın başına atıf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850">
                <a:tc>
                  <a:txBody>
                    <a:bodyPr/>
                    <a:lstStyle/>
                    <a:p>
                      <a:r>
                        <a:rPr lang="tr-TR" dirty="0"/>
                        <a:t>Üst </a:t>
                      </a:r>
                      <a:r>
                        <a:rPr lang="tr-TR" dirty="0" err="1"/>
                        <a:t>üriner</a:t>
                      </a:r>
                      <a:r>
                        <a:rPr lang="tr-TR" dirty="0"/>
                        <a:t> sistem hastalıkları patoloji, fizyoloji ve tedavi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53.3(8)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33.3(5)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343">
                <a:tc>
                  <a:txBody>
                    <a:bodyPr/>
                    <a:lstStyle/>
                    <a:p>
                      <a:r>
                        <a:rPr lang="tr-TR" dirty="0" err="1"/>
                        <a:t>Genitoüriner</a:t>
                      </a:r>
                      <a:r>
                        <a:rPr lang="tr-TR" dirty="0"/>
                        <a:t> sistem enfeksiyonları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16.6(1)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16.6(1)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343">
                <a:tc>
                  <a:txBody>
                    <a:bodyPr/>
                    <a:lstStyle/>
                    <a:p>
                      <a:r>
                        <a:rPr lang="tr-TR" dirty="0"/>
                        <a:t>Aşırı aktif mesane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62.5(5)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50(4)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343">
                <a:tc>
                  <a:txBody>
                    <a:bodyPr/>
                    <a:lstStyle/>
                    <a:p>
                      <a:r>
                        <a:rPr lang="tr-TR" dirty="0"/>
                        <a:t>Stres </a:t>
                      </a:r>
                      <a:r>
                        <a:rPr lang="tr-TR" dirty="0" err="1"/>
                        <a:t>inkontinans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40(2)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40(2)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343">
                <a:tc>
                  <a:txBody>
                    <a:bodyPr/>
                    <a:lstStyle/>
                    <a:p>
                      <a:r>
                        <a:rPr lang="tr-TR" dirty="0"/>
                        <a:t>İşeme</a:t>
                      </a:r>
                      <a:r>
                        <a:rPr lang="tr-TR" baseline="0" dirty="0"/>
                        <a:t> fonksiyon ve </a:t>
                      </a:r>
                      <a:r>
                        <a:rPr lang="tr-TR" baseline="0" dirty="0" err="1"/>
                        <a:t>disfonksiyonu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57.1(4)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57.1(4)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343">
                <a:tc>
                  <a:txBody>
                    <a:bodyPr/>
                    <a:lstStyle/>
                    <a:p>
                      <a:r>
                        <a:rPr lang="tr-TR" dirty="0" err="1"/>
                        <a:t>Benign</a:t>
                      </a:r>
                      <a:r>
                        <a:rPr lang="tr-TR" dirty="0"/>
                        <a:t> Prostat </a:t>
                      </a:r>
                      <a:r>
                        <a:rPr lang="tr-TR" dirty="0" err="1"/>
                        <a:t>Hiperplazisi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50(10)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25(5)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343">
                <a:tc>
                  <a:txBody>
                    <a:bodyPr/>
                    <a:lstStyle/>
                    <a:p>
                      <a:r>
                        <a:rPr lang="tr-TR" dirty="0" err="1"/>
                        <a:t>Reproduktif</a:t>
                      </a:r>
                      <a:r>
                        <a:rPr lang="tr-TR" dirty="0"/>
                        <a:t> fonksiyon ve </a:t>
                      </a:r>
                      <a:r>
                        <a:rPr lang="tr-TR" dirty="0" err="1"/>
                        <a:t>disfonksiyonu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50(9)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27.7(5)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343">
                <a:tc>
                  <a:txBody>
                    <a:bodyPr/>
                    <a:lstStyle/>
                    <a:p>
                      <a:r>
                        <a:rPr lang="tr-TR" dirty="0" err="1"/>
                        <a:t>Erektil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disfonksiyon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46.1(6)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30.7(4)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343">
                <a:tc>
                  <a:txBody>
                    <a:bodyPr/>
                    <a:lstStyle/>
                    <a:p>
                      <a:r>
                        <a:rPr lang="tr-TR" dirty="0" err="1"/>
                        <a:t>Prematur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ejakulasyon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100(3)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100(3)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343">
                <a:tc>
                  <a:txBody>
                    <a:bodyPr/>
                    <a:lstStyle/>
                    <a:p>
                      <a:r>
                        <a:rPr lang="tr-TR" dirty="0"/>
                        <a:t>Pediatrik Üroloji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37.5(3)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25(2)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343">
                <a:tc>
                  <a:txBody>
                    <a:bodyPr/>
                    <a:lstStyle/>
                    <a:p>
                      <a:r>
                        <a:rPr lang="tr-TR" dirty="0"/>
                        <a:t>Mesane kanseri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57.8(11)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36.8(7)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5343">
                <a:tc>
                  <a:txBody>
                    <a:bodyPr/>
                    <a:lstStyle/>
                    <a:p>
                      <a:r>
                        <a:rPr lang="tr-TR" dirty="0"/>
                        <a:t>Prostat </a:t>
                      </a:r>
                      <a:r>
                        <a:rPr lang="tr-TR" dirty="0" err="1"/>
                        <a:t>karsinomu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30.3(10)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18.1(6)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5343">
                <a:tc>
                  <a:txBody>
                    <a:bodyPr/>
                    <a:lstStyle/>
                    <a:p>
                      <a:r>
                        <a:rPr lang="tr-TR" dirty="0" err="1"/>
                        <a:t>Üriner</a:t>
                      </a:r>
                      <a:r>
                        <a:rPr lang="tr-TR" dirty="0"/>
                        <a:t> taş hastalığı ve </a:t>
                      </a:r>
                      <a:r>
                        <a:rPr lang="tr-TR" dirty="0" err="1"/>
                        <a:t>endoüroloji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51.7(15)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34.4(10)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5343">
                <a:tc>
                  <a:txBody>
                    <a:bodyPr/>
                    <a:lstStyle/>
                    <a:p>
                      <a:r>
                        <a:rPr lang="tr-TR" dirty="0"/>
                        <a:t>Testis </a:t>
                      </a:r>
                      <a:r>
                        <a:rPr lang="tr-TR" dirty="0" err="1"/>
                        <a:t>torsiyonu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90(9)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80(8)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FF00"/>
                </a:solidFill>
              </a:rPr>
              <a:t>ÇALIŞMA TİPİNE GÖRE TEZ YAYIN VE ATIF ORANI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28596" y="2285992"/>
          <a:ext cx="8429684" cy="4214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88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0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20105">
                <a:tc>
                  <a:txBody>
                    <a:bodyPr/>
                    <a:lstStyle/>
                    <a:p>
                      <a:r>
                        <a:rPr lang="tr-TR" b="1" dirty="0"/>
                        <a:t>Yayın Şekli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Tez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Yayınlaşma Yüzdesi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SCI-E yayın yüzdesi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Yayın başına atıf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8246">
                <a:tc>
                  <a:txBody>
                    <a:bodyPr/>
                    <a:lstStyle/>
                    <a:p>
                      <a:r>
                        <a:rPr lang="tr-TR" dirty="0"/>
                        <a:t>Laboratuar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66.1(43)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49.2(32)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8246">
                <a:tc>
                  <a:txBody>
                    <a:bodyPr/>
                    <a:lstStyle/>
                    <a:p>
                      <a:r>
                        <a:rPr lang="tr-TR" dirty="0"/>
                        <a:t>Retrospektif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29(16)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9(5)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8246">
                <a:tc>
                  <a:txBody>
                    <a:bodyPr/>
                    <a:lstStyle/>
                    <a:p>
                      <a:r>
                        <a:rPr lang="tr-TR" dirty="0" err="1"/>
                        <a:t>Prospektif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68.8 (75)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34.8(38)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FF00"/>
                </a:solidFill>
              </a:rPr>
              <a:t>FARKLI TIP ALANLARINDA TEZLERİN YAYINA DÖNÜŞME ORANLARI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195"/>
          <a:ext cx="8401079" cy="4400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0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0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052">
                <a:tc>
                  <a:txBody>
                    <a:bodyPr/>
                    <a:lstStyle/>
                    <a:p>
                      <a:r>
                        <a:rPr lang="tr-TR" b="1" dirty="0"/>
                        <a:t>Tıp</a:t>
                      </a:r>
                      <a:r>
                        <a:rPr lang="tr-TR" b="1" baseline="0" dirty="0"/>
                        <a:t> Alanı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Tez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Zaman Aralığı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Yayınlaşma</a:t>
                      </a:r>
                      <a:r>
                        <a:rPr lang="tr-TR" baseline="0" dirty="0"/>
                        <a:t> Oranı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2">
                <a:tc>
                  <a:txBody>
                    <a:bodyPr/>
                    <a:lstStyle/>
                    <a:p>
                      <a:r>
                        <a:rPr lang="tr-TR" dirty="0"/>
                        <a:t>Beyin</a:t>
                      </a:r>
                      <a:r>
                        <a:rPr lang="tr-TR" baseline="0" dirty="0"/>
                        <a:t> Cerrahi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2004-2013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%18 </a:t>
                      </a:r>
                      <a:r>
                        <a:rPr lang="tr-TR" baseline="30000" dirty="0"/>
                        <a:t>*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2">
                <a:tc>
                  <a:txBody>
                    <a:bodyPr/>
                    <a:lstStyle/>
                    <a:p>
                      <a:r>
                        <a:rPr lang="tr-TR" dirty="0"/>
                        <a:t>Halk Sağlığı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1978-2009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%11.9 </a:t>
                      </a:r>
                      <a:r>
                        <a:rPr lang="tr-TR" baseline="30000" dirty="0"/>
                        <a:t>#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2">
                <a:tc>
                  <a:txBody>
                    <a:bodyPr/>
                    <a:lstStyle/>
                    <a:p>
                      <a:r>
                        <a:rPr lang="tr-TR" dirty="0"/>
                        <a:t>Göz Hastalıkları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?-2010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%18.5 </a:t>
                      </a:r>
                      <a:r>
                        <a:rPr lang="tr-TR" baseline="30000" dirty="0"/>
                        <a:t>*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2">
                <a:tc>
                  <a:txBody>
                    <a:bodyPr/>
                    <a:lstStyle/>
                    <a:p>
                      <a:r>
                        <a:rPr lang="tr-TR" dirty="0"/>
                        <a:t>Genel Cerrahi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2006-2008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%22 </a:t>
                      </a:r>
                      <a:r>
                        <a:rPr lang="tr-TR" baseline="30000" dirty="0"/>
                        <a:t>*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2">
                <a:tc>
                  <a:txBody>
                    <a:bodyPr/>
                    <a:lstStyle/>
                    <a:p>
                      <a:r>
                        <a:rPr lang="tr-TR" dirty="0"/>
                        <a:t>Tıbbi</a:t>
                      </a:r>
                      <a:r>
                        <a:rPr lang="tr-TR" baseline="0" dirty="0"/>
                        <a:t> Mikrobiyoloji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1997-2007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%10.7 </a:t>
                      </a:r>
                      <a:r>
                        <a:rPr lang="tr-TR" baseline="30000" dirty="0"/>
                        <a:t>*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52">
                <a:tc>
                  <a:txBody>
                    <a:bodyPr/>
                    <a:lstStyle/>
                    <a:p>
                      <a:r>
                        <a:rPr lang="tr-TR" dirty="0"/>
                        <a:t>Enfeksiyon Hastalıkları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1997-2007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%10.2 </a:t>
                      </a:r>
                      <a:r>
                        <a:rPr lang="tr-TR" baseline="30000" dirty="0"/>
                        <a:t>*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052">
                <a:tc>
                  <a:txBody>
                    <a:bodyPr/>
                    <a:lstStyle/>
                    <a:p>
                      <a:r>
                        <a:rPr lang="tr-TR" dirty="0"/>
                        <a:t>Aile Hekimliği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1981-2008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%3.5 </a:t>
                      </a:r>
                      <a:r>
                        <a:rPr lang="tr-TR" baseline="30000" dirty="0"/>
                        <a:t>*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052">
                <a:tc>
                  <a:txBody>
                    <a:bodyPr/>
                    <a:lstStyle/>
                    <a:p>
                      <a:r>
                        <a:rPr lang="tr-TR" dirty="0"/>
                        <a:t>Kulak Burun Boğaz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Hast</a:t>
                      </a:r>
                      <a:r>
                        <a:rPr lang="tr-TR" baseline="0" dirty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1990-2010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%36.3 </a:t>
                      </a:r>
                      <a:r>
                        <a:rPr lang="tr-TR" baseline="30000" dirty="0"/>
                        <a:t>#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052"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rgbClr val="00B050"/>
                          </a:solidFill>
                        </a:rPr>
                        <a:t>Üroloji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rgbClr val="00B050"/>
                          </a:solidFill>
                        </a:rPr>
                        <a:t>229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rgbClr val="00B050"/>
                          </a:solidFill>
                        </a:rPr>
                        <a:t>2008-2011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>
                          <a:solidFill>
                            <a:srgbClr val="00B050"/>
                          </a:solidFill>
                        </a:rPr>
                        <a:t>%32.7 </a:t>
                      </a:r>
                      <a:r>
                        <a:rPr lang="tr-TR" b="1" baseline="30000" dirty="0">
                          <a:solidFill>
                            <a:srgbClr val="00B050"/>
                          </a:solidFill>
                        </a:rPr>
                        <a:t>*</a:t>
                      </a:r>
                      <a:endParaRPr lang="tr-T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052">
                <a:tc>
                  <a:txBody>
                    <a:bodyPr/>
                    <a:lstStyle/>
                    <a:p>
                      <a:r>
                        <a:rPr lang="tr-TR" dirty="0"/>
                        <a:t>Tüm Tıp Alanları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22625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1980-2005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%6.5 </a:t>
                      </a:r>
                      <a:r>
                        <a:rPr lang="tr-TR" baseline="30000" dirty="0"/>
                        <a:t>*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FF00"/>
                </a:solidFill>
              </a:rPr>
              <a:t>Thomson</a:t>
            </a:r>
            <a:r>
              <a:rPr lang="tr-TR" dirty="0">
                <a:solidFill>
                  <a:srgbClr val="FFFF00"/>
                </a:solidFill>
              </a:rPr>
              <a:t> Reuters Verileri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chemeClr val="bg1"/>
                </a:solidFill>
              </a:rPr>
              <a:t>2017 yılında dünyada yayın sayısı 24030</a:t>
            </a:r>
          </a:p>
          <a:p>
            <a:r>
              <a:rPr lang="tr-TR" dirty="0">
                <a:solidFill>
                  <a:schemeClr val="bg1"/>
                </a:solidFill>
              </a:rPr>
              <a:t>2017 yılında Türkiye’den yayın sayısı 472</a:t>
            </a:r>
          </a:p>
          <a:p>
            <a:pPr>
              <a:buNone/>
            </a:pPr>
            <a:r>
              <a:rPr lang="tr-TR" dirty="0">
                <a:solidFill>
                  <a:schemeClr val="bg1"/>
                </a:solidFill>
              </a:rPr>
              <a:t>	%1.964</a:t>
            </a:r>
          </a:p>
          <a:p>
            <a:r>
              <a:rPr lang="tr-TR" dirty="0">
                <a:solidFill>
                  <a:schemeClr val="bg1"/>
                </a:solidFill>
              </a:rPr>
              <a:t>2017 yılında dünyada yayınlanan makale sayısı 14774</a:t>
            </a:r>
          </a:p>
          <a:p>
            <a:r>
              <a:rPr lang="tr-TR" dirty="0">
                <a:solidFill>
                  <a:schemeClr val="bg1"/>
                </a:solidFill>
              </a:rPr>
              <a:t>2017 yılında Türkiye’den yayınlanan makale sayısı 335</a:t>
            </a:r>
          </a:p>
          <a:p>
            <a:pPr>
              <a:buNone/>
            </a:pPr>
            <a:r>
              <a:rPr lang="tr-TR" dirty="0">
                <a:solidFill>
                  <a:schemeClr val="bg1"/>
                </a:solidFill>
              </a:rPr>
              <a:t>	% 2.26</a:t>
            </a:r>
          </a:p>
          <a:p>
            <a:r>
              <a:rPr lang="tr-TR" dirty="0">
                <a:solidFill>
                  <a:schemeClr val="bg1"/>
                </a:solidFill>
              </a:rPr>
              <a:t>2018 yılında oran %2.01</a:t>
            </a:r>
          </a:p>
          <a:p>
            <a:endParaRPr lang="tr-TR" dirty="0">
              <a:solidFill>
                <a:schemeClr val="bg1"/>
              </a:solidFill>
            </a:endParaRPr>
          </a:p>
          <a:p>
            <a:pPr>
              <a:buNone/>
            </a:pP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FF00"/>
                </a:solidFill>
              </a:rPr>
              <a:t>Konularına Göre Dünyada Üroloji Yayınları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928662" y="1500174"/>
          <a:ext cx="4357718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afik"/>
          <p:cNvGraphicFramePr/>
          <p:nvPr/>
        </p:nvGraphicFramePr>
        <p:xfrm>
          <a:off x="5286380" y="1571612"/>
          <a:ext cx="435768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  <p:bldGraphic spid="5" grpId="0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rgbClr val="FFFF00"/>
                </a:solidFill>
              </a:rPr>
              <a:t>SAYI?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pPr lvl="1">
              <a:buNone/>
            </a:pPr>
            <a:r>
              <a:rPr lang="tr-TR" dirty="0"/>
              <a:t>				</a:t>
            </a:r>
            <a:r>
              <a:rPr lang="tr-TR" sz="6000" b="1" dirty="0">
                <a:solidFill>
                  <a:srgbClr val="FFFF00"/>
                </a:solidFill>
              </a:rPr>
              <a:t>KALİTE?</a:t>
            </a:r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>
                <a:solidFill>
                  <a:srgbClr val="FFFF00"/>
                </a:solidFill>
              </a:rPr>
              <a:t>ATIF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Tanım: </a:t>
            </a:r>
            <a:r>
              <a:rPr lang="tr-TR" dirty="0">
                <a:solidFill>
                  <a:schemeClr val="bg1"/>
                </a:solidFill>
              </a:rPr>
              <a:t>Bir bilimsel yayının başka bir yayın tarafından referans olarak kullanılması</a:t>
            </a:r>
          </a:p>
          <a:p>
            <a:r>
              <a:rPr lang="tr-TR" b="1" dirty="0">
                <a:solidFill>
                  <a:srgbClr val="FF0000"/>
                </a:solidFill>
              </a:rPr>
              <a:t>Önemi: </a:t>
            </a:r>
            <a:r>
              <a:rPr lang="tr-TR" dirty="0">
                <a:solidFill>
                  <a:schemeClr val="bg1"/>
                </a:solidFill>
              </a:rPr>
              <a:t>Yayının önemini ve etkisini belirleyen unsurlar arasındadır</a:t>
            </a:r>
          </a:p>
          <a:p>
            <a:r>
              <a:rPr lang="tr-TR" dirty="0">
                <a:solidFill>
                  <a:schemeClr val="bg1"/>
                </a:solidFill>
              </a:rPr>
              <a:t>Atıf yapılan yayın, yayınlandığı derginin etki faktörüne (</a:t>
            </a:r>
            <a:r>
              <a:rPr lang="tr-TR" dirty="0" err="1">
                <a:solidFill>
                  <a:schemeClr val="bg1"/>
                </a:solidFill>
              </a:rPr>
              <a:t>impact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factor</a:t>
            </a:r>
            <a:r>
              <a:rPr lang="tr-TR" dirty="0">
                <a:solidFill>
                  <a:schemeClr val="bg1"/>
                </a:solidFill>
              </a:rPr>
              <a:t>) etki eder. Bu da derginin kalite ve öneminin değerlendirilmesinde önemlidir.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Özel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2829</TotalTime>
  <Words>1980</Words>
  <Application>Microsoft Macintosh PowerPoint</Application>
  <PresentationFormat>On-screen Show (4:3)</PresentationFormat>
  <Paragraphs>407</Paragraphs>
  <Slides>35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Times New Roman</vt:lpstr>
      <vt:lpstr>Ofis Teması</vt:lpstr>
      <vt:lpstr>GELECEĞİN AKADEMİSYENLERİ AKADEMİK GELİŞİM PROGRAMI</vt:lpstr>
      <vt:lpstr>PowerPoint Presentation</vt:lpstr>
      <vt:lpstr>Thomson Reuters Verileri</vt:lpstr>
      <vt:lpstr>Thomson Reuters Verileri</vt:lpstr>
      <vt:lpstr>PowerPoint Presentation</vt:lpstr>
      <vt:lpstr>PowerPoint Presentation</vt:lpstr>
      <vt:lpstr>Konularına Göre Dünyada Üroloji Yayınları</vt:lpstr>
      <vt:lpstr>SAYI?</vt:lpstr>
      <vt:lpstr>ATIF</vt:lpstr>
      <vt:lpstr>SCI-E</vt:lpstr>
      <vt:lpstr>Türkiye’den yapIlan yayInlara yapIlan atIflar</vt:lpstr>
      <vt:lpstr>Türkİye’den yapIlan yayInlara yapIlan atIflar</vt:lpstr>
      <vt:lpstr>Türkiye’den yapIlan yayInlara yapIlan atIflar</vt:lpstr>
      <vt:lpstr>Türkiye’den yapIlan yayInlara yapIlan atIflar</vt:lpstr>
      <vt:lpstr>ANABİLİM DALLLARININ ATIF SAYILARI</vt:lpstr>
      <vt:lpstr>EN FAZLA ATIF ALMIŞ YAYINLAR ARASINDA EN FAZLA YAYINI OLAN YAZARLAR</vt:lpstr>
      <vt:lpstr>TÜRKİYE’DEN EN FAZLA ATIF ALMIŞ YAYINLAR</vt:lpstr>
      <vt:lpstr>TÜRKİYE’DEN EN FAZLA ATIF ALMIŞ YAYINLAR</vt:lpstr>
      <vt:lpstr>TÜRKİYEDEN EN FAZLA ATIF ALAN YAYINLARIN YAYINLANDIĞI DERGİLER</vt:lpstr>
      <vt:lpstr>DÜNYADA EN ÇOK ATIF ALAN ÜROLOJİ YAYINLARI</vt:lpstr>
      <vt:lpstr>DÜNYADA EN ÇOK ATIF ALAN ÜROLOJİ YAYINLARI- MERKEZLER</vt:lpstr>
      <vt:lpstr>DÜNYADA EN ÇOK ATIF ALAN ÜROLOJİ YAYINLARI- DERGİLER</vt:lpstr>
      <vt:lpstr>DÜNYADA EN ÇOK ATIF ALAN KONULAR</vt:lpstr>
      <vt:lpstr>DÜNYADA EN ÇOK ATIF ALAN YAZARLAR</vt:lpstr>
      <vt:lpstr>ATIF - SOSYAL MEDYA</vt:lpstr>
      <vt:lpstr>ATIF - SOSYAL MEDYA</vt:lpstr>
      <vt:lpstr> Urology. 2019 Jan;123:28-33. Citations in the Urologic Literature Solomon Hayon 1, Hemantkumar Tripathi 2, Ian M Stormont 2, Meagan M Dunne 2, Michael J Naslund 2, Mohummad M Siddiqui 3  </vt:lpstr>
      <vt:lpstr>      Cumulative and journal specific mean Scopus citations, Google Scholar citations, and Twitter mentions per article (Twitter Mentions and Academic Citations in the Urologic Literature) UrologyVolume 123, January 2019, Pages 28-33   </vt:lpstr>
      <vt:lpstr>UZMANLIK TEZİ</vt:lpstr>
      <vt:lpstr>TEZDEN YAYINA TÜRK ÜROLOJİSİ</vt:lpstr>
      <vt:lpstr>TEZDEN YAYINA</vt:lpstr>
      <vt:lpstr>TEZDEN YAYINA</vt:lpstr>
      <vt:lpstr>TEZDEN YAYINA</vt:lpstr>
      <vt:lpstr>ÇALIŞMA TİPİNE GÖRE TEZ YAYIN VE ATIF ORANI</vt:lpstr>
      <vt:lpstr>FARKLI TIP ALANLARINDA TEZLERİN YAYINA DÖNÜŞME ORANLARI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GELECEĞİN AKADEMİSYENLERİ AKADEMİK GELİŞİM PROGRAMI</dc:title>
  <dc:creator>Muslum Ahmet Tunckiran</dc:creator>
  <cp:lastModifiedBy>BASAK KARABİBER</cp:lastModifiedBy>
  <cp:revision>145</cp:revision>
  <dcterms:created xsi:type="dcterms:W3CDTF">2018-03-30T10:43:57Z</dcterms:created>
  <dcterms:modified xsi:type="dcterms:W3CDTF">2020-07-03T12:05:45Z</dcterms:modified>
</cp:coreProperties>
</file>