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6"/>
  </p:notesMasterIdLst>
  <p:sldIdLst>
    <p:sldId id="303" r:id="rId2"/>
    <p:sldId id="304" r:id="rId3"/>
    <p:sldId id="306" r:id="rId4"/>
    <p:sldId id="310" r:id="rId5"/>
    <p:sldId id="312" r:id="rId6"/>
    <p:sldId id="314" r:id="rId7"/>
    <p:sldId id="322" r:id="rId8"/>
    <p:sldId id="323" r:id="rId9"/>
    <p:sldId id="317" r:id="rId10"/>
    <p:sldId id="320" r:id="rId11"/>
    <p:sldId id="318" r:id="rId12"/>
    <p:sldId id="257" r:id="rId13"/>
    <p:sldId id="259" r:id="rId14"/>
    <p:sldId id="274" r:id="rId15"/>
    <p:sldId id="261" r:id="rId16"/>
    <p:sldId id="262" r:id="rId17"/>
    <p:sldId id="275" r:id="rId18"/>
    <p:sldId id="264" r:id="rId19"/>
    <p:sldId id="265" r:id="rId20"/>
    <p:sldId id="325" r:id="rId21"/>
    <p:sldId id="291" r:id="rId22"/>
    <p:sldId id="292" r:id="rId23"/>
    <p:sldId id="293" r:id="rId24"/>
    <p:sldId id="294" r:id="rId25"/>
    <p:sldId id="296" r:id="rId26"/>
    <p:sldId id="297" r:id="rId27"/>
    <p:sldId id="300" r:id="rId28"/>
    <p:sldId id="299" r:id="rId29"/>
    <p:sldId id="301" r:id="rId30"/>
    <p:sldId id="277" r:id="rId31"/>
    <p:sldId id="278" r:id="rId32"/>
    <p:sldId id="282" r:id="rId33"/>
    <p:sldId id="272" r:id="rId34"/>
    <p:sldId id="283"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84426"/>
  </p:normalViewPr>
  <p:slideViewPr>
    <p:cSldViewPr>
      <p:cViewPr varScale="1">
        <p:scale>
          <a:sx n="97" d="100"/>
          <a:sy n="97" d="100"/>
        </p:scale>
        <p:origin x="184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EAF6B-A306-834C-A0C5-1CF48A2D62A3}" type="datetimeFigureOut">
              <a:rPr lang="tr-TR" smtClean="0"/>
              <a:t>4.07.2020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5D613-03D1-7D45-83A6-DDD75F566C70}" type="slidenum">
              <a:rPr lang="tr-TR" smtClean="0"/>
              <a:t>‹#›</a:t>
            </a:fld>
            <a:endParaRPr lang="tr-TR"/>
          </a:p>
        </p:txBody>
      </p:sp>
    </p:spTree>
    <p:extLst>
      <p:ext uri="{BB962C8B-B14F-4D97-AF65-F5344CB8AC3E}">
        <p14:creationId xmlns:p14="http://schemas.microsoft.com/office/powerpoint/2010/main" val="33285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Times New Roman" charset="0"/>
                <a:ea typeface="Times New Roman" charset="0"/>
                <a:cs typeface="Times New Roman" charset="0"/>
              </a:rPr>
              <a:t>Makalenizi değerlendirenler ilk önce yazınızın giriş bölümünü okurlar ve sonra makalenizin geri kalanını okumanın değip değmediğine karar verirler. burada tartışma bölümüne, gelişmede verilen örneklemlere ve hatta sonuç bölümüne baz oluşturulur. temeliniz ne kadar güçlü ise yazınızın geri kalan kısmı o kadar sağlıklı akacaktır.</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3</a:t>
            </a:fld>
            <a:endParaRPr lang="tr-TR"/>
          </a:p>
        </p:txBody>
      </p:sp>
    </p:spTree>
    <p:extLst>
      <p:ext uri="{BB962C8B-B14F-4D97-AF65-F5344CB8AC3E}">
        <p14:creationId xmlns:p14="http://schemas.microsoft.com/office/powerpoint/2010/main" val="151913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Karışık bilgileri tablo ve şekillerle daha kolay ve anlaşılabilir biçimde sunarız</a:t>
            </a:r>
          </a:p>
          <a:p>
            <a:r>
              <a:rPr lang="tr-TR" dirty="0"/>
              <a:t>Hakemlerin büyük kısmı yazının içeriğine bakmadan önce tablo ve şekilleri inceler.</a:t>
            </a:r>
          </a:p>
          <a:p>
            <a:r>
              <a:rPr lang="tr-TR" dirty="0"/>
              <a:t>Yüksek kalitede tablo ve şekiller yayının kabul şansını artırır.</a:t>
            </a:r>
          </a:p>
          <a:p>
            <a:r>
              <a:rPr lang="tr-TR" dirty="0"/>
              <a:t>Kaliteli tablo ve şekiller makalenin görselliğine hizmet eder.</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12</a:t>
            </a:fld>
            <a:endParaRPr lang="tr-TR"/>
          </a:p>
        </p:txBody>
      </p:sp>
    </p:spTree>
    <p:extLst>
      <p:ext uri="{BB962C8B-B14F-4D97-AF65-F5344CB8AC3E}">
        <p14:creationId xmlns:p14="http://schemas.microsoft.com/office/powerpoint/2010/main" val="49411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Çok prestijli dergiler genelde daha titiz   </a:t>
            </a:r>
          </a:p>
          <a:p>
            <a:endParaRPr lang="tr-TR" dirty="0"/>
          </a:p>
        </p:txBody>
      </p:sp>
      <p:sp>
        <p:nvSpPr>
          <p:cNvPr id="4" name="Slayt Numarası Yer Tutucusu 3"/>
          <p:cNvSpPr>
            <a:spLocks noGrp="1"/>
          </p:cNvSpPr>
          <p:nvPr>
            <p:ph type="sldNum" sz="quarter" idx="5"/>
          </p:nvPr>
        </p:nvSpPr>
        <p:spPr/>
        <p:txBody>
          <a:bodyPr/>
          <a:lstStyle/>
          <a:p>
            <a:fld id="{1D95D613-03D1-7D45-83A6-DDD75F566C70}" type="slidenum">
              <a:rPr lang="tr-TR" smtClean="0"/>
              <a:t>13</a:t>
            </a:fld>
            <a:endParaRPr lang="tr-TR"/>
          </a:p>
        </p:txBody>
      </p:sp>
    </p:spTree>
    <p:extLst>
      <p:ext uri="{BB962C8B-B14F-4D97-AF65-F5344CB8AC3E}">
        <p14:creationId xmlns:p14="http://schemas.microsoft.com/office/powerpoint/2010/main" val="405389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TC </a:t>
            </a:r>
            <a:r>
              <a:rPr lang="tr-TR" sz="1200" dirty="0" err="1"/>
              <a:t>level</a:t>
            </a:r>
            <a:r>
              <a:rPr lang="tr-TR" sz="1200" dirty="0"/>
              <a:t> in </a:t>
            </a:r>
            <a:r>
              <a:rPr lang="tr-TR" sz="1200" dirty="0" err="1"/>
              <a:t>paients</a:t>
            </a:r>
            <a:r>
              <a:rPr lang="tr-TR" sz="1200" dirty="0"/>
              <a:t> </a:t>
            </a:r>
            <a:r>
              <a:rPr lang="tr-TR" sz="1200" dirty="0" err="1"/>
              <a:t>with</a:t>
            </a:r>
            <a:r>
              <a:rPr lang="tr-TR" sz="1200" dirty="0"/>
              <a:t> </a:t>
            </a:r>
            <a:r>
              <a:rPr lang="tr-TR" sz="1200" dirty="0" err="1"/>
              <a:t>mild-moderate</a:t>
            </a:r>
            <a:r>
              <a:rPr lang="tr-TR" sz="1200" dirty="0"/>
              <a:t> </a:t>
            </a:r>
            <a:r>
              <a:rPr lang="tr-TR" sz="1200" dirty="0" err="1"/>
              <a:t>symptoms</a:t>
            </a:r>
            <a:r>
              <a:rPr lang="tr-TR" sz="1200" dirty="0"/>
              <a:t> </a:t>
            </a:r>
            <a:r>
              <a:rPr lang="tr-TR" sz="1200" dirty="0" err="1"/>
              <a:t>level</a:t>
            </a:r>
            <a:r>
              <a:rPr lang="tr-TR" sz="1200" dirty="0"/>
              <a:t> </a:t>
            </a:r>
            <a:r>
              <a:rPr lang="tr-TR" sz="1200" dirty="0" err="1"/>
              <a:t>was</a:t>
            </a:r>
            <a:r>
              <a:rPr lang="tr-TR" sz="1200" dirty="0"/>
              <a:t> </a:t>
            </a:r>
            <a:r>
              <a:rPr lang="en-US" sz="1200" dirty="0"/>
              <a:t>194.35±37.64</a:t>
            </a:r>
            <a:r>
              <a:rPr lang="tr-TR" sz="1200" dirty="0"/>
              <a:t>, </a:t>
            </a:r>
            <a:r>
              <a:rPr lang="tr-TR" sz="1200" dirty="0" err="1"/>
              <a:t>while</a:t>
            </a:r>
            <a:r>
              <a:rPr lang="tr-TR" sz="1200" dirty="0"/>
              <a:t> in </a:t>
            </a:r>
            <a:r>
              <a:rPr lang="tr-TR" sz="1200" dirty="0" err="1"/>
              <a:t>those</a:t>
            </a:r>
            <a:r>
              <a:rPr lang="tr-TR" sz="1200" dirty="0"/>
              <a:t> </a:t>
            </a:r>
            <a:r>
              <a:rPr lang="tr-TR" sz="1200" dirty="0" err="1"/>
              <a:t>with</a:t>
            </a:r>
            <a:r>
              <a:rPr lang="tr-TR" sz="1200" dirty="0"/>
              <a:t> severe </a:t>
            </a:r>
            <a:r>
              <a:rPr lang="tr-TR" sz="1200" dirty="0" err="1"/>
              <a:t>symptoms</a:t>
            </a:r>
            <a:r>
              <a:rPr lang="tr-TR" sz="1200" dirty="0"/>
              <a:t> it </a:t>
            </a:r>
            <a:r>
              <a:rPr lang="tr-TR" sz="1200" dirty="0" err="1"/>
              <a:t>was</a:t>
            </a:r>
            <a:r>
              <a:rPr lang="tr-TR" sz="1200" dirty="0"/>
              <a:t> </a:t>
            </a:r>
            <a:r>
              <a:rPr lang="en-US" sz="1200" dirty="0"/>
              <a:t>196.58±38.18</a:t>
            </a:r>
            <a:r>
              <a:rPr lang="tr-TR" sz="1200" dirty="0"/>
              <a:t>. LDL-C </a:t>
            </a:r>
            <a:r>
              <a:rPr lang="tr-TR" sz="1200" dirty="0" err="1"/>
              <a:t>level</a:t>
            </a:r>
            <a:r>
              <a:rPr lang="tr-TR" sz="1200" dirty="0"/>
              <a:t> </a:t>
            </a:r>
            <a:r>
              <a:rPr lang="tr-TR" sz="1200" dirty="0" err="1"/>
              <a:t>level</a:t>
            </a:r>
            <a:r>
              <a:rPr lang="tr-TR" sz="1200" dirty="0"/>
              <a:t> in </a:t>
            </a:r>
            <a:r>
              <a:rPr lang="tr-TR" sz="1200" dirty="0" err="1"/>
              <a:t>paients</a:t>
            </a:r>
            <a:r>
              <a:rPr lang="tr-TR" sz="1200" dirty="0"/>
              <a:t> </a:t>
            </a:r>
            <a:r>
              <a:rPr lang="tr-TR" sz="1200" dirty="0" err="1"/>
              <a:t>with</a:t>
            </a:r>
            <a:r>
              <a:rPr lang="tr-TR" sz="1200" dirty="0"/>
              <a:t> </a:t>
            </a:r>
            <a:r>
              <a:rPr lang="tr-TR" sz="1200" dirty="0" err="1"/>
              <a:t>mild-moderate</a:t>
            </a:r>
            <a:r>
              <a:rPr lang="tr-TR" sz="1200" dirty="0"/>
              <a:t> </a:t>
            </a:r>
            <a:r>
              <a:rPr lang="tr-TR" sz="1200" dirty="0" err="1"/>
              <a:t>symptoms</a:t>
            </a:r>
            <a:r>
              <a:rPr lang="tr-TR" sz="1200" dirty="0"/>
              <a:t> </a:t>
            </a:r>
            <a:r>
              <a:rPr lang="tr-TR" sz="1200" dirty="0" err="1"/>
              <a:t>level</a:t>
            </a:r>
            <a:r>
              <a:rPr lang="tr-TR" sz="1200" dirty="0"/>
              <a:t> </a:t>
            </a:r>
            <a:r>
              <a:rPr lang="tr-TR" sz="1200" dirty="0" err="1"/>
              <a:t>was</a:t>
            </a:r>
            <a:r>
              <a:rPr lang="tr-TR" sz="1200" dirty="0"/>
              <a:t> </a:t>
            </a:r>
            <a:r>
              <a:rPr lang="en-US" sz="1200" dirty="0"/>
              <a:t>114.50±32.14</a:t>
            </a:r>
            <a:r>
              <a:rPr lang="tr-TR" sz="1200" dirty="0"/>
              <a:t> </a:t>
            </a:r>
            <a:r>
              <a:rPr lang="tr-TR" sz="1200" dirty="0" err="1"/>
              <a:t>while</a:t>
            </a:r>
            <a:r>
              <a:rPr lang="tr-TR" sz="1200" dirty="0"/>
              <a:t> in </a:t>
            </a:r>
            <a:r>
              <a:rPr lang="tr-TR" sz="1200" dirty="0" err="1"/>
              <a:t>those</a:t>
            </a:r>
            <a:r>
              <a:rPr lang="tr-TR" sz="1200" dirty="0"/>
              <a:t> </a:t>
            </a:r>
            <a:r>
              <a:rPr lang="tr-TR" sz="1200" dirty="0" err="1"/>
              <a:t>with</a:t>
            </a:r>
            <a:r>
              <a:rPr lang="tr-TR" sz="1200" dirty="0"/>
              <a:t> severe </a:t>
            </a:r>
            <a:r>
              <a:rPr lang="tr-TR" sz="1200" dirty="0" err="1"/>
              <a:t>symptoms</a:t>
            </a:r>
            <a:r>
              <a:rPr lang="tr-TR" sz="1200" dirty="0"/>
              <a:t> it </a:t>
            </a:r>
            <a:r>
              <a:rPr lang="tr-TR" sz="1200" dirty="0" err="1"/>
              <a:t>was</a:t>
            </a:r>
            <a:r>
              <a:rPr lang="tr-TR" sz="1200" dirty="0"/>
              <a:t> </a:t>
            </a:r>
            <a:r>
              <a:rPr lang="en-US" sz="1200" dirty="0"/>
              <a:t>116.48±32.68</a:t>
            </a:r>
            <a:r>
              <a:rPr lang="tr-TR" sz="1200" dirty="0"/>
              <a:t>. HDL-C </a:t>
            </a:r>
            <a:r>
              <a:rPr lang="tr-TR" sz="1200" dirty="0" err="1"/>
              <a:t>level</a:t>
            </a:r>
            <a:r>
              <a:rPr lang="tr-TR" sz="1200" dirty="0"/>
              <a:t> in </a:t>
            </a:r>
            <a:r>
              <a:rPr lang="tr-TR" sz="1200" dirty="0" err="1"/>
              <a:t>paients</a:t>
            </a:r>
            <a:r>
              <a:rPr lang="tr-TR" sz="1200" dirty="0"/>
              <a:t> </a:t>
            </a:r>
            <a:r>
              <a:rPr lang="tr-TR" sz="1200" dirty="0" err="1"/>
              <a:t>with</a:t>
            </a:r>
            <a:r>
              <a:rPr lang="tr-TR" sz="1200" dirty="0"/>
              <a:t> </a:t>
            </a:r>
            <a:r>
              <a:rPr lang="tr-TR" sz="1200" dirty="0" err="1"/>
              <a:t>mild-moderate</a:t>
            </a:r>
            <a:r>
              <a:rPr lang="tr-TR" sz="1200" dirty="0"/>
              <a:t> </a:t>
            </a:r>
            <a:r>
              <a:rPr lang="tr-TR" sz="1200" dirty="0" err="1"/>
              <a:t>symptoms</a:t>
            </a:r>
            <a:r>
              <a:rPr lang="tr-TR" sz="1200" dirty="0"/>
              <a:t> </a:t>
            </a:r>
            <a:r>
              <a:rPr lang="tr-TR" sz="1200" dirty="0" err="1"/>
              <a:t>was</a:t>
            </a:r>
            <a:r>
              <a:rPr lang="tr-TR" sz="1200" dirty="0"/>
              <a:t> </a:t>
            </a:r>
            <a:r>
              <a:rPr lang="en-US" sz="1200" dirty="0"/>
              <a:t>38.97±6.88</a:t>
            </a:r>
            <a:r>
              <a:rPr lang="tr-TR" sz="1200" dirty="0"/>
              <a:t>, </a:t>
            </a:r>
            <a:r>
              <a:rPr lang="tr-TR" sz="1200" dirty="0" err="1"/>
              <a:t>while</a:t>
            </a:r>
            <a:r>
              <a:rPr lang="tr-TR" sz="1200" dirty="0"/>
              <a:t> in </a:t>
            </a:r>
            <a:r>
              <a:rPr lang="tr-TR" sz="1200" dirty="0" err="1"/>
              <a:t>those</a:t>
            </a:r>
            <a:r>
              <a:rPr lang="tr-TR" sz="1200" dirty="0"/>
              <a:t> </a:t>
            </a:r>
            <a:r>
              <a:rPr lang="tr-TR" sz="1200" dirty="0" err="1"/>
              <a:t>with</a:t>
            </a:r>
            <a:r>
              <a:rPr lang="tr-TR" sz="1200" dirty="0"/>
              <a:t> severe </a:t>
            </a:r>
            <a:r>
              <a:rPr lang="tr-TR" sz="1200" dirty="0" err="1"/>
              <a:t>symptoms</a:t>
            </a:r>
            <a:r>
              <a:rPr lang="tr-TR" sz="1200" dirty="0"/>
              <a:t> it </a:t>
            </a:r>
            <a:r>
              <a:rPr lang="tr-TR" sz="1200" dirty="0" err="1"/>
              <a:t>was</a:t>
            </a:r>
            <a:r>
              <a:rPr lang="tr-TR" sz="1200" dirty="0"/>
              <a:t> </a:t>
            </a:r>
            <a:r>
              <a:rPr lang="en-US" sz="1200" dirty="0"/>
              <a:t>38.59±6.74</a:t>
            </a:r>
            <a:r>
              <a:rPr lang="tr-TR" sz="1200" dirty="0"/>
              <a:t> </a:t>
            </a:r>
          </a:p>
          <a:p>
            <a:r>
              <a:rPr lang="tr-TR" sz="1800" dirty="0">
                <a:solidFill>
                  <a:srgbClr val="FF0000"/>
                </a:solidFill>
              </a:rPr>
              <a:t>UYGUN DEĞİL</a:t>
            </a:r>
            <a:endParaRPr lang="tr-TR" sz="6600" dirty="0">
              <a:solidFill>
                <a:srgbClr val="FF0000"/>
              </a:solidFill>
            </a:endParaRPr>
          </a:p>
          <a:p>
            <a:endParaRPr lang="tr-TR" sz="2000" dirty="0">
              <a:solidFill>
                <a:srgbClr val="FF0000"/>
              </a:solidFill>
              <a:ea typeface="Calibri"/>
              <a:cs typeface="Times New Roman"/>
            </a:endParaRPr>
          </a:p>
          <a:p>
            <a:endParaRPr lang="tr-TR" sz="1200" dirty="0">
              <a:solidFill>
                <a:srgbClr val="365F91"/>
              </a:solidFill>
              <a:ea typeface="Calibri"/>
              <a:cs typeface="Times New Roman"/>
            </a:endParaRPr>
          </a:p>
          <a:p>
            <a:endParaRPr lang="tr-TR" sz="600" dirty="0">
              <a:solidFill>
                <a:srgbClr val="365F91"/>
              </a:solidFill>
              <a:ea typeface="Calibri"/>
              <a:cs typeface="Times New Roman"/>
            </a:endParaRPr>
          </a:p>
          <a:p>
            <a:endParaRPr lang="tr-TR" sz="700" dirty="0">
              <a:solidFill>
                <a:srgbClr val="365F91"/>
              </a:solidFill>
              <a:ea typeface="Calibri"/>
              <a:cs typeface="Times New Roman"/>
            </a:endParaRPr>
          </a:p>
          <a:p>
            <a:r>
              <a:rPr lang="tr-TR" sz="1200" dirty="0" err="1"/>
              <a:t>Patients</a:t>
            </a:r>
            <a:r>
              <a:rPr lang="tr-TR" sz="1200" dirty="0"/>
              <a:t> </a:t>
            </a:r>
            <a:r>
              <a:rPr lang="tr-TR" sz="1200" dirty="0" err="1"/>
              <a:t>with</a:t>
            </a:r>
            <a:r>
              <a:rPr lang="tr-TR" sz="1200" dirty="0"/>
              <a:t> severe </a:t>
            </a:r>
            <a:r>
              <a:rPr lang="tr-TR" sz="1200" dirty="0" err="1"/>
              <a:t>symptoms</a:t>
            </a:r>
            <a:r>
              <a:rPr lang="tr-TR" sz="1200" dirty="0"/>
              <a:t> </a:t>
            </a:r>
            <a:r>
              <a:rPr lang="tr-TR" sz="1200" dirty="0" err="1"/>
              <a:t>have</a:t>
            </a:r>
            <a:r>
              <a:rPr lang="tr-TR" sz="1200" dirty="0"/>
              <a:t> </a:t>
            </a:r>
            <a:r>
              <a:rPr lang="tr-TR" sz="1200" dirty="0" err="1"/>
              <a:t>been</a:t>
            </a:r>
            <a:r>
              <a:rPr lang="tr-TR" sz="1200" dirty="0"/>
              <a:t> </a:t>
            </a:r>
            <a:r>
              <a:rPr lang="tr-TR" sz="1200" dirty="0" err="1"/>
              <a:t>found</a:t>
            </a:r>
            <a:r>
              <a:rPr lang="tr-TR" sz="1200" dirty="0"/>
              <a:t> </a:t>
            </a:r>
            <a:r>
              <a:rPr lang="tr-TR" sz="1200" dirty="0" err="1"/>
              <a:t>to</a:t>
            </a:r>
            <a:r>
              <a:rPr lang="tr-TR" sz="1200" dirty="0"/>
              <a:t> </a:t>
            </a:r>
            <a:r>
              <a:rPr lang="tr-TR" sz="1200" dirty="0" err="1"/>
              <a:t>have</a:t>
            </a:r>
            <a:r>
              <a:rPr lang="tr-TR" sz="1200" dirty="0"/>
              <a:t> </a:t>
            </a:r>
            <a:r>
              <a:rPr lang="tr-TR" sz="1200" dirty="0" err="1"/>
              <a:t>statistically</a:t>
            </a:r>
            <a:r>
              <a:rPr lang="tr-TR" sz="1200" dirty="0"/>
              <a:t> </a:t>
            </a:r>
            <a:r>
              <a:rPr lang="tr-TR" sz="1200" dirty="0" err="1"/>
              <a:t>higher</a:t>
            </a:r>
            <a:r>
              <a:rPr lang="tr-TR" sz="1200" dirty="0"/>
              <a:t> BMI </a:t>
            </a:r>
            <a:r>
              <a:rPr lang="tr-TR" sz="1200" dirty="0" err="1"/>
              <a:t>and</a:t>
            </a:r>
            <a:r>
              <a:rPr lang="tr-TR" sz="1200" dirty="0"/>
              <a:t> FBS, but </a:t>
            </a:r>
            <a:r>
              <a:rPr lang="tr-TR" sz="1200" dirty="0" err="1"/>
              <a:t>lipid</a:t>
            </a:r>
            <a:r>
              <a:rPr lang="tr-TR" sz="1200" dirty="0"/>
              <a:t> profile </a:t>
            </a:r>
            <a:r>
              <a:rPr lang="tr-TR" sz="1200" dirty="0" err="1"/>
              <a:t>measurements</a:t>
            </a:r>
            <a:r>
              <a:rPr lang="tr-TR" sz="1200" dirty="0"/>
              <a:t> </a:t>
            </a:r>
            <a:r>
              <a:rPr lang="tr-TR" sz="1200" dirty="0" err="1"/>
              <a:t>were</a:t>
            </a:r>
            <a:r>
              <a:rPr lang="tr-TR" sz="1200" dirty="0"/>
              <a:t> not </a:t>
            </a:r>
            <a:r>
              <a:rPr lang="tr-TR" sz="1200" dirty="0" err="1"/>
              <a:t>statistically</a:t>
            </a:r>
            <a:r>
              <a:rPr lang="tr-TR" sz="1200" dirty="0"/>
              <a:t> </a:t>
            </a:r>
            <a:r>
              <a:rPr lang="tr-TR" sz="1200" dirty="0" err="1"/>
              <a:t>different</a:t>
            </a:r>
            <a:r>
              <a:rPr lang="tr-TR" sz="1200" dirty="0"/>
              <a:t>. </a:t>
            </a:r>
            <a:r>
              <a:rPr lang="tr-TR" sz="1200" dirty="0" err="1"/>
              <a:t>Patients</a:t>
            </a:r>
            <a:r>
              <a:rPr lang="tr-TR" sz="1200" dirty="0"/>
              <a:t> </a:t>
            </a:r>
            <a:r>
              <a:rPr lang="tr-TR" sz="1200" dirty="0" err="1"/>
              <a:t>with</a:t>
            </a:r>
            <a:r>
              <a:rPr lang="tr-TR" sz="1200" dirty="0"/>
              <a:t> severe </a:t>
            </a:r>
            <a:r>
              <a:rPr lang="tr-TR" sz="1200" dirty="0" err="1"/>
              <a:t>symptoms</a:t>
            </a:r>
            <a:r>
              <a:rPr lang="tr-TR" sz="1200" dirty="0"/>
              <a:t> </a:t>
            </a:r>
            <a:r>
              <a:rPr lang="tr-TR" sz="1200" dirty="0" err="1"/>
              <a:t>have</a:t>
            </a:r>
            <a:r>
              <a:rPr lang="tr-TR" sz="1200" dirty="0"/>
              <a:t> </a:t>
            </a:r>
            <a:r>
              <a:rPr lang="tr-TR" sz="1200" dirty="0" err="1"/>
              <a:t>also</a:t>
            </a:r>
            <a:r>
              <a:rPr lang="tr-TR" sz="1200" dirty="0"/>
              <a:t> </a:t>
            </a:r>
            <a:r>
              <a:rPr lang="tr-TR" sz="1200" dirty="0" err="1"/>
              <a:t>larger</a:t>
            </a:r>
            <a:r>
              <a:rPr lang="tr-TR" sz="1200" dirty="0"/>
              <a:t> </a:t>
            </a:r>
            <a:r>
              <a:rPr lang="tr-TR" sz="1200" dirty="0" err="1"/>
              <a:t>prostate</a:t>
            </a:r>
            <a:r>
              <a:rPr lang="tr-TR" sz="1200" dirty="0"/>
              <a:t> </a:t>
            </a:r>
            <a:r>
              <a:rPr lang="tr-TR" sz="1200" dirty="0" err="1"/>
              <a:t>volume</a:t>
            </a:r>
            <a:r>
              <a:rPr lang="tr-TR" sz="1200" dirty="0"/>
              <a:t> (54.78±27.52 </a:t>
            </a:r>
            <a:r>
              <a:rPr lang="tr-TR" sz="1200" dirty="0" err="1"/>
              <a:t>and</a:t>
            </a:r>
            <a:r>
              <a:rPr lang="tr-TR" sz="1200" dirty="0"/>
              <a:t> 42.91±17.43 </a:t>
            </a:r>
            <a:r>
              <a:rPr lang="tr-TR" sz="1200" dirty="0" err="1"/>
              <a:t>respectively</a:t>
            </a:r>
            <a:r>
              <a:rPr lang="tr-TR" sz="1200" dirty="0"/>
              <a:t>, </a:t>
            </a:r>
            <a:r>
              <a:rPr lang="tr-TR" sz="1200" i="1" dirty="0"/>
              <a:t>P</a:t>
            </a:r>
            <a:r>
              <a:rPr lang="tr-TR" sz="1200" dirty="0"/>
              <a:t>=0.0001). </a:t>
            </a:r>
            <a:r>
              <a:rPr lang="tr-TR" sz="1200" dirty="0" err="1"/>
              <a:t>The</a:t>
            </a:r>
            <a:r>
              <a:rPr lang="tr-TR" sz="1200" dirty="0"/>
              <a:t> </a:t>
            </a:r>
            <a:r>
              <a:rPr lang="tr-TR" sz="1200" dirty="0" err="1"/>
              <a:t>patients</a:t>
            </a:r>
            <a:r>
              <a:rPr lang="tr-TR" sz="1200" dirty="0"/>
              <a:t>, </a:t>
            </a:r>
            <a:r>
              <a:rPr lang="tr-TR" sz="1200" dirty="0" err="1"/>
              <a:t>whose</a:t>
            </a:r>
            <a:r>
              <a:rPr lang="tr-TR" sz="1200" dirty="0"/>
              <a:t> </a:t>
            </a:r>
            <a:r>
              <a:rPr lang="tr-TR" sz="1200" dirty="0" err="1"/>
              <a:t>clinical</a:t>
            </a:r>
            <a:r>
              <a:rPr lang="tr-TR" sz="1200" dirty="0"/>
              <a:t> </a:t>
            </a:r>
            <a:r>
              <a:rPr lang="tr-TR" sz="1200" dirty="0" err="1"/>
              <a:t>and</a:t>
            </a:r>
            <a:r>
              <a:rPr lang="tr-TR" sz="1200" dirty="0"/>
              <a:t> </a:t>
            </a:r>
            <a:r>
              <a:rPr lang="tr-TR" sz="1200" dirty="0" err="1"/>
              <a:t>demographic</a:t>
            </a:r>
            <a:r>
              <a:rPr lang="tr-TR" sz="1200" dirty="0"/>
              <a:t> </a:t>
            </a:r>
            <a:r>
              <a:rPr lang="tr-TR" sz="1200" dirty="0" err="1"/>
              <a:t>features</a:t>
            </a:r>
            <a:r>
              <a:rPr lang="tr-TR" sz="1200" dirty="0"/>
              <a:t> </a:t>
            </a:r>
            <a:r>
              <a:rPr lang="tr-TR" sz="1200" dirty="0" err="1"/>
              <a:t>were</a:t>
            </a:r>
            <a:r>
              <a:rPr lang="tr-TR" sz="1200" dirty="0"/>
              <a:t> </a:t>
            </a:r>
            <a:r>
              <a:rPr lang="tr-TR" sz="1200" dirty="0" err="1"/>
              <a:t>stratified</a:t>
            </a:r>
            <a:r>
              <a:rPr lang="tr-TR" sz="1200" dirty="0"/>
              <a:t> </a:t>
            </a:r>
            <a:r>
              <a:rPr lang="tr-TR" sz="1200" dirty="0" err="1"/>
              <a:t>by</a:t>
            </a:r>
            <a:r>
              <a:rPr lang="tr-TR" sz="1200" dirty="0"/>
              <a:t> </a:t>
            </a:r>
            <a:r>
              <a:rPr lang="tr-TR" sz="1200" dirty="0" err="1"/>
              <a:t>symptom</a:t>
            </a:r>
            <a:r>
              <a:rPr lang="tr-TR" sz="1200" dirty="0"/>
              <a:t> </a:t>
            </a:r>
            <a:r>
              <a:rPr lang="tr-TR" sz="1200" dirty="0" err="1"/>
              <a:t>score</a:t>
            </a:r>
            <a:r>
              <a:rPr lang="tr-TR" sz="1200" dirty="0"/>
              <a:t> </a:t>
            </a:r>
            <a:r>
              <a:rPr lang="tr-TR" sz="1200" dirty="0" err="1"/>
              <a:t>are</a:t>
            </a:r>
            <a:r>
              <a:rPr lang="tr-TR" sz="1200" dirty="0"/>
              <a:t> </a:t>
            </a:r>
            <a:r>
              <a:rPr lang="tr-TR" sz="1200" dirty="0" err="1"/>
              <a:t>presented</a:t>
            </a:r>
            <a:r>
              <a:rPr lang="tr-TR" sz="1200" dirty="0"/>
              <a:t> in table-1.   </a:t>
            </a:r>
          </a:p>
          <a:p>
            <a:r>
              <a:rPr lang="tr-TR" sz="2000" dirty="0">
                <a:solidFill>
                  <a:srgbClr val="FF0000"/>
                </a:solidFill>
              </a:rPr>
              <a:t>UYGUN (Daha öz şekilde yazılmalı)</a:t>
            </a:r>
            <a:endParaRPr lang="tr-TR" sz="3600" dirty="0">
              <a:solidFill>
                <a:srgbClr val="FF0000"/>
              </a:solidFill>
            </a:endParaRP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14</a:t>
            </a:fld>
            <a:endParaRPr lang="tr-TR"/>
          </a:p>
        </p:txBody>
      </p:sp>
    </p:spTree>
    <p:extLst>
      <p:ext uri="{BB962C8B-B14F-4D97-AF65-F5344CB8AC3E}">
        <p14:creationId xmlns:p14="http://schemas.microsoft.com/office/powerpoint/2010/main" val="152714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KULLANIM YERLERİ</a:t>
            </a:r>
          </a:p>
          <a:p>
            <a:pPr lvl="2"/>
            <a:r>
              <a:rPr lang="tr-TR" dirty="0"/>
              <a:t>Akış </a:t>
            </a:r>
            <a:r>
              <a:rPr lang="tr-TR" dirty="0" err="1"/>
              <a:t>diagramları</a:t>
            </a:r>
            <a:endParaRPr lang="tr-TR" dirty="0"/>
          </a:p>
          <a:p>
            <a:pPr lvl="2"/>
            <a:r>
              <a:rPr lang="tr-TR" dirty="0"/>
              <a:t>Tanımlayıcı veriler (</a:t>
            </a:r>
            <a:r>
              <a:rPr lang="tr-TR" dirty="0" err="1"/>
              <a:t>descriptive</a:t>
            </a:r>
            <a:r>
              <a:rPr lang="tr-TR" dirty="0"/>
              <a:t> </a:t>
            </a:r>
            <a:r>
              <a:rPr lang="tr-TR" dirty="0" err="1"/>
              <a:t>values</a:t>
            </a:r>
            <a:r>
              <a:rPr lang="tr-TR" dirty="0"/>
              <a:t>) şekiller ile daha iyi ifade edilebilir.</a:t>
            </a:r>
          </a:p>
          <a:p>
            <a:pPr lvl="2"/>
            <a:r>
              <a:rPr lang="tr-TR" dirty="0"/>
              <a:t>Korelasyon eğrileri net ve değerli bilgiler sunar.</a:t>
            </a:r>
          </a:p>
          <a:p>
            <a:pPr lvl="2"/>
            <a:r>
              <a:rPr lang="tr-TR" dirty="0"/>
              <a:t>Kaplan-</a:t>
            </a:r>
            <a:r>
              <a:rPr lang="tr-TR" dirty="0" err="1"/>
              <a:t>Meier</a:t>
            </a:r>
            <a:r>
              <a:rPr lang="tr-TR" dirty="0"/>
              <a:t> </a:t>
            </a:r>
            <a:r>
              <a:rPr lang="tr-TR" dirty="0" err="1"/>
              <a:t>sağkalım</a:t>
            </a:r>
            <a:r>
              <a:rPr lang="tr-TR" dirty="0"/>
              <a:t> analizi</a:t>
            </a:r>
          </a:p>
          <a:p>
            <a:pPr lvl="2"/>
            <a:r>
              <a:rPr lang="tr-TR" dirty="0"/>
              <a:t>Meta-analizde </a:t>
            </a:r>
            <a:r>
              <a:rPr lang="tr-TR" dirty="0" err="1"/>
              <a:t>forest</a:t>
            </a:r>
            <a:r>
              <a:rPr lang="tr-TR" dirty="0"/>
              <a:t> </a:t>
            </a:r>
            <a:r>
              <a:rPr lang="tr-TR" dirty="0" err="1"/>
              <a:t>plost</a:t>
            </a:r>
            <a:r>
              <a:rPr lang="tr-TR" dirty="0"/>
              <a:t>, </a:t>
            </a:r>
            <a:r>
              <a:rPr lang="tr-TR" dirty="0" err="1"/>
              <a:t>publication</a:t>
            </a:r>
            <a:r>
              <a:rPr lang="tr-TR" dirty="0"/>
              <a:t> </a:t>
            </a:r>
            <a:r>
              <a:rPr lang="tr-TR" dirty="0" err="1"/>
              <a:t>bias</a:t>
            </a:r>
            <a:r>
              <a:rPr lang="tr-TR" dirty="0"/>
              <a:t> analizleri</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18</a:t>
            </a:fld>
            <a:endParaRPr lang="tr-TR"/>
          </a:p>
        </p:txBody>
      </p:sp>
    </p:spTree>
    <p:extLst>
      <p:ext uri="{BB962C8B-B14F-4D97-AF65-F5344CB8AC3E}">
        <p14:creationId xmlns:p14="http://schemas.microsoft.com/office/powerpoint/2010/main" val="32544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Times New Roman" charset="0"/>
                <a:ea typeface="Times New Roman" charset="0"/>
                <a:cs typeface="Times New Roman" charset="0"/>
              </a:rPr>
              <a:t>Meta-analiz, literatürdeki mevcut çalışmaların (tercihen-mümkünse </a:t>
            </a:r>
            <a:r>
              <a:rPr lang="tr-TR" dirty="0" err="1">
                <a:latin typeface="Times New Roman" charset="0"/>
                <a:ea typeface="Times New Roman" charset="0"/>
                <a:cs typeface="Times New Roman" charset="0"/>
              </a:rPr>
              <a:t>randomize</a:t>
            </a:r>
            <a:r>
              <a:rPr lang="tr-TR" dirty="0">
                <a:latin typeface="Times New Roman" charset="0"/>
                <a:ea typeface="Times New Roman" charset="0"/>
                <a:cs typeface="Times New Roman" charset="0"/>
              </a:rPr>
              <a:t> kontrollü çalışmaların; mümkün değilse </a:t>
            </a:r>
            <a:r>
              <a:rPr lang="tr-TR" dirty="0" err="1">
                <a:latin typeface="Times New Roman" charset="0"/>
                <a:ea typeface="Times New Roman" charset="0"/>
                <a:cs typeface="Times New Roman" charset="0"/>
              </a:rPr>
              <a:t>observational</a:t>
            </a:r>
            <a:r>
              <a:rPr lang="tr-TR" dirty="0">
                <a:latin typeface="Times New Roman" charset="0"/>
                <a:ea typeface="Times New Roman" charset="0"/>
                <a:cs typeface="Times New Roman" charset="0"/>
              </a:rPr>
              <a:t> (gözlemsel) çalışmaların belli kurallar içinde bir araya getirilerek re-analiz edilmesidir.</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30</a:t>
            </a:fld>
            <a:endParaRPr lang="tr-TR"/>
          </a:p>
        </p:txBody>
      </p:sp>
    </p:spTree>
    <p:extLst>
      <p:ext uri="{BB962C8B-B14F-4D97-AF65-F5344CB8AC3E}">
        <p14:creationId xmlns:p14="http://schemas.microsoft.com/office/powerpoint/2010/main" val="34904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Times New Roman" pitchFamily="18" charset="0"/>
                <a:cs typeface="Times New Roman" pitchFamily="18" charset="0"/>
              </a:rPr>
              <a:t>Giriş bölümünüz araştırmakta olduğunuz konuda bir bilgi açığı olduğunu ve makalenizin bu bilgi açığını gidermeye çalışan bir yazı olduğunu göstermelidir</a:t>
            </a:r>
            <a:r>
              <a:rPr lang="tr-TR" sz="1200" b="1" dirty="0">
                <a:latin typeface="Times New Roman" pitchFamily="18" charset="0"/>
                <a:cs typeface="Times New Roman" pitchFamily="18" charset="0"/>
              </a:rPr>
              <a:t>. </a:t>
            </a:r>
            <a:r>
              <a:rPr lang="tr-TR" sz="1200" dirty="0">
                <a:latin typeface="Times New Roman" pitchFamily="18" charset="0"/>
                <a:cs typeface="Times New Roman" pitchFamily="18" charset="0"/>
              </a:rPr>
              <a:t>Herkesin üzerinde çalıştığı, cevabı belli konularda yazılmış bir makale ile kimse ilgilenmez. Bu sebepten dolayı Giriş bölümünüzde seçmiş olduğunuz konuda bilgi açığı olduğunu, bu sebepten dolayı ilgili makaleyi yazmaya karar verdiğinizi belirtmelisiniz.</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4</a:t>
            </a:fld>
            <a:endParaRPr lang="tr-TR"/>
          </a:p>
        </p:txBody>
      </p:sp>
    </p:spTree>
    <p:extLst>
      <p:ext uri="{BB962C8B-B14F-4D97-AF65-F5344CB8AC3E}">
        <p14:creationId xmlns:p14="http://schemas.microsoft.com/office/powerpoint/2010/main" val="3822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fontAlgn="base"/>
            <a:r>
              <a:rPr lang="tr-TR" sz="1200" dirty="0">
                <a:latin typeface="Times New Roman" pitchFamily="18" charset="0"/>
                <a:cs typeface="Times New Roman" pitchFamily="18" charset="0"/>
              </a:rPr>
              <a:t>1.     Giriş Bölümünüze hipotezinizi, savunduğunuz düşünceyi yazarak başlayabilirsiniz.</a:t>
            </a:r>
          </a:p>
          <a:p>
            <a:pPr algn="just" fontAlgn="base"/>
            <a:r>
              <a:rPr lang="tr-TR" sz="1200" dirty="0">
                <a:latin typeface="Times New Roman" pitchFamily="18" charset="0"/>
                <a:cs typeface="Times New Roman" pitchFamily="18" charset="0"/>
              </a:rPr>
              <a:t>2.     Giriş bölümüne başlarken konuyu daha en başından dallandırıp budaklandırmayın. Cümleler kısa, net ve basit tutulmalıdır.</a:t>
            </a:r>
          </a:p>
          <a:p>
            <a:pPr algn="just" fontAlgn="base">
              <a:buNone/>
            </a:pPr>
            <a:r>
              <a:rPr lang="tr-TR" sz="1200" dirty="0">
                <a:latin typeface="Times New Roman" pitchFamily="18" charset="0"/>
                <a:cs typeface="Times New Roman" pitchFamily="18" charset="0"/>
              </a:rPr>
              <a:t>    ***  Bu konuyu neden seçtiğinizi belirtin.</a:t>
            </a:r>
          </a:p>
          <a:p>
            <a:pPr algn="just" fontAlgn="base">
              <a:buNone/>
            </a:pPr>
            <a:r>
              <a:rPr lang="tr-TR" sz="1200" dirty="0">
                <a:latin typeface="Times New Roman" pitchFamily="18" charset="0"/>
                <a:cs typeface="Times New Roman" pitchFamily="18" charset="0"/>
              </a:rPr>
              <a:t>    ***  Konu seçiminizde (eğer var ise) ondan şundan etkilendiğinizi asla belirtmeyin.</a:t>
            </a:r>
          </a:p>
          <a:p>
            <a:pPr algn="just" fontAlgn="base">
              <a:buNone/>
            </a:pPr>
            <a:r>
              <a:rPr lang="tr-TR" sz="1200" dirty="0">
                <a:latin typeface="Times New Roman" pitchFamily="18" charset="0"/>
                <a:cs typeface="Times New Roman" pitchFamily="18" charset="0"/>
              </a:rPr>
              <a:t>   ***   Burada önemli olan değerlendiricinin sizi seçtiğiniz konuda bilinçli , savunduğunuz savda kararlı bulmasıdır.</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5</a:t>
            </a:fld>
            <a:endParaRPr lang="tr-TR"/>
          </a:p>
        </p:txBody>
      </p:sp>
    </p:spTree>
    <p:extLst>
      <p:ext uri="{BB962C8B-B14F-4D97-AF65-F5344CB8AC3E}">
        <p14:creationId xmlns:p14="http://schemas.microsoft.com/office/powerpoint/2010/main" val="87256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Times New Roman" pitchFamily="18" charset="0"/>
                <a:cs typeface="Times New Roman" pitchFamily="18" charset="0"/>
              </a:rPr>
              <a:t>3.     Giriş Bölümünde seçmiş olduğunuz konuda sizin tam tersinizi savunan makaleler olduğunu ve bunların isimlerinde belirtebilirsiniz. Bu araştırmanıza derinlik , objektiflik ve bilimsellik katacaktır. Dikkat etmeniz gereken bilimsel olacağım derken çok dağılmamanız ve kendi savınızı her zaman baskın çıkaracak vurgular yapmanızdır.</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6</a:t>
            </a:fld>
            <a:endParaRPr lang="tr-TR"/>
          </a:p>
        </p:txBody>
      </p:sp>
    </p:spTree>
    <p:extLst>
      <p:ext uri="{BB962C8B-B14F-4D97-AF65-F5344CB8AC3E}">
        <p14:creationId xmlns:p14="http://schemas.microsoft.com/office/powerpoint/2010/main" val="78781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Times New Roman" pitchFamily="18" charset="0"/>
                <a:cs typeface="Times New Roman" pitchFamily="18" charset="0"/>
              </a:rPr>
              <a:t>4.     Giriş Bölümünde başka kaynaklardan alıntı yapıyorsanız muhakkak bunları kaynakçada belirtmelisiniz. Aksi taktirde yazınız daha baştan yayın şansını yitirir. </a:t>
            </a:r>
            <a:endParaRPr lang="tr-TR" dirty="0"/>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7</a:t>
            </a:fld>
            <a:endParaRPr lang="tr-TR"/>
          </a:p>
        </p:txBody>
      </p:sp>
    </p:spTree>
    <p:extLst>
      <p:ext uri="{BB962C8B-B14F-4D97-AF65-F5344CB8AC3E}">
        <p14:creationId xmlns:p14="http://schemas.microsoft.com/office/powerpoint/2010/main" val="67118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Times New Roman" pitchFamily="18" charset="0"/>
                <a:cs typeface="Times New Roman" pitchFamily="18" charset="0"/>
              </a:rPr>
              <a:t>5.     Eğer makalenizi bir dergiye yollayacaksanız , derginin web sitesinden ne tarz yazım kuralları olduğunu inceleyin. Her derginin kendine özgü kuralları vardır. Örneğin kimisi uzun girişten hoşlanırken, kimi girişin sadece birkaç satır tutulmasından yanadır.</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8</a:t>
            </a:fld>
            <a:endParaRPr lang="tr-TR"/>
          </a:p>
        </p:txBody>
      </p:sp>
    </p:spTree>
    <p:extLst>
      <p:ext uri="{BB962C8B-B14F-4D97-AF65-F5344CB8AC3E}">
        <p14:creationId xmlns:p14="http://schemas.microsoft.com/office/powerpoint/2010/main" val="23139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Times New Roman" pitchFamily="18" charset="0"/>
                <a:cs typeface="Times New Roman" pitchFamily="18" charset="0"/>
              </a:rPr>
              <a:t>****Amaç / hipotezinizi açıkça belirtin. Şaşırtıcı bir şekilde, birçok insan aslında bunu yapmayı unutuyor! Eğer her şey başarısız olursa, basit bir “Bu çalışmanın amacı, </a:t>
            </a:r>
            <a:r>
              <a:rPr lang="tr-TR" sz="1200" dirty="0" err="1">
                <a:latin typeface="Times New Roman" pitchFamily="18" charset="0"/>
                <a:cs typeface="Times New Roman" pitchFamily="18" charset="0"/>
              </a:rPr>
              <a:t>X’i</a:t>
            </a:r>
            <a:r>
              <a:rPr lang="tr-TR" sz="1200" dirty="0">
                <a:latin typeface="Times New Roman" pitchFamily="18" charset="0"/>
                <a:cs typeface="Times New Roman" pitchFamily="18" charset="0"/>
              </a:rPr>
              <a:t> incelemek / incelemekti” demek yeterli olacaktır.</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9</a:t>
            </a:fld>
            <a:endParaRPr lang="tr-TR"/>
          </a:p>
        </p:txBody>
      </p:sp>
    </p:spTree>
    <p:extLst>
      <p:ext uri="{BB962C8B-B14F-4D97-AF65-F5344CB8AC3E}">
        <p14:creationId xmlns:p14="http://schemas.microsoft.com/office/powerpoint/2010/main" val="114683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fontAlgn="base"/>
            <a:r>
              <a:rPr lang="tr-TR" sz="1200" dirty="0">
                <a:latin typeface="Times New Roman" pitchFamily="18" charset="0"/>
                <a:cs typeface="Times New Roman" pitchFamily="18" charset="0"/>
              </a:rPr>
              <a:t>*** Herhangi bir sonuç çıkarmayın veya çalışmanızdan herhangi bir veri koymayın. Bu yönler araştırmanızın diğer bölümlerine aittir.</a:t>
            </a:r>
          </a:p>
          <a:p>
            <a:pPr algn="just" fontAlgn="base"/>
            <a:r>
              <a:rPr lang="tr-TR" sz="1200" dirty="0">
                <a:latin typeface="Times New Roman" pitchFamily="18" charset="0"/>
                <a:cs typeface="Times New Roman" pitchFamily="18" charset="0"/>
              </a:rPr>
              <a:t>*** Çalışmanızda yeni bir teknik istihdam ettiyseniz ve bu sürecin geliştirilmesi çalışmalarınızın merkezinde yer alıyorsa, elbette kısa bir genel bakışa yer verin.</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10</a:t>
            </a:fld>
            <a:endParaRPr lang="tr-TR"/>
          </a:p>
        </p:txBody>
      </p:sp>
    </p:spTree>
    <p:extLst>
      <p:ext uri="{BB962C8B-B14F-4D97-AF65-F5344CB8AC3E}">
        <p14:creationId xmlns:p14="http://schemas.microsoft.com/office/powerpoint/2010/main" val="155032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fontAlgn="base"/>
            <a:r>
              <a:rPr lang="tr-TR" sz="1200" dirty="0">
                <a:latin typeface="Times New Roman" pitchFamily="18" charset="0"/>
                <a:cs typeface="Times New Roman" pitchFamily="18" charset="0"/>
              </a:rPr>
              <a:t>✦ Active </a:t>
            </a:r>
            <a:r>
              <a:rPr lang="tr-TR" sz="1200" dirty="0" err="1">
                <a:latin typeface="Times New Roman" pitchFamily="18" charset="0"/>
                <a:cs typeface="Times New Roman" pitchFamily="18" charset="0"/>
              </a:rPr>
              <a:t>voice</a:t>
            </a:r>
            <a:r>
              <a:rPr lang="tr-TR" sz="1200" dirty="0">
                <a:latin typeface="Times New Roman" pitchFamily="18" charset="0"/>
                <a:cs typeface="Times New Roman" pitchFamily="18" charset="0"/>
              </a:rPr>
              <a:t> kullanın.</a:t>
            </a:r>
          </a:p>
          <a:p>
            <a:pPr algn="just" fontAlgn="base"/>
            <a:r>
              <a:rPr lang="tr-TR" sz="1200" dirty="0">
                <a:latin typeface="Times New Roman" pitchFamily="18" charset="0"/>
                <a:cs typeface="Times New Roman" pitchFamily="18" charset="0"/>
              </a:rPr>
              <a:t>✦ Net olun.</a:t>
            </a:r>
          </a:p>
          <a:p>
            <a:pPr algn="just" fontAlgn="base"/>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Nominalleştirmeden</a:t>
            </a:r>
            <a:r>
              <a:rPr lang="tr-TR" sz="1200" dirty="0">
                <a:latin typeface="Times New Roman" pitchFamily="18" charset="0"/>
                <a:cs typeface="Times New Roman" pitchFamily="18" charset="0"/>
              </a:rPr>
              <a:t> kaçının (sıfat ve fiiller de dahil olmak üzere cümleleri isimlere dönüştürür). Bunun yerine, pratikte fiil formunu kullanın. </a:t>
            </a:r>
            <a:r>
              <a:rPr lang="tr-TR" sz="1200" dirty="0" err="1">
                <a:latin typeface="Times New Roman" pitchFamily="18" charset="0"/>
                <a:cs typeface="Times New Roman" pitchFamily="18" charset="0"/>
              </a:rPr>
              <a:t>Nominalizasyonu</a:t>
            </a:r>
            <a:r>
              <a:rPr lang="tr-TR" sz="1200" dirty="0">
                <a:latin typeface="Times New Roman" pitchFamily="18" charset="0"/>
                <a:cs typeface="Times New Roman" pitchFamily="18" charset="0"/>
              </a:rPr>
              <a:t> ortadan kaldırdığınızda, cümleleriniz kısaltılacak, etkin bir sesi muhafaza edeceksiniz ve cümleleriniz daha doğal konuşma gibi akacaktır.</a:t>
            </a:r>
          </a:p>
          <a:p>
            <a:endParaRPr lang="tr-TR" dirty="0"/>
          </a:p>
        </p:txBody>
      </p:sp>
      <p:sp>
        <p:nvSpPr>
          <p:cNvPr id="4" name="Slayt Numarası Yer Tutucusu 3"/>
          <p:cNvSpPr>
            <a:spLocks noGrp="1"/>
          </p:cNvSpPr>
          <p:nvPr>
            <p:ph type="sldNum" sz="quarter" idx="10"/>
          </p:nvPr>
        </p:nvSpPr>
        <p:spPr/>
        <p:txBody>
          <a:bodyPr/>
          <a:lstStyle/>
          <a:p>
            <a:fld id="{1D95D613-03D1-7D45-83A6-DDD75F566C70}" type="slidenum">
              <a:rPr lang="tr-TR" smtClean="0"/>
              <a:t>11</a:t>
            </a:fld>
            <a:endParaRPr lang="tr-TR"/>
          </a:p>
        </p:txBody>
      </p:sp>
    </p:spTree>
    <p:extLst>
      <p:ext uri="{BB962C8B-B14F-4D97-AF65-F5344CB8AC3E}">
        <p14:creationId xmlns:p14="http://schemas.microsoft.com/office/powerpoint/2010/main" val="196118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a:t>Asıl başlık stili için tıklayın</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Resmi yer tutucuya sürükleyin veya eklemek için simgeye tıklayın</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Ana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pPr/>
              <a:t>4.07.2020</a:t>
            </a:fld>
            <a:endParaRPr lang="tr-TR"/>
          </a:p>
        </p:txBody>
      </p:sp>
      <p:sp>
        <p:nvSpPr>
          <p:cNvPr id="6" name="Footer Placeholder 5"/>
          <p:cNvSpPr>
            <a:spLocks noGrp="1"/>
          </p:cNvSpPr>
          <p:nvPr>
            <p:ph type="ftr" sz="quarter" idx="11"/>
          </p:nvPr>
        </p:nvSpPr>
        <p:spPr>
          <a:xfrm>
            <a:off x="917678" y="6181344"/>
            <a:ext cx="5337278" cy="365125"/>
          </a:xfrm>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tr-TR"/>
              <a:t>Asıl başlık stili için tıklayın</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Ana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Ana metin stillerini düzenlemek için tıklayın</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Ana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tr-TR"/>
              <a:t>Asıl başlık stili için tıklayın</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Ana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Ana metin stillerini düzenlemek için tıklayın</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Ana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tr-TR"/>
              <a:t>Asıl başlık stili için tıklayın</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Ana metin stillerini düzenlemek için tıklayın</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Ana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nchor="ct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tr-TR"/>
              <a:t>Asıl başlık stili için tıklayın</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Ana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4.07.2020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4.07.2020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4.07.2020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4.07.2020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tr-TR"/>
              <a:t>Asıl başlık stili için tıklayın</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Ana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pPr/>
              <a:t>4.07.2020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tr-TR"/>
              <a:t>Asıl başlık stili için tıklayın</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Resmi yer tutucuya sürükleyin veya eklemek için simgeye tıklayın</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Ana metin stillerini düzenlemek için tıklayın</a:t>
            </a:r>
          </a:p>
        </p:txBody>
      </p:sp>
      <p:sp>
        <p:nvSpPr>
          <p:cNvPr id="5" name="Date Placeholder 4"/>
          <p:cNvSpPr>
            <a:spLocks noGrp="1"/>
          </p:cNvSpPr>
          <p:nvPr>
            <p:ph type="dt" sz="half" idx="10"/>
          </p:nvPr>
        </p:nvSpPr>
        <p:spPr>
          <a:xfrm>
            <a:off x="4523649" y="6181344"/>
            <a:ext cx="718502" cy="365125"/>
          </a:xfrm>
        </p:spPr>
        <p:txBody>
          <a:bodyPr/>
          <a:lstStyle/>
          <a:p>
            <a:fld id="{A23720DD-5B6D-40BF-8493-A6B52D484E6B}" type="datetimeFigureOut">
              <a:rPr lang="tr-TR" smtClean="0"/>
              <a:pPr/>
              <a:t>4.07.2020</a:t>
            </a:fld>
            <a:endParaRPr lang="tr-TR"/>
          </a:p>
        </p:txBody>
      </p:sp>
      <p:sp>
        <p:nvSpPr>
          <p:cNvPr id="6" name="Footer Placeholder 5"/>
          <p:cNvSpPr>
            <a:spLocks noGrp="1"/>
          </p:cNvSpPr>
          <p:nvPr>
            <p:ph type="ftr" sz="quarter" idx="11"/>
          </p:nvPr>
        </p:nvSpPr>
        <p:spPr>
          <a:xfrm>
            <a:off x="818348" y="6181344"/>
            <a:ext cx="3705300" cy="365125"/>
          </a:xfrm>
        </p:spPr>
        <p:txBody>
          <a:bodyPr/>
          <a:lstStyle/>
          <a:p>
            <a:endParaRPr lang="tr-TR"/>
          </a:p>
        </p:txBody>
      </p:sp>
      <p:sp>
        <p:nvSpPr>
          <p:cNvPr id="7" name="Slide Number Placeholder 6"/>
          <p:cNvSpPr>
            <a:spLocks noGrp="1"/>
          </p:cNvSpPr>
          <p:nvPr>
            <p:ph type="sldNum" sz="quarter" idx="12"/>
          </p:nvPr>
        </p:nvSpPr>
        <p:spPr>
          <a:xfrm>
            <a:off x="8024262" y="6181344"/>
            <a:ext cx="305186" cy="329250"/>
          </a:xfrm>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A23720DD-5B6D-40BF-8493-A6B52D484E6B}" type="datetimeFigureOut">
              <a:rPr lang="tr-TR" smtClean="0"/>
              <a:pPr/>
              <a:t>4.07.2020</a:t>
            </a:fld>
            <a:endParaRPr lang="tr-TR"/>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tr-TR"/>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510520160"/>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116632"/>
            <a:ext cx="9144000" cy="2952329"/>
          </a:xfrm>
        </p:spPr>
        <p:txBody>
          <a:bodyPr>
            <a:normAutofit/>
          </a:bodyPr>
          <a:lstStyle/>
          <a:p>
            <a:r>
              <a:rPr lang="tr-TR" b="1" dirty="0">
                <a:solidFill>
                  <a:srgbClr val="FFC000"/>
                </a:solidFill>
                <a:latin typeface="Times New Roman" charset="0"/>
                <a:ea typeface="Times New Roman" charset="0"/>
                <a:cs typeface="Times New Roman" charset="0"/>
              </a:rPr>
              <a:t>Giriş Bölümü</a:t>
            </a:r>
            <a:br>
              <a:rPr lang="tr-TR" b="1" dirty="0">
                <a:solidFill>
                  <a:srgbClr val="FFC000"/>
                </a:solidFill>
                <a:latin typeface="Times New Roman" charset="0"/>
                <a:ea typeface="Times New Roman" charset="0"/>
                <a:cs typeface="Times New Roman" charset="0"/>
              </a:rPr>
            </a:br>
            <a:br>
              <a:rPr lang="tr-TR" b="1" dirty="0">
                <a:solidFill>
                  <a:srgbClr val="FFC000"/>
                </a:solidFill>
                <a:latin typeface="Times New Roman" charset="0"/>
                <a:ea typeface="Times New Roman" charset="0"/>
                <a:cs typeface="Times New Roman" charset="0"/>
              </a:rPr>
            </a:br>
            <a:r>
              <a:rPr lang="tr-TR" b="1" dirty="0">
                <a:solidFill>
                  <a:srgbClr val="FFC000"/>
                </a:solidFill>
                <a:latin typeface="Times New Roman" charset="0"/>
                <a:ea typeface="Times New Roman" charset="0"/>
                <a:cs typeface="Times New Roman" charset="0"/>
              </a:rPr>
              <a:t>Tablo ve Şekillerin Kullanımı</a:t>
            </a:r>
          </a:p>
        </p:txBody>
      </p:sp>
      <p:sp>
        <p:nvSpPr>
          <p:cNvPr id="3" name="2 Alt Başlık"/>
          <p:cNvSpPr>
            <a:spLocks noGrp="1"/>
          </p:cNvSpPr>
          <p:nvPr>
            <p:ph type="subTitle" idx="1"/>
          </p:nvPr>
        </p:nvSpPr>
        <p:spPr/>
        <p:txBody>
          <a:bodyPr>
            <a:normAutofit/>
          </a:bodyPr>
          <a:lstStyle/>
          <a:p>
            <a:r>
              <a:rPr lang="tr-TR" sz="2800" dirty="0">
                <a:latin typeface="Times New Roman" charset="0"/>
                <a:ea typeface="Times New Roman" charset="0"/>
                <a:cs typeface="Times New Roman" charset="0"/>
              </a:rPr>
              <a:t>Prof. Dr. Burak Turna</a:t>
            </a:r>
          </a:p>
          <a:p>
            <a:r>
              <a:rPr lang="tr-TR" sz="2800" dirty="0">
                <a:latin typeface="Times New Roman" charset="0"/>
                <a:ea typeface="Times New Roman" charset="0"/>
                <a:cs typeface="Times New Roman" charset="0"/>
              </a:rPr>
              <a:t>Ege üniversitesi tıp fakültesi</a:t>
            </a:r>
          </a:p>
          <a:p>
            <a:r>
              <a:rPr lang="tr-TR" sz="2800" dirty="0">
                <a:latin typeface="Times New Roman" charset="0"/>
                <a:ea typeface="Times New Roman" charset="0"/>
                <a:cs typeface="Times New Roman" charset="0"/>
              </a:rPr>
              <a:t>üroloji anabilim dalı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pPr algn="ctr"/>
            <a:r>
              <a:rPr lang="tr-TR" b="1" dirty="0">
                <a:latin typeface="Times New Roman" panose="02020603050405020304" pitchFamily="18" charset="0"/>
                <a:ea typeface="Times New Roman" charset="0"/>
                <a:cs typeface="Times New Roman" panose="02020603050405020304" pitchFamily="18" charset="0"/>
              </a:rPr>
              <a:t>Giriş ipuçları?</a:t>
            </a:r>
            <a:br>
              <a:rPr lang="tr-TR" b="1" dirty="0">
                <a:latin typeface="Times New Roman" panose="02020603050405020304" pitchFamily="18" charset="0"/>
                <a:cs typeface="Times New Roman" panose="02020603050405020304" pitchFamily="18" charset="0"/>
              </a:rPr>
            </a:br>
            <a:endParaRPr lang="tr-TR" dirty="0"/>
          </a:p>
        </p:txBody>
      </p:sp>
      <p:sp>
        <p:nvSpPr>
          <p:cNvPr id="5" name="Dikdörtgen 4"/>
          <p:cNvSpPr/>
          <p:nvPr/>
        </p:nvSpPr>
        <p:spPr>
          <a:xfrm>
            <a:off x="818347" y="2413338"/>
            <a:ext cx="7511473" cy="2677656"/>
          </a:xfrm>
          <a:prstGeom prst="rect">
            <a:avLst/>
          </a:prstGeom>
        </p:spPr>
        <p:txBody>
          <a:bodyPr wrap="square">
            <a:spAutoFit/>
          </a:bodyPr>
          <a:lstStyle/>
          <a:p>
            <a:pPr marL="342900" indent="-342900" algn="just" fontAlgn="base">
              <a:buFont typeface="Arial" panose="020B0604020202020204" pitchFamily="34" charset="0"/>
              <a:buChar char="•"/>
            </a:pPr>
            <a:r>
              <a:rPr lang="tr-TR" sz="2400" dirty="0">
                <a:latin typeface="Times New Roman" pitchFamily="18" charset="0"/>
                <a:cs typeface="Times New Roman" pitchFamily="18" charset="0"/>
              </a:rPr>
              <a:t>Herhangi bir sonuç çıkarmayın veya çalışmanızdan herhangi bir veri koymayın </a:t>
            </a:r>
          </a:p>
          <a:p>
            <a:pPr marL="800100" lvl="1" indent="-342900" algn="just" fontAlgn="base">
              <a:buFont typeface="Arial" panose="020B0604020202020204" pitchFamily="34" charset="0"/>
              <a:buChar char="•"/>
            </a:pPr>
            <a:r>
              <a:rPr lang="tr-TR" sz="2400" dirty="0">
                <a:latin typeface="Times New Roman" pitchFamily="18" charset="0"/>
                <a:cs typeface="Times New Roman" pitchFamily="18" charset="0"/>
              </a:rPr>
              <a:t>Bu </a:t>
            </a:r>
            <a:r>
              <a:rPr lang="tr-TR" sz="2400" dirty="0" err="1">
                <a:latin typeface="Times New Roman" pitchFamily="18" charset="0"/>
                <a:cs typeface="Times New Roman" pitchFamily="18" charset="0"/>
              </a:rPr>
              <a:t>kısImlar</a:t>
            </a:r>
            <a:r>
              <a:rPr lang="tr-TR" sz="2400" dirty="0">
                <a:latin typeface="Times New Roman" pitchFamily="18" charset="0"/>
                <a:cs typeface="Times New Roman" pitchFamily="18" charset="0"/>
              </a:rPr>
              <a:t> araştırmanızın diğer bölümlerine ait</a:t>
            </a:r>
          </a:p>
          <a:p>
            <a:pPr marL="342900" indent="-342900" algn="just" fontAlgn="base">
              <a:buFont typeface="Arial" panose="020B0604020202020204" pitchFamily="34" charset="0"/>
              <a:buChar char="•"/>
            </a:pPr>
            <a:endParaRPr lang="tr-TR" sz="2400" dirty="0">
              <a:latin typeface="Times New Roman" pitchFamily="18" charset="0"/>
              <a:cs typeface="Times New Roman" pitchFamily="18" charset="0"/>
            </a:endParaRPr>
          </a:p>
          <a:p>
            <a:pPr marL="342900" indent="-342900" algn="just" fontAlgn="base">
              <a:buFont typeface="Arial" panose="020B0604020202020204" pitchFamily="34" charset="0"/>
              <a:buChar char="•"/>
            </a:pPr>
            <a:r>
              <a:rPr lang="tr-TR" sz="2400" dirty="0">
                <a:latin typeface="Times New Roman" pitchFamily="18" charset="0"/>
                <a:cs typeface="Times New Roman" pitchFamily="18" charset="0"/>
              </a:rPr>
              <a:t>Çalışmanızda yeni bir teknikten bahsettiyseniz ve bu sürecin geliştirilmesi çalışmalarınızın merkezinde yer alıyorsa, elbette kısa bir genel bakışa yer verin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b="1" dirty="0">
                <a:latin typeface="Times New Roman" charset="0"/>
                <a:ea typeface="Times New Roman" charset="0"/>
                <a:cs typeface="Times New Roman" charset="0"/>
              </a:rPr>
              <a:t>GİRİŞ </a:t>
            </a:r>
            <a:br>
              <a:rPr lang="tr-TR" sz="4000" b="1" dirty="0">
                <a:latin typeface="Times New Roman" charset="0"/>
                <a:ea typeface="Times New Roman" charset="0"/>
                <a:cs typeface="Times New Roman" charset="0"/>
              </a:rPr>
            </a:br>
            <a:endParaRPr lang="tr-TR" sz="4000" dirty="0"/>
          </a:p>
        </p:txBody>
      </p:sp>
      <p:sp>
        <p:nvSpPr>
          <p:cNvPr id="5" name="Dikdörtgen 4"/>
          <p:cNvSpPr/>
          <p:nvPr/>
        </p:nvSpPr>
        <p:spPr>
          <a:xfrm>
            <a:off x="1115616" y="2060848"/>
            <a:ext cx="7511473" cy="3754874"/>
          </a:xfrm>
          <a:prstGeom prst="rect">
            <a:avLst/>
          </a:prstGeom>
        </p:spPr>
        <p:txBody>
          <a:bodyPr wrap="square">
            <a:spAutoFit/>
          </a:bodyPr>
          <a:lstStyle/>
          <a:p>
            <a:pPr marL="342900" indent="-342900" algn="just" fontAlgn="base">
              <a:buFont typeface="Arial" panose="020B0604020202020204" pitchFamily="34" charset="0"/>
              <a:buChar char="•"/>
            </a:pPr>
            <a:r>
              <a:rPr lang="tr-TR" sz="2800" dirty="0">
                <a:latin typeface="Times New Roman" pitchFamily="18" charset="0"/>
                <a:cs typeface="Times New Roman" pitchFamily="18" charset="0"/>
              </a:rPr>
              <a:t>Etken cümle kullanın</a:t>
            </a:r>
          </a:p>
          <a:p>
            <a:pPr marL="342900" indent="-342900" algn="just" fontAlgn="base">
              <a:buFont typeface="Arial" panose="020B0604020202020204" pitchFamily="34" charset="0"/>
              <a:buChar char="•"/>
            </a:pPr>
            <a:endParaRPr lang="tr-TR" sz="2800" dirty="0">
              <a:latin typeface="Times New Roman" pitchFamily="18" charset="0"/>
              <a:cs typeface="Times New Roman" pitchFamily="18" charset="0"/>
            </a:endParaRPr>
          </a:p>
          <a:p>
            <a:pPr marL="342900" indent="-342900" algn="just" fontAlgn="base">
              <a:buFont typeface="Arial" panose="020B0604020202020204" pitchFamily="34" charset="0"/>
              <a:buChar char="•"/>
            </a:pPr>
            <a:r>
              <a:rPr lang="tr-TR" sz="2800" dirty="0">
                <a:latin typeface="Times New Roman" pitchFamily="18" charset="0"/>
                <a:cs typeface="Times New Roman" pitchFamily="18" charset="0"/>
              </a:rPr>
              <a:t>Geniş zaman kullanın</a:t>
            </a:r>
          </a:p>
          <a:p>
            <a:pPr marL="342900" indent="-342900" algn="just" fontAlgn="base">
              <a:buFont typeface="Arial" panose="020B0604020202020204" pitchFamily="34" charset="0"/>
              <a:buChar char="•"/>
            </a:pPr>
            <a:endParaRPr lang="tr-TR" sz="2800" dirty="0">
              <a:latin typeface="Times New Roman" pitchFamily="18" charset="0"/>
              <a:cs typeface="Times New Roman" pitchFamily="18" charset="0"/>
            </a:endParaRPr>
          </a:p>
          <a:p>
            <a:pPr marL="342900" indent="-342900" algn="just" fontAlgn="base">
              <a:buFont typeface="Arial" panose="020B0604020202020204" pitchFamily="34" charset="0"/>
              <a:buChar char="•"/>
            </a:pPr>
            <a:r>
              <a:rPr lang="tr-TR" sz="2800" dirty="0">
                <a:latin typeface="Times New Roman" pitchFamily="18" charset="0"/>
                <a:cs typeface="Times New Roman" pitchFamily="18" charset="0"/>
              </a:rPr>
              <a:t>Net olun</a:t>
            </a:r>
          </a:p>
          <a:p>
            <a:pPr marL="342900" indent="-342900" algn="just" fontAlgn="base">
              <a:buFont typeface="Arial" panose="020B0604020202020204" pitchFamily="34" charset="0"/>
              <a:buChar char="•"/>
            </a:pPr>
            <a:endParaRPr lang="tr-TR" sz="2800" dirty="0">
              <a:latin typeface="Times New Roman" pitchFamily="18" charset="0"/>
              <a:cs typeface="Times New Roman" pitchFamily="18" charset="0"/>
            </a:endParaRPr>
          </a:p>
          <a:p>
            <a:pPr marL="342900" indent="-342900" algn="just" fontAlgn="base">
              <a:buFont typeface="Arial" panose="020B0604020202020204" pitchFamily="34" charset="0"/>
              <a:buChar char="•"/>
            </a:pPr>
            <a:r>
              <a:rPr lang="tr-TR" sz="2800" dirty="0" err="1">
                <a:latin typeface="Times New Roman" pitchFamily="18" charset="0"/>
                <a:cs typeface="Times New Roman" pitchFamily="18" charset="0"/>
              </a:rPr>
              <a:t>Nominalleştirmeden</a:t>
            </a:r>
            <a:r>
              <a:rPr lang="tr-TR" sz="2800" dirty="0">
                <a:latin typeface="Times New Roman" pitchFamily="18" charset="0"/>
                <a:cs typeface="Times New Roman" pitchFamily="18" charset="0"/>
              </a:rPr>
              <a:t> kaçının</a:t>
            </a:r>
          </a:p>
          <a:p>
            <a:pPr algn="just" fontAlgn="base"/>
            <a:endParaRPr lang="tr-TR" sz="2400" dirty="0">
              <a:latin typeface="Times New Roman" pitchFamily="18" charset="0"/>
              <a:cs typeface="Times New Roman" pitchFamily="18" charset="0"/>
            </a:endParaRP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8347" y="428178"/>
            <a:ext cx="7511473" cy="1312480"/>
          </a:xfrm>
        </p:spPr>
        <p:txBody>
          <a:bodyPr>
            <a:normAutofit/>
          </a:bodyPr>
          <a:lstStyle/>
          <a:p>
            <a:pPr algn="ctr"/>
            <a:r>
              <a:rPr lang="tr-TR" sz="4000" dirty="0">
                <a:latin typeface="Times New Roman" charset="0"/>
                <a:ea typeface="Times New Roman" charset="0"/>
                <a:cs typeface="Times New Roman" charset="0"/>
              </a:rPr>
              <a:t>NEDEN TABLO VE ŞEKİL KULLANIRIZ?</a:t>
            </a:r>
          </a:p>
        </p:txBody>
      </p:sp>
      <p:sp>
        <p:nvSpPr>
          <p:cNvPr id="5" name="Dikdörtgen 4"/>
          <p:cNvSpPr/>
          <p:nvPr/>
        </p:nvSpPr>
        <p:spPr>
          <a:xfrm>
            <a:off x="818347" y="1997839"/>
            <a:ext cx="7511473" cy="4431983"/>
          </a:xfrm>
          <a:prstGeom prst="rect">
            <a:avLst/>
          </a:prstGeom>
        </p:spPr>
        <p:txBody>
          <a:bodyPr wrap="square">
            <a:spAutoFit/>
          </a:bodyPr>
          <a:lstStyle/>
          <a:p>
            <a:pPr marL="285750" indent="-285750">
              <a:buFont typeface="Arial" charset="0"/>
              <a:buChar char="•"/>
            </a:pPr>
            <a:r>
              <a:rPr lang="tr-TR" sz="2400" dirty="0">
                <a:latin typeface="Times New Roman" panose="02020603050405020304" pitchFamily="18" charset="0"/>
                <a:cs typeface="Times New Roman" panose="02020603050405020304" pitchFamily="18" charset="0"/>
              </a:rPr>
              <a:t>Karışık bilgileri tablo ve şekillerle daha kolay ve anlaşılır biçimde sunarız</a:t>
            </a:r>
          </a:p>
          <a:p>
            <a:pPr marL="285750" indent="-285750">
              <a:buFont typeface="Arial" charset="0"/>
              <a:buChar char="•"/>
            </a:pPr>
            <a:endParaRPr lang="tr-TR" sz="2400" dirty="0">
              <a:latin typeface="Times New Roman" panose="02020603050405020304" pitchFamily="18" charset="0"/>
              <a:cs typeface="Times New Roman" panose="02020603050405020304" pitchFamily="18" charset="0"/>
            </a:endParaRPr>
          </a:p>
          <a:p>
            <a:pPr marL="285750" indent="-285750">
              <a:buFont typeface="Arial" charset="0"/>
              <a:buChar char="•"/>
            </a:pPr>
            <a:r>
              <a:rPr lang="tr-TR" sz="2400" dirty="0">
                <a:latin typeface="Times New Roman" panose="02020603050405020304" pitchFamily="18" charset="0"/>
                <a:cs typeface="Times New Roman" panose="02020603050405020304" pitchFamily="18" charset="0"/>
              </a:rPr>
              <a:t>Hakemlerin büyük kısmı yazının içeriğine bakmadan önce tablo ve  şekilleri inceler</a:t>
            </a:r>
          </a:p>
          <a:p>
            <a:pPr marL="285750" indent="-285750">
              <a:buFont typeface="Arial" charset="0"/>
              <a:buChar char="•"/>
            </a:pPr>
            <a:endParaRPr lang="tr-TR" sz="2400" dirty="0">
              <a:latin typeface="Times New Roman" panose="02020603050405020304" pitchFamily="18" charset="0"/>
              <a:cs typeface="Times New Roman" panose="02020603050405020304" pitchFamily="18" charset="0"/>
            </a:endParaRPr>
          </a:p>
          <a:p>
            <a:pPr marL="285750" indent="-285750">
              <a:buFont typeface="Arial" charset="0"/>
              <a:buChar char="•"/>
            </a:pPr>
            <a:r>
              <a:rPr lang="tr-TR" sz="2400" dirty="0">
                <a:latin typeface="Times New Roman" panose="02020603050405020304" pitchFamily="18" charset="0"/>
                <a:cs typeface="Times New Roman" panose="02020603050405020304" pitchFamily="18" charset="0"/>
              </a:rPr>
              <a:t>Yüksek kalitede tablo ve şekiller yayının kabul şansını artırır</a:t>
            </a:r>
          </a:p>
          <a:p>
            <a:pPr marL="285750" indent="-285750">
              <a:buFont typeface="Arial" charset="0"/>
              <a:buChar char="•"/>
            </a:pPr>
            <a:endParaRPr lang="tr-TR" sz="2400" dirty="0">
              <a:latin typeface="Times New Roman" panose="02020603050405020304" pitchFamily="18" charset="0"/>
              <a:cs typeface="Times New Roman" panose="02020603050405020304" pitchFamily="18" charset="0"/>
            </a:endParaRPr>
          </a:p>
          <a:p>
            <a:pPr marL="285750" indent="-285750">
              <a:buFont typeface="Arial" charset="0"/>
              <a:buChar char="•"/>
            </a:pPr>
            <a:r>
              <a:rPr lang="tr-TR" sz="2400" dirty="0">
                <a:latin typeface="Times New Roman" panose="02020603050405020304" pitchFamily="18" charset="0"/>
                <a:cs typeface="Times New Roman" panose="02020603050405020304" pitchFamily="18" charset="0"/>
              </a:rPr>
              <a:t>Kaliteli tablo ve şekiller makalenin görselliğine hizmet eder</a:t>
            </a:r>
          </a:p>
          <a:p>
            <a:endParaRPr lang="tr-TR" dirty="0"/>
          </a:p>
        </p:txBody>
      </p:sp>
    </p:spTree>
    <p:extLst>
      <p:ext uri="{BB962C8B-B14F-4D97-AF65-F5344CB8AC3E}">
        <p14:creationId xmlns:p14="http://schemas.microsoft.com/office/powerpoint/2010/main" val="320866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6866" y="167749"/>
            <a:ext cx="7790268" cy="1575842"/>
          </a:xfrm>
        </p:spPr>
        <p:txBody>
          <a:bodyPr>
            <a:normAutofit/>
          </a:bodyPr>
          <a:lstStyle/>
          <a:p>
            <a:r>
              <a:rPr lang="tr-TR" sz="3200" dirty="0">
                <a:latin typeface="Times New Roman" charset="0"/>
                <a:ea typeface="Times New Roman" charset="0"/>
                <a:cs typeface="Times New Roman" charset="0"/>
              </a:rPr>
              <a:t>Makalenin sunulduğu derginin talimat kısımlarına bakılmalı</a:t>
            </a:r>
          </a:p>
        </p:txBody>
      </p:sp>
      <p:sp>
        <p:nvSpPr>
          <p:cNvPr id="4" name="İçerik Yer Tutucusu 3"/>
          <p:cNvSpPr>
            <a:spLocks noGrp="1"/>
          </p:cNvSpPr>
          <p:nvPr>
            <p:ph idx="1"/>
          </p:nvPr>
        </p:nvSpPr>
        <p:spPr>
          <a:xfrm>
            <a:off x="163868" y="1827970"/>
            <a:ext cx="8165952" cy="4274090"/>
          </a:xfrm>
        </p:spPr>
        <p:txBody>
          <a:bodyPr>
            <a:normAutofit fontScale="25000" lnSpcReduction="20000"/>
          </a:bodyPr>
          <a:lstStyle/>
          <a:p>
            <a:endParaRPr lang="tr-TR" sz="9600" dirty="0"/>
          </a:p>
          <a:p>
            <a:endParaRPr lang="tr-TR" sz="9600" dirty="0"/>
          </a:p>
          <a:p>
            <a:endParaRPr lang="tr-TR" sz="9600" dirty="0"/>
          </a:p>
          <a:p>
            <a:pPr marL="0" indent="0">
              <a:buNone/>
            </a:pPr>
            <a:endParaRPr lang="tr-TR" sz="9600" dirty="0"/>
          </a:p>
          <a:p>
            <a:pPr marL="0" indent="0">
              <a:buNone/>
            </a:pPr>
            <a:r>
              <a:rPr lang="tr-TR" sz="9600" dirty="0"/>
              <a:t>                                                                                    </a:t>
            </a:r>
          </a:p>
          <a:p>
            <a:pPr marL="0" indent="0">
              <a:buNone/>
            </a:pPr>
            <a:r>
              <a:rPr lang="tr-TR" sz="9600" dirty="0"/>
              <a:t>                                                            				</a:t>
            </a:r>
          </a:p>
          <a:p>
            <a:pPr marL="0" indent="0">
              <a:buNone/>
            </a:pPr>
            <a:endParaRPr lang="tr-TR" sz="9600" dirty="0"/>
          </a:p>
          <a:p>
            <a:pPr marL="0" indent="0">
              <a:buNone/>
            </a:pPr>
            <a:endParaRPr lang="tr-TR" sz="9600" dirty="0"/>
          </a:p>
          <a:p>
            <a:pPr marL="0" indent="0">
              <a:buNone/>
            </a:pPr>
            <a:endParaRPr lang="tr-TR" sz="9600" dirty="0"/>
          </a:p>
          <a:p>
            <a:pPr marL="0" indent="0">
              <a:buNone/>
            </a:pPr>
            <a:r>
              <a:rPr lang="tr-TR" sz="9600" dirty="0"/>
              <a:t> </a:t>
            </a:r>
          </a:p>
          <a:p>
            <a:endParaRPr lang="tr-TR" dirty="0"/>
          </a:p>
        </p:txBody>
      </p:sp>
      <p:pic>
        <p:nvPicPr>
          <p:cNvPr id="11" name="Picture 5" descr="C:\Users\hüseyin beşiroğlu\Desktop\makalede giriş, tablo ve şekil kullanımı\ppppppp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48" y="3101901"/>
            <a:ext cx="6783079" cy="114904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46" name="Picture 6" descr="C:\Users\hüseyin beşiroğlu\Desktop\makalede giriş, tablo ve şekil kullanımı\kkk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48" y="4533802"/>
            <a:ext cx="6927096" cy="182108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4" descr="C:\Users\hüseyin beşiroğlu\Desktop\makalede giriş, tablo ve şekil kullanımı\ppppp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78" y="1715735"/>
            <a:ext cx="6710149" cy="11521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7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7056" y="260648"/>
            <a:ext cx="8496944" cy="1312480"/>
          </a:xfrm>
        </p:spPr>
        <p:txBody>
          <a:bodyPr>
            <a:noAutofit/>
          </a:bodyPr>
          <a:lstStyle/>
          <a:p>
            <a:r>
              <a:rPr lang="tr-TR" sz="3200" b="1" dirty="0">
                <a:latin typeface="Times New Roman" charset="0"/>
                <a:ea typeface="Times New Roman" charset="0"/>
                <a:cs typeface="Times New Roman" charset="0"/>
              </a:rPr>
              <a:t>Tabloda sunulan bilgiler makale içinde bire bir tekrarlanmamalı</a:t>
            </a:r>
          </a:p>
        </p:txBody>
      </p:sp>
      <p:graphicFrame>
        <p:nvGraphicFramePr>
          <p:cNvPr id="5" name="İçerik Yer Tutucusu 4"/>
          <p:cNvGraphicFramePr>
            <a:graphicFrameLocks noGrp="1"/>
          </p:cNvGraphicFramePr>
          <p:nvPr>
            <p:ph sz="half" idx="1"/>
            <p:extLst>
              <p:ext uri="{D42A27DB-BD31-4B8C-83A1-F6EECF244321}">
                <p14:modId xmlns:p14="http://schemas.microsoft.com/office/powerpoint/2010/main" val="467191417"/>
              </p:ext>
            </p:extLst>
          </p:nvPr>
        </p:nvGraphicFramePr>
        <p:xfrm>
          <a:off x="457200" y="1908492"/>
          <a:ext cx="4038601" cy="4485104"/>
        </p:xfrm>
        <a:graphic>
          <a:graphicData uri="http://schemas.openxmlformats.org/drawingml/2006/table">
            <a:tbl>
              <a:tblPr firstRow="1" firstCol="1" bandRow="1">
                <a:tableStyleId>{5C22544A-7EE6-4342-B048-85BDC9FD1C3A}</a:tableStyleId>
              </a:tblPr>
              <a:tblGrid>
                <a:gridCol w="1018507">
                  <a:extLst>
                    <a:ext uri="{9D8B030D-6E8A-4147-A177-3AD203B41FA5}">
                      <a16:colId xmlns:a16="http://schemas.microsoft.com/office/drawing/2014/main" val="20000"/>
                    </a:ext>
                  </a:extLst>
                </a:gridCol>
                <a:gridCol w="1013446">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996998">
                  <a:extLst>
                    <a:ext uri="{9D8B030D-6E8A-4147-A177-3AD203B41FA5}">
                      <a16:colId xmlns:a16="http://schemas.microsoft.com/office/drawing/2014/main" val="20003"/>
                    </a:ext>
                  </a:extLst>
                </a:gridCol>
              </a:tblGrid>
              <a:tr h="584265">
                <a:tc gridSpan="4">
                  <a:txBody>
                    <a:bodyPr/>
                    <a:lstStyle/>
                    <a:p>
                      <a:pPr algn="ctr">
                        <a:lnSpc>
                          <a:spcPct val="115000"/>
                        </a:lnSpc>
                        <a:spcAft>
                          <a:spcPts val="0"/>
                        </a:spcAft>
                      </a:pPr>
                      <a:r>
                        <a:rPr lang="en-US" sz="1000" b="1" dirty="0">
                          <a:effectLst/>
                        </a:rPr>
                        <a:t>                                                            Symptom category</a:t>
                      </a:r>
                      <a:endParaRPr lang="tr-TR" sz="900" b="1" dirty="0">
                        <a:effectLst/>
                      </a:endParaRPr>
                    </a:p>
                    <a:p>
                      <a:pPr algn="ctr">
                        <a:lnSpc>
                          <a:spcPct val="115000"/>
                        </a:lnSpc>
                        <a:spcAft>
                          <a:spcPts val="0"/>
                        </a:spcAft>
                      </a:pPr>
                      <a:r>
                        <a:rPr lang="en-US" sz="1000" b="1" dirty="0">
                          <a:effectLst/>
                        </a:rPr>
                        <a:t>                                     Mild-moderate (n=186)      severe (n=214)                    p value</a:t>
                      </a:r>
                      <a:endParaRPr lang="tr-TR" sz="900" b="1" dirty="0">
                        <a:solidFill>
                          <a:srgbClr val="365F91"/>
                        </a:solidFill>
                        <a:effectLst/>
                        <a:latin typeface="Calibri"/>
                        <a:ea typeface="Calibri"/>
                        <a:cs typeface="Times New Roman"/>
                      </a:endParaRPr>
                    </a:p>
                  </a:txBody>
                  <a:tcPr marL="45548" marR="45548" marT="0" marB="0">
                    <a:solidFill>
                      <a:srgbClr val="00B0F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58847">
                <a:tc>
                  <a:txBody>
                    <a:bodyPr/>
                    <a:lstStyle/>
                    <a:p>
                      <a:pPr algn="ctr">
                        <a:lnSpc>
                          <a:spcPct val="115000"/>
                        </a:lnSpc>
                        <a:spcAft>
                          <a:spcPts val="0"/>
                        </a:spcAft>
                      </a:pPr>
                      <a:r>
                        <a:rPr lang="en-US" sz="1000" b="1">
                          <a:effectLst/>
                        </a:rPr>
                        <a:t>Age (year)</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64.08±8.05</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65.35±8.48</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0.404</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01"/>
                  </a:ext>
                </a:extLst>
              </a:tr>
              <a:tr h="158847">
                <a:tc>
                  <a:txBody>
                    <a:bodyPr/>
                    <a:lstStyle/>
                    <a:p>
                      <a:pPr algn="ctr">
                        <a:lnSpc>
                          <a:spcPct val="115000"/>
                        </a:lnSpc>
                        <a:spcAft>
                          <a:spcPts val="0"/>
                        </a:spcAft>
                      </a:pPr>
                      <a:r>
                        <a:rPr lang="en-US" sz="1000" b="1">
                          <a:effectLst/>
                        </a:rPr>
                        <a:t>Height (cm)</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171.96±5.79</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170.11±5.69</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0.001*</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02"/>
                  </a:ext>
                </a:extLst>
              </a:tr>
              <a:tr h="158847">
                <a:tc>
                  <a:txBody>
                    <a:bodyPr/>
                    <a:lstStyle/>
                    <a:p>
                      <a:pPr algn="ctr">
                        <a:lnSpc>
                          <a:spcPct val="115000"/>
                        </a:lnSpc>
                        <a:spcAft>
                          <a:spcPts val="0"/>
                        </a:spcAft>
                      </a:pPr>
                      <a:r>
                        <a:rPr lang="en-US" sz="1000" b="1">
                          <a:effectLst/>
                        </a:rPr>
                        <a:t>Weight (kg)</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76.66±10.48</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78.84± 12.15</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0.061</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03"/>
                  </a:ext>
                </a:extLst>
              </a:tr>
              <a:tr h="158847">
                <a:tc>
                  <a:txBody>
                    <a:bodyPr/>
                    <a:lstStyle/>
                    <a:p>
                      <a:pPr algn="ctr">
                        <a:lnSpc>
                          <a:spcPct val="115000"/>
                        </a:lnSpc>
                        <a:spcAft>
                          <a:spcPts val="0"/>
                        </a:spcAft>
                      </a:pPr>
                      <a:r>
                        <a:rPr lang="en-US" sz="1000" b="1">
                          <a:effectLst/>
                        </a:rPr>
                        <a:t>BMI (kg/m</a:t>
                      </a:r>
                      <a:r>
                        <a:rPr lang="en-US" sz="1000" b="1" baseline="30000">
                          <a:effectLst/>
                        </a:rPr>
                        <a:t>2</a:t>
                      </a:r>
                      <a:r>
                        <a:rPr lang="en-US" sz="1000" b="1">
                          <a:effectLst/>
                        </a:rPr>
                        <a:t>)</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25.89±3.12</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27.23±3.95</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0.0001*</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04"/>
                  </a:ext>
                </a:extLst>
              </a:tr>
              <a:tr h="158847">
                <a:tc>
                  <a:txBody>
                    <a:bodyPr/>
                    <a:lstStyle/>
                    <a:p>
                      <a:pPr algn="ctr">
                        <a:lnSpc>
                          <a:spcPct val="115000"/>
                        </a:lnSpc>
                        <a:spcAft>
                          <a:spcPts val="0"/>
                        </a:spcAft>
                      </a:pPr>
                      <a:r>
                        <a:rPr lang="en-US" sz="1000" b="1">
                          <a:effectLst/>
                        </a:rPr>
                        <a:t>FBS (mg/dl)</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87.32±11.83</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90.75 ±11.56</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0.001*</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05"/>
                  </a:ext>
                </a:extLst>
              </a:tr>
              <a:tr h="328974">
                <a:tc>
                  <a:txBody>
                    <a:bodyPr/>
                    <a:lstStyle/>
                    <a:p>
                      <a:pPr algn="ctr">
                        <a:lnSpc>
                          <a:spcPct val="115000"/>
                        </a:lnSpc>
                        <a:spcAft>
                          <a:spcPts val="0"/>
                        </a:spcAft>
                      </a:pPr>
                      <a:r>
                        <a:rPr lang="en-US" sz="1000" b="1">
                          <a:effectLst/>
                        </a:rPr>
                        <a:t>Triglyceride (mg/dl)</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108.25±37.21</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110.32±44.28</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0.594</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06"/>
                  </a:ext>
                </a:extLst>
              </a:tr>
              <a:tr h="158847">
                <a:tc>
                  <a:txBody>
                    <a:bodyPr/>
                    <a:lstStyle/>
                    <a:p>
                      <a:pPr algn="ctr">
                        <a:lnSpc>
                          <a:spcPct val="115000"/>
                        </a:lnSpc>
                        <a:spcAft>
                          <a:spcPts val="0"/>
                        </a:spcAft>
                      </a:pPr>
                      <a:r>
                        <a:rPr lang="en-US" sz="1000" b="1">
                          <a:effectLst/>
                        </a:rPr>
                        <a:t>TC (mg/dl)</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dirty="0">
                          <a:solidFill>
                            <a:schemeClr val="bg1"/>
                          </a:solidFill>
                          <a:effectLst/>
                        </a:rPr>
                        <a:t>194.35±37.64</a:t>
                      </a:r>
                      <a:endParaRPr lang="tr-TR" sz="700" b="1" dirty="0">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dirty="0">
                          <a:solidFill>
                            <a:schemeClr val="bg1"/>
                          </a:solidFill>
                          <a:effectLst/>
                        </a:rPr>
                        <a:t>   196.58±38.18</a:t>
                      </a:r>
                      <a:endParaRPr lang="tr-TR" sz="700" b="1" dirty="0">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0.128</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07"/>
                  </a:ext>
                </a:extLst>
              </a:tr>
              <a:tr h="158847">
                <a:tc>
                  <a:txBody>
                    <a:bodyPr/>
                    <a:lstStyle/>
                    <a:p>
                      <a:pPr algn="ctr">
                        <a:lnSpc>
                          <a:spcPct val="115000"/>
                        </a:lnSpc>
                        <a:spcAft>
                          <a:spcPts val="0"/>
                        </a:spcAft>
                      </a:pPr>
                      <a:r>
                        <a:rPr lang="en-US" sz="1000" b="1">
                          <a:effectLst/>
                        </a:rPr>
                        <a:t>LDL-C (mg/dl)</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dirty="0">
                          <a:solidFill>
                            <a:schemeClr val="bg1"/>
                          </a:solidFill>
                          <a:effectLst/>
                        </a:rPr>
                        <a:t>114.50±32.14</a:t>
                      </a:r>
                      <a:endParaRPr lang="tr-TR" sz="700" b="1" dirty="0">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dirty="0">
                          <a:solidFill>
                            <a:schemeClr val="bg1"/>
                          </a:solidFill>
                          <a:effectLst/>
                        </a:rPr>
                        <a:t>   116.48±32.68  </a:t>
                      </a:r>
                      <a:endParaRPr lang="tr-TR" sz="700" b="1" dirty="0">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0.096</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08"/>
                  </a:ext>
                </a:extLst>
              </a:tr>
              <a:tr h="158847">
                <a:tc>
                  <a:txBody>
                    <a:bodyPr/>
                    <a:lstStyle/>
                    <a:p>
                      <a:pPr algn="ctr">
                        <a:lnSpc>
                          <a:spcPct val="115000"/>
                        </a:lnSpc>
                        <a:spcAft>
                          <a:spcPts val="0"/>
                        </a:spcAft>
                      </a:pPr>
                      <a:r>
                        <a:rPr lang="en-US" sz="1000" b="1">
                          <a:effectLst/>
                        </a:rPr>
                        <a:t>HDL-C (mg/dl)</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dirty="0">
                          <a:solidFill>
                            <a:schemeClr val="bg1"/>
                          </a:solidFill>
                          <a:effectLst/>
                        </a:rPr>
                        <a:t>38.97±6.88</a:t>
                      </a:r>
                      <a:endParaRPr lang="tr-TR" sz="700" b="1" dirty="0">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dirty="0">
                          <a:solidFill>
                            <a:schemeClr val="bg1"/>
                          </a:solidFill>
                          <a:effectLst/>
                        </a:rPr>
                        <a:t>   38.59±6.74</a:t>
                      </a:r>
                      <a:endParaRPr lang="tr-TR" sz="700" b="1" dirty="0">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0.185</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09"/>
                  </a:ext>
                </a:extLst>
              </a:tr>
              <a:tr h="158847">
                <a:tc>
                  <a:txBody>
                    <a:bodyPr/>
                    <a:lstStyle/>
                    <a:p>
                      <a:pPr algn="ctr">
                        <a:lnSpc>
                          <a:spcPct val="115000"/>
                        </a:lnSpc>
                        <a:spcAft>
                          <a:spcPts val="0"/>
                        </a:spcAft>
                      </a:pPr>
                      <a:r>
                        <a:rPr lang="en-US" sz="1000" b="1">
                          <a:effectLst/>
                        </a:rPr>
                        <a:t>TG/HDL ratio</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2.91±1.29</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2.98±1.31</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0.464</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10"/>
                  </a:ext>
                </a:extLst>
              </a:tr>
              <a:tr h="328974">
                <a:tc>
                  <a:txBody>
                    <a:bodyPr/>
                    <a:lstStyle/>
                    <a:p>
                      <a:pPr algn="ctr">
                        <a:lnSpc>
                          <a:spcPct val="115000"/>
                        </a:lnSpc>
                        <a:spcAft>
                          <a:spcPts val="0"/>
                        </a:spcAft>
                      </a:pPr>
                      <a:r>
                        <a:rPr lang="en-US" sz="1000" b="1">
                          <a:effectLst/>
                        </a:rPr>
                        <a:t>Waist circumference</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96.60±10.04</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98.30±12.48</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0.116</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11"/>
                  </a:ext>
                </a:extLst>
              </a:tr>
              <a:tr h="158847">
                <a:tc>
                  <a:txBody>
                    <a:bodyPr/>
                    <a:lstStyle/>
                    <a:p>
                      <a:pPr algn="ctr">
                        <a:lnSpc>
                          <a:spcPct val="115000"/>
                        </a:lnSpc>
                        <a:spcAft>
                          <a:spcPts val="0"/>
                        </a:spcAft>
                      </a:pPr>
                      <a:r>
                        <a:rPr lang="en-US" sz="1000" b="1">
                          <a:effectLst/>
                        </a:rPr>
                        <a:t>IPSS</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15.53±2.21</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21.00±2.04</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12"/>
                  </a:ext>
                </a:extLst>
              </a:tr>
              <a:tr h="158847">
                <a:tc>
                  <a:txBody>
                    <a:bodyPr/>
                    <a:lstStyle/>
                    <a:p>
                      <a:pPr algn="ctr">
                        <a:lnSpc>
                          <a:spcPct val="115000"/>
                        </a:lnSpc>
                        <a:spcAft>
                          <a:spcPts val="0"/>
                        </a:spcAft>
                      </a:pPr>
                      <a:r>
                        <a:rPr lang="en-US" sz="1000" b="1">
                          <a:effectLst/>
                        </a:rPr>
                        <a:t>Peak flow rate</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8.52±4.25</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6.96±2.66</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0.0001*</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13"/>
                  </a:ext>
                </a:extLst>
              </a:tr>
              <a:tr h="328974">
                <a:tc>
                  <a:txBody>
                    <a:bodyPr/>
                    <a:lstStyle/>
                    <a:p>
                      <a:pPr algn="ctr">
                        <a:lnSpc>
                          <a:spcPct val="115000"/>
                        </a:lnSpc>
                        <a:spcAft>
                          <a:spcPts val="0"/>
                        </a:spcAft>
                      </a:pPr>
                      <a:r>
                        <a:rPr lang="en-US" sz="1000" b="1">
                          <a:effectLst/>
                        </a:rPr>
                        <a:t>Post void residue</a:t>
                      </a:r>
                      <a:endParaRPr lang="tr-TR" sz="900" b="1">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49.29±47.04</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82.98±67.96</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a:solidFill>
                            <a:schemeClr val="bg1"/>
                          </a:solidFill>
                          <a:effectLst/>
                        </a:rPr>
                        <a:t>         0.0001*</a:t>
                      </a:r>
                      <a:endParaRPr lang="tr-TR" sz="700" b="1">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14"/>
                  </a:ext>
                </a:extLst>
              </a:tr>
              <a:tr h="1082321">
                <a:tc>
                  <a:txBody>
                    <a:bodyPr/>
                    <a:lstStyle/>
                    <a:p>
                      <a:pPr algn="ctr">
                        <a:lnSpc>
                          <a:spcPct val="115000"/>
                        </a:lnSpc>
                        <a:spcAft>
                          <a:spcPts val="0"/>
                        </a:spcAft>
                      </a:pPr>
                      <a:r>
                        <a:rPr lang="en-US" sz="1000" b="1" dirty="0">
                          <a:effectLst/>
                        </a:rPr>
                        <a:t>PSA</a:t>
                      </a:r>
                      <a:endParaRPr lang="tr-TR" sz="900" b="1" dirty="0">
                        <a:solidFill>
                          <a:srgbClr val="365F91"/>
                        </a:solidFill>
                        <a:effectLst/>
                        <a:latin typeface="Calibri"/>
                        <a:ea typeface="Calibri"/>
                        <a:cs typeface="Times New Roman"/>
                      </a:endParaRPr>
                    </a:p>
                  </a:txBody>
                  <a:tcPr marL="45548" marR="45548" marT="0" marB="0">
                    <a:solidFill>
                      <a:srgbClr val="00B0F0"/>
                    </a:solidFill>
                  </a:tcPr>
                </a:tc>
                <a:tc>
                  <a:txBody>
                    <a:bodyPr/>
                    <a:lstStyle/>
                    <a:p>
                      <a:pPr>
                        <a:lnSpc>
                          <a:spcPct val="115000"/>
                        </a:lnSpc>
                        <a:spcAft>
                          <a:spcPts val="0"/>
                        </a:spcAft>
                      </a:pPr>
                      <a:r>
                        <a:rPr lang="en-US" sz="800" b="1">
                          <a:solidFill>
                            <a:schemeClr val="bg1"/>
                          </a:solidFill>
                          <a:effectLst/>
                        </a:rPr>
                        <a:t>2.59±2.10</a:t>
                      </a:r>
                      <a:endParaRPr lang="tr-TR" sz="700" b="1">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dirty="0">
                          <a:solidFill>
                            <a:schemeClr val="bg1"/>
                          </a:solidFill>
                          <a:effectLst/>
                        </a:rPr>
                        <a:t>   3.14±2.01</a:t>
                      </a:r>
                      <a:endParaRPr lang="tr-TR" sz="700" b="1" dirty="0">
                        <a:solidFill>
                          <a:schemeClr val="bg1"/>
                        </a:solidFill>
                        <a:effectLst/>
                        <a:latin typeface="Calibri"/>
                        <a:ea typeface="Calibri"/>
                        <a:cs typeface="Times New Roman"/>
                      </a:endParaRPr>
                    </a:p>
                  </a:txBody>
                  <a:tcPr marL="45548" marR="45548" marT="0" marB="0">
                    <a:solidFill>
                      <a:schemeClr val="tx1"/>
                    </a:solidFill>
                  </a:tcPr>
                </a:tc>
                <a:tc>
                  <a:txBody>
                    <a:bodyPr/>
                    <a:lstStyle/>
                    <a:p>
                      <a:pPr>
                        <a:lnSpc>
                          <a:spcPct val="115000"/>
                        </a:lnSpc>
                        <a:spcAft>
                          <a:spcPts val="0"/>
                        </a:spcAft>
                      </a:pPr>
                      <a:r>
                        <a:rPr lang="en-US" sz="800" b="1" dirty="0">
                          <a:solidFill>
                            <a:schemeClr val="bg1"/>
                          </a:solidFill>
                          <a:effectLst/>
                        </a:rPr>
                        <a:t>         0.0001*</a:t>
                      </a:r>
                      <a:endParaRPr lang="tr-TR" sz="700" b="1" dirty="0">
                        <a:solidFill>
                          <a:schemeClr val="bg1"/>
                        </a:solidFill>
                        <a:effectLst/>
                        <a:latin typeface="Calibri"/>
                        <a:ea typeface="Calibri"/>
                        <a:cs typeface="Times New Roman"/>
                      </a:endParaRPr>
                    </a:p>
                  </a:txBody>
                  <a:tcPr marL="45548" marR="45548" marT="0" marB="0">
                    <a:solidFill>
                      <a:schemeClr val="tx1"/>
                    </a:solidFill>
                  </a:tcPr>
                </a:tc>
                <a:extLst>
                  <a:ext uri="{0D108BD9-81ED-4DB2-BD59-A6C34878D82A}">
                    <a16:rowId xmlns:a16="http://schemas.microsoft.com/office/drawing/2014/main" val="10015"/>
                  </a:ext>
                </a:extLst>
              </a:tr>
            </a:tbl>
          </a:graphicData>
        </a:graphic>
      </p:graphicFrame>
      <p:sp>
        <p:nvSpPr>
          <p:cNvPr id="6" name="Dikdörtgen 5"/>
          <p:cNvSpPr/>
          <p:nvPr/>
        </p:nvSpPr>
        <p:spPr>
          <a:xfrm>
            <a:off x="4572000" y="2052168"/>
            <a:ext cx="4572000" cy="4308872"/>
          </a:xfrm>
          <a:prstGeom prst="rect">
            <a:avLst/>
          </a:prstGeom>
        </p:spPr>
        <p:txBody>
          <a:bodyPr>
            <a:spAutoFit/>
          </a:bodyPr>
          <a:lstStyle/>
          <a:p>
            <a:r>
              <a:rPr lang="tr-TR" sz="1400" dirty="0">
                <a:latin typeface="Times New Roman" charset="0"/>
                <a:ea typeface="Times New Roman" charset="0"/>
                <a:cs typeface="Times New Roman" charset="0"/>
              </a:rPr>
              <a:t>TC </a:t>
            </a:r>
            <a:r>
              <a:rPr lang="tr-TR" sz="1400" dirty="0" err="1">
                <a:latin typeface="Times New Roman" charset="0"/>
                <a:ea typeface="Times New Roman" charset="0"/>
                <a:cs typeface="Times New Roman" charset="0"/>
              </a:rPr>
              <a:t>level</a:t>
            </a:r>
            <a:r>
              <a:rPr lang="tr-TR" sz="1400" dirty="0">
                <a:latin typeface="Times New Roman" charset="0"/>
                <a:ea typeface="Times New Roman" charset="0"/>
                <a:cs typeface="Times New Roman" charset="0"/>
              </a:rPr>
              <a:t> in </a:t>
            </a:r>
            <a:r>
              <a:rPr lang="tr-TR" sz="1400" dirty="0" err="1">
                <a:latin typeface="Times New Roman" charset="0"/>
                <a:ea typeface="Times New Roman" charset="0"/>
                <a:cs typeface="Times New Roman" charset="0"/>
              </a:rPr>
              <a:t>paients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with</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mild-moderate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symptoms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level</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was</a:t>
            </a:r>
            <a:r>
              <a:rPr lang="tr-TR" sz="1400" dirty="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194.35±37.64</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while</a:t>
            </a:r>
            <a:r>
              <a:rPr lang="tr-TR" sz="1400" dirty="0">
                <a:latin typeface="Times New Roman" charset="0"/>
                <a:ea typeface="Times New Roman" charset="0"/>
                <a:cs typeface="Times New Roman" charset="0"/>
              </a:rPr>
              <a:t> in </a:t>
            </a:r>
            <a:r>
              <a:rPr lang="tr-TR" sz="1400" dirty="0" err="1">
                <a:latin typeface="Times New Roman" charset="0"/>
                <a:ea typeface="Times New Roman" charset="0"/>
                <a:cs typeface="Times New Roman" charset="0"/>
              </a:rPr>
              <a:t>those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with</a:t>
            </a:r>
            <a:r>
              <a:rPr lang="tr-TR" sz="1400" dirty="0">
                <a:latin typeface="Times New Roman" charset="0"/>
                <a:ea typeface="Times New Roman" charset="0"/>
                <a:cs typeface="Times New Roman" charset="0"/>
              </a:rPr>
              <a:t> severe </a:t>
            </a:r>
            <a:r>
              <a:rPr lang="tr-TR" sz="1400" dirty="0" err="1">
                <a:latin typeface="Times New Roman" charset="0"/>
                <a:ea typeface="Times New Roman" charset="0"/>
                <a:cs typeface="Times New Roman" charset="0"/>
              </a:rPr>
              <a:t>symptoms</a:t>
            </a:r>
            <a:r>
              <a:rPr lang="tr-TR" sz="1400" dirty="0">
                <a:latin typeface="Times New Roman" charset="0"/>
                <a:ea typeface="Times New Roman" charset="0"/>
                <a:cs typeface="Times New Roman" charset="0"/>
              </a:rPr>
              <a:t> it </a:t>
            </a:r>
            <a:r>
              <a:rPr lang="tr-TR" sz="1400" dirty="0" err="1">
                <a:latin typeface="Times New Roman" charset="0"/>
                <a:ea typeface="Times New Roman" charset="0"/>
                <a:cs typeface="Times New Roman" charset="0"/>
              </a:rPr>
              <a:t>was</a:t>
            </a:r>
            <a:r>
              <a:rPr lang="tr-TR" sz="1400" dirty="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196.58±38.18</a:t>
            </a:r>
            <a:r>
              <a:rPr lang="tr-TR" sz="1400" dirty="0">
                <a:latin typeface="Times New Roman" charset="0"/>
                <a:ea typeface="Times New Roman" charset="0"/>
                <a:cs typeface="Times New Roman" charset="0"/>
              </a:rPr>
              <a:t>. LDL-C </a:t>
            </a:r>
            <a:r>
              <a:rPr lang="tr-TR" sz="1400" dirty="0" err="1">
                <a:latin typeface="Times New Roman" charset="0"/>
                <a:ea typeface="Times New Roman" charset="0"/>
                <a:cs typeface="Times New Roman" charset="0"/>
              </a:rPr>
              <a:t>level</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level</a:t>
            </a:r>
            <a:r>
              <a:rPr lang="tr-TR" sz="1400" dirty="0">
                <a:latin typeface="Times New Roman" charset="0"/>
                <a:ea typeface="Times New Roman" charset="0"/>
                <a:cs typeface="Times New Roman" charset="0"/>
              </a:rPr>
              <a:t> in </a:t>
            </a:r>
            <a:r>
              <a:rPr lang="tr-TR" sz="1400" dirty="0" err="1">
                <a:latin typeface="Times New Roman" charset="0"/>
                <a:ea typeface="Times New Roman" charset="0"/>
                <a:cs typeface="Times New Roman" charset="0"/>
              </a:rPr>
              <a:t>paients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with</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mild-moderate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symptoms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level</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was</a:t>
            </a:r>
            <a:r>
              <a:rPr lang="tr-TR" sz="1400" dirty="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114.50±32.14</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while</a:t>
            </a:r>
            <a:r>
              <a:rPr lang="tr-TR" sz="1400" dirty="0">
                <a:latin typeface="Times New Roman" charset="0"/>
                <a:ea typeface="Times New Roman" charset="0"/>
                <a:cs typeface="Times New Roman" charset="0"/>
              </a:rPr>
              <a:t> in </a:t>
            </a:r>
            <a:r>
              <a:rPr lang="tr-TR" sz="1400" dirty="0" err="1">
                <a:latin typeface="Times New Roman" charset="0"/>
                <a:ea typeface="Times New Roman" charset="0"/>
                <a:cs typeface="Times New Roman" charset="0"/>
              </a:rPr>
              <a:t>those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with</a:t>
            </a:r>
            <a:r>
              <a:rPr lang="tr-TR" sz="1400" dirty="0">
                <a:latin typeface="Times New Roman" charset="0"/>
                <a:ea typeface="Times New Roman" charset="0"/>
                <a:cs typeface="Times New Roman" charset="0"/>
              </a:rPr>
              <a:t> severe </a:t>
            </a:r>
            <a:r>
              <a:rPr lang="tr-TR" sz="1400" dirty="0" err="1">
                <a:latin typeface="Times New Roman" charset="0"/>
                <a:ea typeface="Times New Roman" charset="0"/>
                <a:cs typeface="Times New Roman" charset="0"/>
              </a:rPr>
              <a:t>symptoms</a:t>
            </a:r>
            <a:r>
              <a:rPr lang="tr-TR" sz="1400" dirty="0">
                <a:latin typeface="Times New Roman" charset="0"/>
                <a:ea typeface="Times New Roman" charset="0"/>
                <a:cs typeface="Times New Roman" charset="0"/>
              </a:rPr>
              <a:t> it </a:t>
            </a:r>
            <a:r>
              <a:rPr lang="tr-TR" sz="1400" dirty="0" err="1">
                <a:latin typeface="Times New Roman" charset="0"/>
                <a:ea typeface="Times New Roman" charset="0"/>
                <a:cs typeface="Times New Roman" charset="0"/>
              </a:rPr>
              <a:t>was</a:t>
            </a:r>
            <a:r>
              <a:rPr lang="tr-TR" sz="1400" dirty="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116.48±32.68</a:t>
            </a:r>
            <a:r>
              <a:rPr lang="tr-TR" sz="1400" dirty="0">
                <a:latin typeface="Times New Roman" charset="0"/>
                <a:ea typeface="Times New Roman" charset="0"/>
                <a:cs typeface="Times New Roman" charset="0"/>
              </a:rPr>
              <a:t>. HDL-C </a:t>
            </a:r>
            <a:r>
              <a:rPr lang="tr-TR" sz="1400" dirty="0" err="1">
                <a:latin typeface="Times New Roman" charset="0"/>
                <a:ea typeface="Times New Roman" charset="0"/>
                <a:cs typeface="Times New Roman" charset="0"/>
              </a:rPr>
              <a:t>level</a:t>
            </a:r>
            <a:r>
              <a:rPr lang="tr-TR" sz="1400" dirty="0">
                <a:latin typeface="Times New Roman" charset="0"/>
                <a:ea typeface="Times New Roman" charset="0"/>
                <a:cs typeface="Times New Roman" charset="0"/>
              </a:rPr>
              <a:t> in </a:t>
            </a:r>
            <a:r>
              <a:rPr lang="tr-TR" sz="1400" dirty="0" err="1">
                <a:latin typeface="Times New Roman" charset="0"/>
                <a:ea typeface="Times New Roman" charset="0"/>
                <a:cs typeface="Times New Roman" charset="0"/>
              </a:rPr>
              <a:t>paients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with</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mild-moderate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symptoms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was</a:t>
            </a:r>
            <a:r>
              <a:rPr lang="tr-TR" sz="1400" dirty="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38.97±6.88</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while</a:t>
            </a:r>
            <a:r>
              <a:rPr lang="tr-TR" sz="1400" dirty="0">
                <a:latin typeface="Times New Roman" charset="0"/>
                <a:ea typeface="Times New Roman" charset="0"/>
                <a:cs typeface="Times New Roman" charset="0"/>
              </a:rPr>
              <a:t> in </a:t>
            </a:r>
            <a:r>
              <a:rPr lang="tr-TR" sz="1400" dirty="0" err="1">
                <a:latin typeface="Times New Roman" charset="0"/>
                <a:ea typeface="Times New Roman" charset="0"/>
                <a:cs typeface="Times New Roman" charset="0"/>
              </a:rPr>
              <a:t>those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with</a:t>
            </a:r>
            <a:r>
              <a:rPr lang="tr-TR" sz="1400" dirty="0">
                <a:latin typeface="Times New Roman" charset="0"/>
                <a:ea typeface="Times New Roman" charset="0"/>
                <a:cs typeface="Times New Roman" charset="0"/>
              </a:rPr>
              <a:t> severe </a:t>
            </a:r>
            <a:r>
              <a:rPr lang="tr-TR" sz="1400" dirty="0" err="1">
                <a:latin typeface="Times New Roman" charset="0"/>
                <a:ea typeface="Times New Roman" charset="0"/>
                <a:cs typeface="Times New Roman" charset="0"/>
              </a:rPr>
              <a:t>symptoms</a:t>
            </a:r>
            <a:r>
              <a:rPr lang="tr-TR" sz="1400" dirty="0">
                <a:latin typeface="Times New Roman" charset="0"/>
                <a:ea typeface="Times New Roman" charset="0"/>
                <a:cs typeface="Times New Roman" charset="0"/>
              </a:rPr>
              <a:t> it </a:t>
            </a:r>
            <a:r>
              <a:rPr lang="tr-TR" sz="1400" dirty="0" err="1">
                <a:latin typeface="Times New Roman" charset="0"/>
                <a:ea typeface="Times New Roman" charset="0"/>
                <a:cs typeface="Times New Roman" charset="0"/>
              </a:rPr>
              <a:t>was</a:t>
            </a:r>
            <a:r>
              <a:rPr lang="tr-TR" sz="1400" dirty="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38.59±6.74</a:t>
            </a:r>
            <a:r>
              <a:rPr lang="tr-TR" sz="1400" dirty="0">
                <a:latin typeface="Times New Roman" charset="0"/>
                <a:ea typeface="Times New Roman" charset="0"/>
                <a:cs typeface="Times New Roman" charset="0"/>
              </a:rPr>
              <a:t> </a:t>
            </a:r>
          </a:p>
          <a:p>
            <a:endParaRPr lang="tr-TR" sz="1400" dirty="0">
              <a:latin typeface="Times New Roman" charset="0"/>
              <a:ea typeface="Times New Roman" charset="0"/>
              <a:cs typeface="Times New Roman" charset="0"/>
            </a:endParaRPr>
          </a:p>
          <a:p>
            <a:r>
              <a:rPr lang="tr-TR" b="1" i="1" dirty="0">
                <a:solidFill>
                  <a:srgbClr val="FFFF00"/>
                </a:solidFill>
                <a:latin typeface="Times New Roman" charset="0"/>
                <a:ea typeface="Times New Roman" charset="0"/>
                <a:cs typeface="Times New Roman" charset="0"/>
              </a:rPr>
              <a:t>UYGUN DEĞİL</a:t>
            </a:r>
            <a:endParaRPr lang="tr-TR" sz="6600" b="1" i="1" dirty="0">
              <a:solidFill>
                <a:srgbClr val="FFFF00"/>
              </a:solidFill>
              <a:latin typeface="Times New Roman" charset="0"/>
              <a:ea typeface="Times New Roman" charset="0"/>
              <a:cs typeface="Times New Roman" charset="0"/>
            </a:endParaRPr>
          </a:p>
          <a:p>
            <a:endParaRPr lang="tr-TR" sz="600" dirty="0">
              <a:solidFill>
                <a:srgbClr val="365F91"/>
              </a:solidFill>
              <a:latin typeface="Times New Roman" charset="0"/>
              <a:ea typeface="Times New Roman" charset="0"/>
              <a:cs typeface="Times New Roman" charset="0"/>
            </a:endParaRPr>
          </a:p>
          <a:p>
            <a:endParaRPr lang="tr-TR" sz="600" dirty="0">
              <a:solidFill>
                <a:srgbClr val="365F91"/>
              </a:solidFill>
              <a:latin typeface="Times New Roman" charset="0"/>
              <a:ea typeface="Times New Roman" charset="0"/>
              <a:cs typeface="Times New Roman" charset="0"/>
            </a:endParaRPr>
          </a:p>
          <a:p>
            <a:r>
              <a:rPr lang="tr-TR" sz="1400" dirty="0" err="1">
                <a:latin typeface="Times New Roman" charset="0"/>
                <a:ea typeface="Times New Roman" charset="0"/>
                <a:cs typeface="Times New Roman" charset="0"/>
              </a:rPr>
              <a:t>Patients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with</a:t>
            </a:r>
            <a:r>
              <a:rPr lang="tr-TR" sz="1400" dirty="0">
                <a:latin typeface="Times New Roman" charset="0"/>
                <a:ea typeface="Times New Roman" charset="0"/>
                <a:cs typeface="Times New Roman" charset="0"/>
              </a:rPr>
              <a:t> severe </a:t>
            </a:r>
            <a:r>
              <a:rPr lang="tr-TR" sz="1400" dirty="0" err="1">
                <a:latin typeface="Times New Roman" charset="0"/>
                <a:ea typeface="Times New Roman" charset="0"/>
                <a:cs typeface="Times New Roman" charset="0"/>
              </a:rPr>
              <a:t>symptoms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have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been</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found</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to</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have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statistically</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higher</a:t>
            </a:r>
            <a:r>
              <a:rPr lang="tr-TR" sz="1400" dirty="0">
                <a:latin typeface="Times New Roman" charset="0"/>
                <a:ea typeface="Times New Roman" charset="0"/>
                <a:cs typeface="Times New Roman" charset="0"/>
              </a:rPr>
              <a:t> BMI </a:t>
            </a:r>
            <a:r>
              <a:rPr lang="tr-TR" sz="1400" dirty="0" err="1">
                <a:latin typeface="Times New Roman" charset="0"/>
                <a:ea typeface="Times New Roman" charset="0"/>
                <a:cs typeface="Times New Roman" charset="0"/>
              </a:rPr>
              <a:t>and</a:t>
            </a:r>
            <a:r>
              <a:rPr lang="tr-TR" sz="1400" dirty="0">
                <a:latin typeface="Times New Roman" charset="0"/>
                <a:ea typeface="Times New Roman" charset="0"/>
                <a:cs typeface="Times New Roman" charset="0"/>
              </a:rPr>
              <a:t> FBS, but </a:t>
            </a:r>
            <a:r>
              <a:rPr lang="tr-TR" sz="1400" dirty="0" err="1">
                <a:latin typeface="Times New Roman" charset="0"/>
                <a:ea typeface="Times New Roman" charset="0"/>
                <a:cs typeface="Times New Roman" charset="0"/>
              </a:rPr>
              <a:t>lipid</a:t>
            </a:r>
            <a:r>
              <a:rPr lang="tr-TR" sz="1400" dirty="0">
                <a:latin typeface="Times New Roman" charset="0"/>
                <a:ea typeface="Times New Roman" charset="0"/>
                <a:cs typeface="Times New Roman" charset="0"/>
              </a:rPr>
              <a:t> profile </a:t>
            </a:r>
            <a:r>
              <a:rPr lang="tr-TR" sz="1400" dirty="0" err="1">
                <a:latin typeface="Times New Roman" charset="0"/>
                <a:ea typeface="Times New Roman" charset="0"/>
                <a:cs typeface="Times New Roman" charset="0"/>
              </a:rPr>
              <a:t>measurements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were</a:t>
            </a:r>
            <a:r>
              <a:rPr lang="tr-TR" sz="1400" dirty="0">
                <a:latin typeface="Times New Roman" charset="0"/>
                <a:ea typeface="Times New Roman" charset="0"/>
                <a:cs typeface="Times New Roman" charset="0"/>
              </a:rPr>
              <a:t> not </a:t>
            </a:r>
            <a:r>
              <a:rPr lang="tr-TR" sz="1400" dirty="0" err="1">
                <a:latin typeface="Times New Roman" charset="0"/>
                <a:ea typeface="Times New Roman" charset="0"/>
                <a:cs typeface="Times New Roman" charset="0"/>
              </a:rPr>
              <a:t>statistically</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different</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Patients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with</a:t>
            </a:r>
            <a:r>
              <a:rPr lang="tr-TR" sz="1400" dirty="0">
                <a:latin typeface="Times New Roman" charset="0"/>
                <a:ea typeface="Times New Roman" charset="0"/>
                <a:cs typeface="Times New Roman" charset="0"/>
              </a:rPr>
              <a:t> severe </a:t>
            </a:r>
            <a:r>
              <a:rPr lang="tr-TR" sz="1400" dirty="0" err="1">
                <a:latin typeface="Times New Roman" charset="0"/>
                <a:ea typeface="Times New Roman" charset="0"/>
                <a:cs typeface="Times New Roman" charset="0"/>
              </a:rPr>
              <a:t>symptoms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have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also</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larger</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prostate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volume</a:t>
            </a:r>
            <a:r>
              <a:rPr lang="tr-TR" sz="1400" dirty="0">
                <a:latin typeface="Times New Roman" charset="0"/>
                <a:ea typeface="Times New Roman" charset="0"/>
                <a:cs typeface="Times New Roman" charset="0"/>
              </a:rPr>
              <a:t> (54.78±27.52 </a:t>
            </a:r>
            <a:r>
              <a:rPr lang="tr-TR" sz="1400" dirty="0" err="1">
                <a:latin typeface="Times New Roman" charset="0"/>
                <a:ea typeface="Times New Roman" charset="0"/>
                <a:cs typeface="Times New Roman" charset="0"/>
              </a:rPr>
              <a:t>and</a:t>
            </a:r>
            <a:r>
              <a:rPr lang="tr-TR" sz="1400" dirty="0">
                <a:latin typeface="Times New Roman" charset="0"/>
                <a:ea typeface="Times New Roman" charset="0"/>
                <a:cs typeface="Times New Roman" charset="0"/>
              </a:rPr>
              <a:t> 42.91±17.43 </a:t>
            </a:r>
            <a:r>
              <a:rPr lang="tr-TR" sz="1400" dirty="0" err="1">
                <a:latin typeface="Times New Roman" charset="0"/>
                <a:ea typeface="Times New Roman" charset="0"/>
                <a:cs typeface="Times New Roman" charset="0"/>
              </a:rPr>
              <a:t>respectively</a:t>
            </a:r>
            <a:r>
              <a:rPr lang="tr-TR" sz="1400" dirty="0">
                <a:latin typeface="Times New Roman" charset="0"/>
                <a:ea typeface="Times New Roman" charset="0"/>
                <a:cs typeface="Times New Roman" charset="0"/>
              </a:rPr>
              <a:t>, </a:t>
            </a:r>
            <a:r>
              <a:rPr lang="tr-TR" sz="1400" i="1" dirty="0">
                <a:latin typeface="Times New Roman" charset="0"/>
                <a:ea typeface="Times New Roman" charset="0"/>
                <a:cs typeface="Times New Roman" charset="0"/>
              </a:rPr>
              <a:t>P</a:t>
            </a:r>
            <a:r>
              <a:rPr lang="tr-TR" sz="1400" dirty="0">
                <a:latin typeface="Times New Roman" charset="0"/>
                <a:ea typeface="Times New Roman" charset="0"/>
                <a:cs typeface="Times New Roman" charset="0"/>
              </a:rPr>
              <a:t>=0.0001). </a:t>
            </a:r>
            <a:r>
              <a:rPr lang="tr-TR" sz="1400" dirty="0" err="1">
                <a:latin typeface="Times New Roman" charset="0"/>
                <a:ea typeface="Times New Roman" charset="0"/>
                <a:cs typeface="Times New Roman" charset="0"/>
              </a:rPr>
              <a:t>The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patients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whose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clinical</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and</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demographic</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features</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were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stratified</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by</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symptom</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score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are</a:t>
            </a:r>
            <a:r>
              <a:rPr lang="tr-TR" sz="1400" dirty="0">
                <a:latin typeface="Times New Roman" charset="0"/>
                <a:ea typeface="Times New Roman" charset="0"/>
                <a:cs typeface="Times New Roman" charset="0"/>
              </a:rPr>
              <a:t> </a:t>
            </a:r>
            <a:r>
              <a:rPr lang="tr-TR" sz="1400" dirty="0" err="1">
                <a:latin typeface="Times New Roman" charset="0"/>
                <a:ea typeface="Times New Roman" charset="0"/>
                <a:cs typeface="Times New Roman" charset="0"/>
              </a:rPr>
              <a:t>presented</a:t>
            </a:r>
            <a:r>
              <a:rPr lang="tr-TR" sz="1400" dirty="0">
                <a:latin typeface="Times New Roman" charset="0"/>
                <a:ea typeface="Times New Roman" charset="0"/>
                <a:cs typeface="Times New Roman" charset="0"/>
              </a:rPr>
              <a:t> in table-1. </a:t>
            </a:r>
          </a:p>
          <a:p>
            <a:r>
              <a:rPr lang="tr-TR" sz="1400" dirty="0">
                <a:latin typeface="Times New Roman" charset="0"/>
                <a:ea typeface="Times New Roman" charset="0"/>
                <a:cs typeface="Times New Roman" charset="0"/>
              </a:rPr>
              <a:t>  </a:t>
            </a:r>
          </a:p>
          <a:p>
            <a:r>
              <a:rPr lang="tr-TR" sz="2000" b="1" i="1" dirty="0">
                <a:solidFill>
                  <a:srgbClr val="FFFF00"/>
                </a:solidFill>
                <a:latin typeface="Times New Roman" charset="0"/>
                <a:ea typeface="Times New Roman" charset="0"/>
                <a:cs typeface="Times New Roman" charset="0"/>
              </a:rPr>
              <a:t>UYGUN (Daha öz şekilde yazılmalı)</a:t>
            </a:r>
            <a:endParaRPr lang="tr-TR" sz="3600" b="1" i="1" dirty="0">
              <a:solidFill>
                <a:srgbClr val="FFFF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55754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6263" y="281102"/>
            <a:ext cx="7511473" cy="1312480"/>
          </a:xfrm>
        </p:spPr>
        <p:txBody>
          <a:bodyPr>
            <a:noAutofit/>
          </a:bodyPr>
          <a:lstStyle/>
          <a:p>
            <a:pPr algn="ctr"/>
            <a:r>
              <a:rPr lang="tr-TR" sz="2400" dirty="0">
                <a:latin typeface="Times New Roman" charset="0"/>
                <a:ea typeface="Times New Roman" charset="0"/>
                <a:cs typeface="Times New Roman" charset="0"/>
              </a:rPr>
              <a:t>Tablo, inceleyen kişiye daha  </a:t>
            </a:r>
            <a:r>
              <a:rPr lang="tr-TR" sz="2400" dirty="0" err="1">
                <a:latin typeface="Times New Roman" charset="0"/>
                <a:ea typeface="Times New Roman" charset="0"/>
                <a:cs typeface="Times New Roman" charset="0"/>
              </a:rPr>
              <a:t>metİne</a:t>
            </a:r>
            <a:r>
              <a:rPr lang="tr-TR" sz="2400" dirty="0">
                <a:latin typeface="Times New Roman" charset="0"/>
                <a:ea typeface="Times New Roman" charset="0"/>
                <a:cs typeface="Times New Roman" charset="0"/>
              </a:rPr>
              <a:t> bakmadan yazı hakkında genel bir görüş verecek kadar kapsamlı olmalı</a:t>
            </a:r>
            <a:br>
              <a:rPr lang="tr-TR" sz="2400" dirty="0">
                <a:latin typeface="Times New Roman" charset="0"/>
                <a:ea typeface="Times New Roman" charset="0"/>
                <a:cs typeface="Times New Roman" charset="0"/>
              </a:rPr>
            </a:br>
            <a:endParaRPr lang="tr-TR" sz="2400" dirty="0">
              <a:latin typeface="Times New Roman" charset="0"/>
              <a:ea typeface="Times New Roman" charset="0"/>
              <a:cs typeface="Times New Roman" charset="0"/>
            </a:endParaRPr>
          </a:p>
        </p:txBody>
      </p:sp>
      <p:pic>
        <p:nvPicPr>
          <p:cNvPr id="11267" name="Picture 3" descr="C:\Users\hüseyin beşiroğlu\Desktop\makalede giriş, tablo ve şekil kullanımı\AdsızLLL.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7705" y="1583051"/>
            <a:ext cx="5328592" cy="499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1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2561" y="398612"/>
            <a:ext cx="8369870" cy="1312480"/>
          </a:xfrm>
        </p:spPr>
        <p:txBody>
          <a:bodyPr>
            <a:noAutofit/>
          </a:bodyPr>
          <a:lstStyle/>
          <a:p>
            <a:pPr algn="ctr"/>
            <a:r>
              <a:rPr lang="tr-TR" sz="2400" dirty="0">
                <a:latin typeface="Times New Roman" charset="0"/>
                <a:ea typeface="Times New Roman" charset="0"/>
                <a:cs typeface="Times New Roman" charset="0"/>
              </a:rPr>
              <a:t>Değerler standart sapma (SD) ve güvenlik aralığı CI (95%) ve p değeri ile birlikte verilmeli</a:t>
            </a:r>
          </a:p>
        </p:txBody>
      </p:sp>
      <p:pic>
        <p:nvPicPr>
          <p:cNvPr id="12290" name="Picture 2" descr="C:\Users\hüseyin beşiroğlu\Desktop\makalede giriş, tablo ve şekil kullanımı\Adsızççç.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16200000">
            <a:off x="640860" y="1730334"/>
            <a:ext cx="3888433" cy="445133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hüseyin beşiroğlu\Desktop\makalede giriş, tablo ve şekil kullanımı\Adsızhhhh.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79417" y="2011785"/>
            <a:ext cx="3689350" cy="388843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943200" y="2717254"/>
            <a:ext cx="50405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3167336" y="2717254"/>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6317190" y="3408764"/>
            <a:ext cx="86409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7197581" y="3555854"/>
            <a:ext cx="86409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3959424" y="2501230"/>
            <a:ext cx="648072" cy="1130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8591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6263" y="404664"/>
            <a:ext cx="7511473" cy="1312480"/>
          </a:xfrm>
        </p:spPr>
        <p:txBody>
          <a:bodyPr>
            <a:normAutofit/>
          </a:bodyPr>
          <a:lstStyle/>
          <a:p>
            <a:pPr algn="ctr"/>
            <a:r>
              <a:rPr lang="tr-TR" sz="3200" dirty="0">
                <a:latin typeface="Times New Roman" charset="0"/>
                <a:ea typeface="Times New Roman" charset="0"/>
                <a:cs typeface="Times New Roman" charset="0"/>
              </a:rPr>
              <a:t>Tablo sonuna kısaltmalar mutlaka eklenmeli</a:t>
            </a:r>
          </a:p>
        </p:txBody>
      </p:sp>
      <p:pic>
        <p:nvPicPr>
          <p:cNvPr id="4" name="Content Placeholder 3" descr="C:\Users\hüseyin beşiroğlu\Desktop\makalede giriş, tablo ve şekil kullanımı\AdsızLLL.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17237" y="2060575"/>
            <a:ext cx="4312701" cy="404177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691680" y="5229200"/>
            <a:ext cx="5688632"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8115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6263" y="404664"/>
            <a:ext cx="7511473" cy="1312480"/>
          </a:xfrm>
        </p:spPr>
        <p:txBody>
          <a:bodyPr>
            <a:normAutofit/>
          </a:bodyPr>
          <a:lstStyle/>
          <a:p>
            <a:pPr algn="ctr"/>
            <a:r>
              <a:rPr lang="tr-TR" sz="4000" dirty="0">
                <a:latin typeface="Times New Roman" charset="0"/>
                <a:ea typeface="Times New Roman" charset="0"/>
                <a:cs typeface="Times New Roman" charset="0"/>
              </a:rPr>
              <a:t>şekiller</a:t>
            </a:r>
          </a:p>
        </p:txBody>
      </p:sp>
      <p:sp>
        <p:nvSpPr>
          <p:cNvPr id="5" name="Dikdörtgen 4"/>
          <p:cNvSpPr/>
          <p:nvPr/>
        </p:nvSpPr>
        <p:spPr>
          <a:xfrm>
            <a:off x="23664" y="2132856"/>
            <a:ext cx="7930117" cy="3892861"/>
          </a:xfrm>
          <a:prstGeom prst="rect">
            <a:avLst/>
          </a:prstGeom>
        </p:spPr>
        <p:txBody>
          <a:bodyPr wrap="square">
            <a:spAutoFit/>
          </a:bodyPr>
          <a:lstStyle/>
          <a:p>
            <a:pPr marL="1200150" lvl="2" indent="-285750">
              <a:lnSpc>
                <a:spcPct val="150000"/>
              </a:lnSpc>
              <a:buFont typeface="Arial" charset="0"/>
              <a:buChar char="•"/>
            </a:pPr>
            <a:r>
              <a:rPr lang="tr-TR" sz="2800" dirty="0">
                <a:latin typeface="Times New Roman" charset="0"/>
                <a:ea typeface="Times New Roman" charset="0"/>
                <a:cs typeface="Times New Roman" charset="0"/>
              </a:rPr>
              <a:t>Akış diyagramları</a:t>
            </a:r>
          </a:p>
          <a:p>
            <a:pPr marL="1200150" lvl="2" indent="-285750">
              <a:lnSpc>
                <a:spcPct val="150000"/>
              </a:lnSpc>
              <a:buFont typeface="Arial" charset="0"/>
              <a:buChar char="•"/>
            </a:pPr>
            <a:r>
              <a:rPr lang="tr-TR" sz="2800" dirty="0">
                <a:latin typeface="Times New Roman" charset="0"/>
                <a:ea typeface="Times New Roman" charset="0"/>
                <a:cs typeface="Times New Roman" charset="0"/>
              </a:rPr>
              <a:t>Tanımlayıcı veriler (</a:t>
            </a:r>
            <a:r>
              <a:rPr lang="tr-TR" sz="2800" dirty="0" err="1">
                <a:latin typeface="Times New Roman" charset="0"/>
                <a:ea typeface="Times New Roman" charset="0"/>
                <a:cs typeface="Times New Roman" charset="0"/>
              </a:rPr>
              <a:t>descriptive</a:t>
            </a:r>
            <a:r>
              <a:rPr lang="tr-TR" sz="2800" dirty="0">
                <a:latin typeface="Times New Roman" charset="0"/>
                <a:ea typeface="Times New Roman" charset="0"/>
                <a:cs typeface="Times New Roman" charset="0"/>
              </a:rPr>
              <a:t> </a:t>
            </a:r>
            <a:r>
              <a:rPr lang="tr-TR" sz="2800" dirty="0" err="1">
                <a:latin typeface="Times New Roman" charset="0"/>
                <a:ea typeface="Times New Roman" charset="0"/>
                <a:cs typeface="Times New Roman" charset="0"/>
              </a:rPr>
              <a:t>values</a:t>
            </a:r>
            <a:r>
              <a:rPr lang="tr-TR" sz="2800" dirty="0">
                <a:latin typeface="Times New Roman" charset="0"/>
                <a:ea typeface="Times New Roman" charset="0"/>
                <a:cs typeface="Times New Roman" charset="0"/>
              </a:rPr>
              <a:t>)</a:t>
            </a:r>
          </a:p>
          <a:p>
            <a:pPr marL="1200150" lvl="2" indent="-285750">
              <a:lnSpc>
                <a:spcPct val="150000"/>
              </a:lnSpc>
              <a:buFont typeface="Arial" charset="0"/>
              <a:buChar char="•"/>
            </a:pPr>
            <a:r>
              <a:rPr lang="tr-TR" sz="2800" dirty="0">
                <a:latin typeface="Times New Roman" charset="0"/>
                <a:ea typeface="Times New Roman" charset="0"/>
                <a:cs typeface="Times New Roman" charset="0"/>
              </a:rPr>
              <a:t>Korelasyon eğrileri</a:t>
            </a:r>
          </a:p>
          <a:p>
            <a:pPr marL="1200150" lvl="2" indent="-285750">
              <a:lnSpc>
                <a:spcPct val="150000"/>
              </a:lnSpc>
              <a:buFont typeface="Arial" charset="0"/>
              <a:buChar char="•"/>
            </a:pPr>
            <a:r>
              <a:rPr lang="tr-TR" sz="2800" dirty="0">
                <a:latin typeface="Times New Roman" charset="0"/>
                <a:ea typeface="Times New Roman" charset="0"/>
                <a:cs typeface="Times New Roman" charset="0"/>
              </a:rPr>
              <a:t>Kaplan-</a:t>
            </a:r>
            <a:r>
              <a:rPr lang="tr-TR" sz="2800" dirty="0" err="1">
                <a:latin typeface="Times New Roman" charset="0"/>
                <a:ea typeface="Times New Roman" charset="0"/>
                <a:cs typeface="Times New Roman" charset="0"/>
              </a:rPr>
              <a:t>Meier</a:t>
            </a:r>
            <a:r>
              <a:rPr lang="tr-TR" sz="2800" dirty="0">
                <a:latin typeface="Times New Roman" charset="0"/>
                <a:ea typeface="Times New Roman" charset="0"/>
                <a:cs typeface="Times New Roman" charset="0"/>
              </a:rPr>
              <a:t> </a:t>
            </a:r>
            <a:r>
              <a:rPr lang="tr-TR" sz="2800" dirty="0" err="1">
                <a:latin typeface="Times New Roman" charset="0"/>
                <a:ea typeface="Times New Roman" charset="0"/>
                <a:cs typeface="Times New Roman" charset="0"/>
              </a:rPr>
              <a:t>sağkalım</a:t>
            </a:r>
            <a:r>
              <a:rPr lang="tr-TR" sz="2800" dirty="0">
                <a:latin typeface="Times New Roman" charset="0"/>
                <a:ea typeface="Times New Roman" charset="0"/>
                <a:cs typeface="Times New Roman" charset="0"/>
              </a:rPr>
              <a:t> analizi</a:t>
            </a:r>
          </a:p>
          <a:p>
            <a:pPr marL="1200150" lvl="2" indent="-285750">
              <a:lnSpc>
                <a:spcPct val="150000"/>
              </a:lnSpc>
              <a:buFont typeface="Arial" charset="0"/>
              <a:buChar char="•"/>
            </a:pPr>
            <a:r>
              <a:rPr lang="tr-TR" sz="2800" dirty="0">
                <a:latin typeface="Times New Roman" charset="0"/>
                <a:ea typeface="Times New Roman" charset="0"/>
                <a:cs typeface="Times New Roman" charset="0"/>
              </a:rPr>
              <a:t>Meta-analiz</a:t>
            </a:r>
          </a:p>
          <a:p>
            <a:pPr marL="1657350" lvl="3" indent="-285750">
              <a:lnSpc>
                <a:spcPct val="150000"/>
              </a:lnSpc>
              <a:buFont typeface="Arial" charset="0"/>
              <a:buChar char="•"/>
            </a:pPr>
            <a:r>
              <a:rPr lang="tr-TR" sz="2800" dirty="0" err="1">
                <a:latin typeface="Times New Roman" charset="0"/>
                <a:ea typeface="Times New Roman" charset="0"/>
                <a:cs typeface="Times New Roman" charset="0"/>
              </a:rPr>
              <a:t>forest</a:t>
            </a:r>
            <a:r>
              <a:rPr lang="tr-TR" sz="2800" dirty="0">
                <a:latin typeface="Times New Roman" charset="0"/>
                <a:ea typeface="Times New Roman" charset="0"/>
                <a:cs typeface="Times New Roman" charset="0"/>
              </a:rPr>
              <a:t> </a:t>
            </a:r>
            <a:r>
              <a:rPr lang="tr-TR" sz="2800" dirty="0" err="1">
                <a:latin typeface="Times New Roman" charset="0"/>
                <a:ea typeface="Times New Roman" charset="0"/>
                <a:cs typeface="Times New Roman" charset="0"/>
              </a:rPr>
              <a:t>plots</a:t>
            </a:r>
            <a:r>
              <a:rPr lang="tr-TR" sz="2800" dirty="0">
                <a:latin typeface="Times New Roman" charset="0"/>
                <a:ea typeface="Times New Roman" charset="0"/>
                <a:cs typeface="Times New Roman" charset="0"/>
              </a:rPr>
              <a:t>, </a:t>
            </a:r>
            <a:r>
              <a:rPr lang="tr-TR" sz="2800" dirty="0" err="1">
                <a:latin typeface="Times New Roman" charset="0"/>
                <a:ea typeface="Times New Roman" charset="0"/>
                <a:cs typeface="Times New Roman" charset="0"/>
              </a:rPr>
              <a:t>publication</a:t>
            </a:r>
            <a:r>
              <a:rPr lang="tr-TR" sz="2800" dirty="0">
                <a:latin typeface="Times New Roman" charset="0"/>
                <a:ea typeface="Times New Roman" charset="0"/>
                <a:cs typeface="Times New Roman" charset="0"/>
              </a:rPr>
              <a:t> </a:t>
            </a:r>
            <a:r>
              <a:rPr lang="tr-TR" sz="2800" dirty="0" err="1">
                <a:latin typeface="Times New Roman" charset="0"/>
                <a:ea typeface="Times New Roman" charset="0"/>
                <a:cs typeface="Times New Roman" charset="0"/>
              </a:rPr>
              <a:t>bias</a:t>
            </a:r>
            <a:r>
              <a:rPr lang="tr-TR" sz="2800" dirty="0">
                <a:latin typeface="Times New Roman" charset="0"/>
                <a:ea typeface="Times New Roman" charset="0"/>
                <a:cs typeface="Times New Roman" charset="0"/>
              </a:rPr>
              <a:t> analizleri</a:t>
            </a:r>
          </a:p>
        </p:txBody>
      </p:sp>
    </p:spTree>
    <p:extLst>
      <p:ext uri="{BB962C8B-B14F-4D97-AF65-F5344CB8AC3E}">
        <p14:creationId xmlns:p14="http://schemas.microsoft.com/office/powerpoint/2010/main" val="2671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1" y="596018"/>
            <a:ext cx="7872620" cy="1312480"/>
          </a:xfrm>
        </p:spPr>
        <p:txBody>
          <a:bodyPr>
            <a:noAutofit/>
          </a:bodyPr>
          <a:lstStyle/>
          <a:p>
            <a:pPr algn="ctr"/>
            <a:r>
              <a:rPr lang="en-US" sz="2400" dirty="0">
                <a:latin typeface="Times New Roman" panose="02020603050405020304" pitchFamily="18" charset="0"/>
                <a:ea typeface="Times New Roman" charset="0"/>
                <a:cs typeface="Times New Roman" panose="02020603050405020304" pitchFamily="18" charset="0"/>
              </a:rPr>
              <a:t>Flow diagram</a:t>
            </a:r>
            <a:r>
              <a:rPr lang="tr-TR" sz="2400" dirty="0">
                <a:latin typeface="Times New Roman" panose="02020603050405020304" pitchFamily="18" charset="0"/>
                <a:ea typeface="Times New Roman" charset="0"/>
                <a:cs typeface="Times New Roman" panose="02020603050405020304" pitchFamily="18" charset="0"/>
              </a:rPr>
              <a:t> (Akış </a:t>
            </a:r>
            <a:r>
              <a:rPr lang="tr-TR" sz="2400" dirty="0" err="1">
                <a:latin typeface="Times New Roman" panose="02020603050405020304" pitchFamily="18" charset="0"/>
                <a:ea typeface="Times New Roman" charset="0"/>
                <a:cs typeface="Times New Roman" panose="02020603050405020304" pitchFamily="18" charset="0"/>
              </a:rPr>
              <a:t>diYagramı</a:t>
            </a:r>
            <a:r>
              <a:rPr lang="tr-TR" sz="2400" dirty="0">
                <a:latin typeface="Times New Roman" panose="02020603050405020304" pitchFamily="18" charset="0"/>
                <a:ea typeface="Times New Roman" charset="0"/>
                <a:cs typeface="Times New Roman" panose="02020603050405020304" pitchFamily="18" charset="0"/>
              </a:rPr>
              <a:t>) </a:t>
            </a:r>
            <a:br>
              <a:rPr lang="tr-TR" sz="2400" dirty="0">
                <a:latin typeface="Times New Roman" panose="02020603050405020304" pitchFamily="18" charset="0"/>
                <a:ea typeface="Times New Roman" charset="0"/>
                <a:cs typeface="Times New Roman" panose="02020603050405020304" pitchFamily="18" charset="0"/>
              </a:rPr>
            </a:br>
            <a:r>
              <a:rPr lang="tr-TR" sz="2400" dirty="0">
                <a:highlight>
                  <a:srgbClr val="008000"/>
                </a:highlight>
                <a:latin typeface="Times New Roman" panose="02020603050405020304" pitchFamily="18" charset="0"/>
                <a:ea typeface="Times New Roman" charset="0"/>
                <a:cs typeface="Times New Roman" panose="02020603050405020304" pitchFamily="18" charset="0"/>
              </a:rPr>
              <a:t>sistematik </a:t>
            </a:r>
            <a:r>
              <a:rPr lang="tr-TR" sz="2400" dirty="0" err="1">
                <a:highlight>
                  <a:srgbClr val="008000"/>
                </a:highlight>
                <a:latin typeface="Times New Roman" panose="02020603050405020304" pitchFamily="18" charset="0"/>
                <a:ea typeface="Times New Roman" charset="0"/>
                <a:cs typeface="Times New Roman" panose="02020603050405020304" pitchFamily="18" charset="0"/>
              </a:rPr>
              <a:t>revIew</a:t>
            </a:r>
            <a:r>
              <a:rPr lang="tr-TR" sz="2400" dirty="0">
                <a:highlight>
                  <a:srgbClr val="008000"/>
                </a:highlight>
                <a:latin typeface="Times New Roman" panose="02020603050405020304" pitchFamily="18" charset="0"/>
                <a:ea typeface="Times New Roman" charset="0"/>
                <a:cs typeface="Times New Roman" panose="02020603050405020304" pitchFamily="18" charset="0"/>
              </a:rPr>
              <a:t>, meta analiz ve </a:t>
            </a:r>
            <a:r>
              <a:rPr lang="tr-TR" sz="2400" dirty="0" err="1">
                <a:highlight>
                  <a:srgbClr val="008000"/>
                </a:highlight>
                <a:latin typeface="Times New Roman" panose="02020603050405020304" pitchFamily="18" charset="0"/>
                <a:ea typeface="Times New Roman" charset="0"/>
                <a:cs typeface="Times New Roman" panose="02020603050405020304" pitchFamily="18" charset="0"/>
              </a:rPr>
              <a:t>randomize</a:t>
            </a:r>
            <a:r>
              <a:rPr lang="tr-TR" sz="2400" dirty="0">
                <a:highlight>
                  <a:srgbClr val="008000"/>
                </a:highlight>
                <a:latin typeface="Times New Roman" panose="02020603050405020304" pitchFamily="18" charset="0"/>
                <a:ea typeface="Times New Roman" charset="0"/>
                <a:cs typeface="Times New Roman" panose="02020603050405020304" pitchFamily="18" charset="0"/>
              </a:rPr>
              <a:t> kontrollü çalışmalar gibi değerli çalışmalarda önemli</a:t>
            </a:r>
            <a:br>
              <a:rPr lang="tr-TR" sz="2400" dirty="0">
                <a:highlight>
                  <a:srgbClr val="008000"/>
                </a:highlight>
                <a:latin typeface="Times New Roman" panose="02020603050405020304" pitchFamily="18" charset="0"/>
                <a:cs typeface="Times New Roman" panose="02020603050405020304" pitchFamily="18" charset="0"/>
              </a:rPr>
            </a:br>
            <a:endParaRPr lang="tr-TR" sz="2400" dirty="0">
              <a:highlight>
                <a:srgbClr val="008000"/>
              </a:highlight>
              <a:latin typeface="Times New Roman" panose="02020603050405020304" pitchFamily="18" charset="0"/>
              <a:cs typeface="Times New Roman" panose="02020603050405020304" pitchFamily="18" charset="0"/>
            </a:endParaRPr>
          </a:p>
        </p:txBody>
      </p:sp>
      <p:sp>
        <p:nvSpPr>
          <p:cNvPr id="5" name="Metin Yer Tutucusu 4"/>
          <p:cNvSpPr>
            <a:spLocks noGrp="1"/>
          </p:cNvSpPr>
          <p:nvPr>
            <p:ph type="body" idx="1"/>
          </p:nvPr>
        </p:nvSpPr>
        <p:spPr/>
        <p:txBody>
          <a:bodyPr/>
          <a:lstStyle/>
          <a:p>
            <a:endParaRPr lang="tr-TR"/>
          </a:p>
        </p:txBody>
      </p:sp>
      <p:sp>
        <p:nvSpPr>
          <p:cNvPr id="3" name="İçerik Yer Tutucusu 2"/>
          <p:cNvSpPr>
            <a:spLocks noGrp="1"/>
          </p:cNvSpPr>
          <p:nvPr>
            <p:ph sz="half" idx="2"/>
          </p:nvPr>
        </p:nvSpPr>
        <p:spPr>
          <a:xfrm>
            <a:off x="457200" y="1844824"/>
            <a:ext cx="4040188" cy="4281339"/>
          </a:xfrm>
        </p:spPr>
        <p:txBody>
          <a:bodyPr>
            <a:normAutofit/>
          </a:bodyPr>
          <a:lstStyle/>
          <a:p>
            <a:pPr marL="0" indent="0">
              <a:buNone/>
            </a:pPr>
            <a:endParaRPr lang="tr-TR" sz="1400" dirty="0"/>
          </a:p>
        </p:txBody>
      </p:sp>
      <p:sp>
        <p:nvSpPr>
          <p:cNvPr id="6" name="Metin Yer Tutucusu 5"/>
          <p:cNvSpPr>
            <a:spLocks noGrp="1"/>
          </p:cNvSpPr>
          <p:nvPr>
            <p:ph type="body" sz="quarter" idx="3"/>
          </p:nvPr>
        </p:nvSpPr>
        <p:spPr/>
        <p:txBody>
          <a:bodyPr/>
          <a:lstStyle/>
          <a:p>
            <a:endParaRPr lang="tr-TR" dirty="0"/>
          </a:p>
        </p:txBody>
      </p:sp>
      <p:pic>
        <p:nvPicPr>
          <p:cNvPr id="2" name="Picture 2" descr="F:\AKADEMİSYENLER-RESİMLER\Adsız.p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768960" y="2794494"/>
            <a:ext cx="3702050" cy="30294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üseyin beşiroğlu\Desktop\Adsı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9" y="1865962"/>
            <a:ext cx="388843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07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2" name="1 İçerik Yer Tutucusu"/>
          <p:cNvSpPr>
            <a:spLocks noGrp="1"/>
          </p:cNvSpPr>
          <p:nvPr>
            <p:ph idx="1"/>
          </p:nvPr>
        </p:nvSpPr>
        <p:spPr/>
        <p:txBody>
          <a:bodyPr/>
          <a:lstStyle/>
          <a:p>
            <a:pPr algn="just"/>
            <a:r>
              <a:rPr lang="tr-TR" sz="2400" b="1" dirty="0">
                <a:latin typeface="Times New Roman" pitchFamily="18" charset="0"/>
                <a:cs typeface="Times New Roman" pitchFamily="18" charset="0"/>
              </a:rPr>
              <a:t>"Kötü bir başlangıç, kötü bir son yaratır. "</a:t>
            </a:r>
          </a:p>
          <a:p>
            <a:pPr algn="just"/>
            <a:endParaRPr lang="tr-TR" sz="2400" b="1" dirty="0">
              <a:latin typeface="Times New Roman" pitchFamily="18" charset="0"/>
              <a:cs typeface="Times New Roman" pitchFamily="18" charset="0"/>
            </a:endParaRPr>
          </a:p>
          <a:p>
            <a:pPr algn="just">
              <a:buNone/>
            </a:pPr>
            <a:r>
              <a:rPr lang="tr-TR" sz="2400" b="1" dirty="0">
                <a:latin typeface="Times New Roman" pitchFamily="18" charset="0"/>
                <a:cs typeface="Times New Roman" pitchFamily="18" charset="0"/>
              </a:rPr>
              <a:t>                                                                      Euripides</a:t>
            </a:r>
          </a:p>
          <a:p>
            <a:pPr algn="just"/>
            <a:endParaRPr lang="tr-TR" sz="2400" dirty="0"/>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83569" y="0"/>
            <a:ext cx="7646250" cy="1331284"/>
          </a:xfrm>
        </p:spPr>
        <p:txBody>
          <a:bodyPr>
            <a:normAutofit/>
          </a:bodyPr>
          <a:lstStyle/>
          <a:p>
            <a:r>
              <a:rPr lang="tr-TR" dirty="0" err="1">
                <a:latin typeface="Times New Roman" charset="0"/>
                <a:ea typeface="Times New Roman" charset="0"/>
                <a:cs typeface="Times New Roman" charset="0"/>
              </a:rPr>
              <a:t>Kesitsel</a:t>
            </a:r>
            <a:r>
              <a:rPr lang="tr-TR" dirty="0">
                <a:latin typeface="Times New Roman" charset="0"/>
                <a:ea typeface="Times New Roman" charset="0"/>
                <a:cs typeface="Times New Roman" charset="0"/>
              </a:rPr>
              <a:t>/vaka-kontrol çalışmaları</a:t>
            </a:r>
          </a:p>
        </p:txBody>
      </p:sp>
      <p:pic>
        <p:nvPicPr>
          <p:cNvPr id="4" name="Picture 2" descr="F:\AKADEMİSYENLER-RESİMLER\AdsızŞŞŞ.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7879" y="1393285"/>
            <a:ext cx="6317629" cy="2382213"/>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1">
            <a:extLst>
              <a:ext uri="{FF2B5EF4-FFF2-40B4-BE49-F238E27FC236}">
                <a16:creationId xmlns:a16="http://schemas.microsoft.com/office/drawing/2014/main" id="{9AE45CBA-8D0F-2845-822B-23A9AFA6953B}"/>
              </a:ext>
            </a:extLst>
          </p:cNvPr>
          <p:cNvSpPr>
            <a:spLocks noGrp="1"/>
          </p:cNvSpPr>
          <p:nvPr>
            <p:ph idx="1"/>
          </p:nvPr>
        </p:nvSpPr>
        <p:spPr>
          <a:xfrm>
            <a:off x="1011402" y="3810269"/>
            <a:ext cx="7344816" cy="2673010"/>
          </a:xfrm>
        </p:spPr>
        <p:txBody>
          <a:bodyPr>
            <a:noAutofit/>
          </a:bodyPr>
          <a:lstStyle/>
          <a:p>
            <a:pPr>
              <a:lnSpc>
                <a:spcPct val="150000"/>
              </a:lnSpc>
            </a:pPr>
            <a:r>
              <a:rPr lang="tr-TR" sz="2000" dirty="0">
                <a:latin typeface="Times New Roman" charset="0"/>
                <a:ea typeface="Times New Roman" charset="0"/>
                <a:cs typeface="Times New Roman" charset="0"/>
              </a:rPr>
              <a:t>İlk olarak genellikle tanımlayıcı karakterde bir tablo </a:t>
            </a:r>
            <a:r>
              <a:rPr lang="tr-TR" sz="2000" dirty="0" err="1">
                <a:latin typeface="Times New Roman" charset="0"/>
                <a:ea typeface="Times New Roman" charset="0"/>
                <a:cs typeface="Times New Roman" charset="0"/>
              </a:rPr>
              <a:t>sunuluR</a:t>
            </a:r>
            <a:endParaRPr lang="tr-TR" sz="2000" dirty="0">
              <a:latin typeface="Times New Roman" charset="0"/>
              <a:ea typeface="Times New Roman" charset="0"/>
              <a:cs typeface="Times New Roman" charset="0"/>
            </a:endParaRPr>
          </a:p>
          <a:p>
            <a:pPr>
              <a:lnSpc>
                <a:spcPct val="150000"/>
              </a:lnSpc>
            </a:pPr>
            <a:r>
              <a:rPr lang="tr-TR" sz="2000" dirty="0">
                <a:latin typeface="Times New Roman" charset="0"/>
                <a:ea typeface="Times New Roman" charset="0"/>
                <a:cs typeface="Times New Roman" charset="0"/>
              </a:rPr>
              <a:t>Bu tabloda yaş, cinsiyet, boy, kilo, BMI, ilgili biyokimyasal değerler, </a:t>
            </a:r>
            <a:r>
              <a:rPr lang="tr-TR" sz="2000" dirty="0" err="1">
                <a:latin typeface="Times New Roman" charset="0"/>
                <a:ea typeface="Times New Roman" charset="0"/>
                <a:cs typeface="Times New Roman" charset="0"/>
              </a:rPr>
              <a:t>komorbiditeler</a:t>
            </a:r>
            <a:r>
              <a:rPr lang="tr-TR" sz="2000" dirty="0">
                <a:latin typeface="Times New Roman" charset="0"/>
                <a:ea typeface="Times New Roman" charset="0"/>
                <a:cs typeface="Times New Roman" charset="0"/>
              </a:rPr>
              <a:t> </a:t>
            </a:r>
            <a:r>
              <a:rPr lang="tr-TR" sz="2000" dirty="0" err="1">
                <a:latin typeface="Times New Roman" charset="0"/>
                <a:ea typeface="Times New Roman" charset="0"/>
                <a:cs typeface="Times New Roman" charset="0"/>
              </a:rPr>
              <a:t>v.s</a:t>
            </a:r>
            <a:r>
              <a:rPr lang="tr-TR" sz="2000" dirty="0">
                <a:latin typeface="Times New Roman" charset="0"/>
                <a:ea typeface="Times New Roman" charset="0"/>
                <a:cs typeface="Times New Roman" charset="0"/>
              </a:rPr>
              <a:t>. belirtilir</a:t>
            </a:r>
          </a:p>
        </p:txBody>
      </p:sp>
    </p:spTree>
    <p:extLst>
      <p:ext uri="{BB962C8B-B14F-4D97-AF65-F5344CB8AC3E}">
        <p14:creationId xmlns:p14="http://schemas.microsoft.com/office/powerpoint/2010/main" val="138154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16264" y="976011"/>
            <a:ext cx="7511472" cy="1728142"/>
          </a:xfrm>
        </p:spPr>
        <p:txBody>
          <a:bodyPr>
            <a:normAutofit/>
          </a:bodyPr>
          <a:lstStyle/>
          <a:p>
            <a:pPr algn="ctr"/>
            <a:r>
              <a:rPr lang="tr-TR" sz="2400" dirty="0">
                <a:latin typeface="Times New Roman" charset="0"/>
                <a:ea typeface="Times New Roman" charset="0"/>
                <a:cs typeface="Times New Roman" charset="0"/>
              </a:rPr>
              <a:t>Bu tanımlayıcı veriler bazen grafik ile daha çarpıcı hale getirilebilir</a:t>
            </a:r>
            <a:endParaRPr lang="tr-TR" sz="1600" dirty="0"/>
          </a:p>
        </p:txBody>
      </p:sp>
      <p:pic>
        <p:nvPicPr>
          <p:cNvPr id="9218" name="Picture 2" descr="C:\Users\hüseyin beşiroğlu\Desktop\makalede giriş, tablo ve şekil kullanımı\Adsızşşş.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797" y="2348880"/>
            <a:ext cx="5112568"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2"/>
          <p:cNvSpPr txBox="1">
            <a:spLocks/>
          </p:cNvSpPr>
          <p:nvPr/>
        </p:nvSpPr>
        <p:spPr>
          <a:xfrm>
            <a:off x="818345" y="18804"/>
            <a:ext cx="7511473" cy="13124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err="1">
                <a:latin typeface="Times New Roman" charset="0"/>
                <a:ea typeface="Times New Roman" charset="0"/>
                <a:cs typeface="Times New Roman" charset="0"/>
              </a:rPr>
              <a:t>Kesitsel</a:t>
            </a:r>
            <a:r>
              <a:rPr lang="tr-TR" dirty="0">
                <a:latin typeface="Times New Roman" charset="0"/>
                <a:ea typeface="Times New Roman" charset="0"/>
                <a:cs typeface="Times New Roman" charset="0"/>
              </a:rPr>
              <a:t>/vaka-kontrol çalışmaları</a:t>
            </a:r>
          </a:p>
        </p:txBody>
      </p:sp>
    </p:spTree>
    <p:extLst>
      <p:ext uri="{BB962C8B-B14F-4D97-AF65-F5344CB8AC3E}">
        <p14:creationId xmlns:p14="http://schemas.microsoft.com/office/powerpoint/2010/main" val="7666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91664" y="0"/>
            <a:ext cx="7511473" cy="1312480"/>
          </a:xfrm>
        </p:spPr>
        <p:txBody>
          <a:bodyPr>
            <a:normAutofit/>
          </a:bodyPr>
          <a:lstStyle/>
          <a:p>
            <a:pPr algn="ctr"/>
            <a:r>
              <a:rPr lang="tr-TR" sz="3200" dirty="0">
                <a:latin typeface="Times New Roman" charset="0"/>
                <a:ea typeface="Times New Roman" charset="0"/>
                <a:cs typeface="Times New Roman" charset="0"/>
              </a:rPr>
              <a:t>Tanımlayıcı grafikler</a:t>
            </a:r>
          </a:p>
        </p:txBody>
      </p:sp>
      <p:sp>
        <p:nvSpPr>
          <p:cNvPr id="2" name="İçerik Yer Tutucusu 1"/>
          <p:cNvSpPr>
            <a:spLocks noGrp="1"/>
          </p:cNvSpPr>
          <p:nvPr>
            <p:ph idx="1"/>
          </p:nvPr>
        </p:nvSpPr>
        <p:spPr>
          <a:xfrm>
            <a:off x="818347" y="1124744"/>
            <a:ext cx="7511472" cy="1368102"/>
          </a:xfrm>
        </p:spPr>
        <p:txBody>
          <a:bodyPr>
            <a:normAutofit/>
          </a:bodyPr>
          <a:lstStyle/>
          <a:p>
            <a:pPr algn="ctr"/>
            <a:r>
              <a:rPr lang="tr-TR" sz="1600" dirty="0">
                <a:latin typeface="Times New Roman" charset="0"/>
                <a:ea typeface="Times New Roman" charset="0"/>
                <a:cs typeface="Times New Roman" charset="0"/>
              </a:rPr>
              <a:t>Bu grafikte de görüldüğü gibi tek bir şekil ile yaş kategorisine göre </a:t>
            </a:r>
            <a:r>
              <a:rPr lang="tr-TR" sz="1600" dirty="0" err="1">
                <a:latin typeface="Times New Roman" charset="0"/>
                <a:ea typeface="Times New Roman" charset="0"/>
                <a:cs typeface="Times New Roman" charset="0"/>
              </a:rPr>
              <a:t>varikosel</a:t>
            </a:r>
            <a:r>
              <a:rPr lang="tr-TR" sz="1600" dirty="0">
                <a:latin typeface="Times New Roman" charset="0"/>
                <a:ea typeface="Times New Roman" charset="0"/>
                <a:cs typeface="Times New Roman" charset="0"/>
              </a:rPr>
              <a:t> </a:t>
            </a:r>
            <a:r>
              <a:rPr lang="tr-TR" sz="1600" dirty="0" err="1">
                <a:latin typeface="Times New Roman" charset="0"/>
                <a:ea typeface="Times New Roman" charset="0"/>
                <a:cs typeface="Times New Roman" charset="0"/>
              </a:rPr>
              <a:t>lateralitesi</a:t>
            </a:r>
            <a:r>
              <a:rPr lang="tr-TR" sz="1600" dirty="0">
                <a:latin typeface="Times New Roman" charset="0"/>
                <a:ea typeface="Times New Roman" charset="0"/>
                <a:cs typeface="Times New Roman" charset="0"/>
              </a:rPr>
              <a:t>, </a:t>
            </a:r>
            <a:r>
              <a:rPr lang="tr-TR" sz="1600" dirty="0" err="1">
                <a:latin typeface="Times New Roman" charset="0"/>
                <a:ea typeface="Times New Roman" charset="0"/>
                <a:cs typeface="Times New Roman" charset="0"/>
              </a:rPr>
              <a:t>gradE</a:t>
            </a:r>
            <a:r>
              <a:rPr lang="tr-TR" sz="1600" dirty="0">
                <a:latin typeface="Times New Roman" charset="0"/>
                <a:ea typeface="Times New Roman" charset="0"/>
                <a:cs typeface="Times New Roman" charset="0"/>
              </a:rPr>
              <a:t> ve testis </a:t>
            </a:r>
            <a:r>
              <a:rPr lang="tr-TR" sz="1600" dirty="0" err="1">
                <a:latin typeface="Times New Roman" charset="0"/>
                <a:ea typeface="Times New Roman" charset="0"/>
                <a:cs typeface="Times New Roman" charset="0"/>
              </a:rPr>
              <a:t>volumü</a:t>
            </a:r>
            <a:r>
              <a:rPr lang="tr-TR" sz="1600" dirty="0">
                <a:latin typeface="Times New Roman" charset="0"/>
                <a:ea typeface="Times New Roman" charset="0"/>
                <a:cs typeface="Times New Roman" charset="0"/>
              </a:rPr>
              <a:t> hakkında bilgi sunulabilmektedir</a:t>
            </a:r>
          </a:p>
          <a:p>
            <a:endParaRPr lang="tr-TR" sz="1600" dirty="0"/>
          </a:p>
        </p:txBody>
      </p:sp>
      <p:pic>
        <p:nvPicPr>
          <p:cNvPr id="10242" name="Picture 2" descr="C:\Users\hüseyin beşiroğlu\Desktop\makalede giriş, tablo ve şekil kullanımı\Adsızkkko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76860"/>
            <a:ext cx="7704856" cy="4376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30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dirty="0">
                <a:latin typeface="Times New Roman" charset="0"/>
                <a:ea typeface="Times New Roman" charset="0"/>
                <a:cs typeface="Times New Roman" charset="0"/>
              </a:rPr>
              <a:t>GÖZLEMSEL ÇALIŞMALAR</a:t>
            </a:r>
            <a:endParaRPr lang="tr-TR" dirty="0"/>
          </a:p>
        </p:txBody>
      </p:sp>
      <p:sp>
        <p:nvSpPr>
          <p:cNvPr id="2" name="İçerik Yer Tutucusu 1"/>
          <p:cNvSpPr>
            <a:spLocks noGrp="1"/>
          </p:cNvSpPr>
          <p:nvPr>
            <p:ph idx="1"/>
          </p:nvPr>
        </p:nvSpPr>
        <p:spPr/>
        <p:txBody>
          <a:bodyPr>
            <a:noAutofit/>
          </a:bodyPr>
          <a:lstStyle/>
          <a:p>
            <a:r>
              <a:rPr lang="tr-TR" sz="2000" dirty="0">
                <a:latin typeface="Times New Roman" charset="0"/>
                <a:ea typeface="Times New Roman" charset="0"/>
                <a:cs typeface="Times New Roman" charset="0"/>
              </a:rPr>
              <a:t>Gözlemsel çalışmaların tanımlayıcı verilerini muhakkak ileri istatistik </a:t>
            </a:r>
            <a:r>
              <a:rPr lang="tr-TR" sz="2000" dirty="0" err="1">
                <a:latin typeface="Times New Roman" charset="0"/>
                <a:ea typeface="Times New Roman" charset="0"/>
                <a:cs typeface="Times New Roman" charset="0"/>
              </a:rPr>
              <a:t>yöntemlerLe</a:t>
            </a:r>
            <a:endParaRPr lang="tr-TR" sz="2000" dirty="0">
              <a:latin typeface="Times New Roman" charset="0"/>
              <a:ea typeface="Times New Roman" charset="0"/>
              <a:cs typeface="Times New Roman" charset="0"/>
            </a:endParaRPr>
          </a:p>
          <a:p>
            <a:pPr lvl="2"/>
            <a:r>
              <a:rPr lang="tr-TR" sz="2000" b="1" dirty="0" err="1">
                <a:solidFill>
                  <a:srgbClr val="FFFF00"/>
                </a:solidFill>
                <a:latin typeface="Times New Roman" charset="0"/>
                <a:ea typeface="Times New Roman" charset="0"/>
                <a:cs typeface="Times New Roman" charset="0"/>
              </a:rPr>
              <a:t>Logistik</a:t>
            </a:r>
            <a:r>
              <a:rPr lang="tr-TR" sz="2000" b="1" dirty="0">
                <a:solidFill>
                  <a:srgbClr val="FFFF00"/>
                </a:solidFill>
                <a:latin typeface="Times New Roman" charset="0"/>
                <a:ea typeface="Times New Roman" charset="0"/>
                <a:cs typeface="Times New Roman" charset="0"/>
              </a:rPr>
              <a:t> regresyon analizi</a:t>
            </a:r>
          </a:p>
          <a:p>
            <a:pPr lvl="2"/>
            <a:r>
              <a:rPr lang="tr-TR" sz="2000" b="1" dirty="0">
                <a:solidFill>
                  <a:srgbClr val="FFFF00"/>
                </a:solidFill>
                <a:latin typeface="Times New Roman" charset="0"/>
                <a:ea typeface="Times New Roman" charset="0"/>
                <a:cs typeface="Times New Roman" charset="0"/>
              </a:rPr>
              <a:t>Duyarlılık özgüllük analizi (ROC analizi)</a:t>
            </a:r>
          </a:p>
          <a:p>
            <a:pPr lvl="2"/>
            <a:r>
              <a:rPr lang="tr-TR" sz="2000" b="1" dirty="0">
                <a:solidFill>
                  <a:srgbClr val="FFFF00"/>
                </a:solidFill>
                <a:latin typeface="Times New Roman" charset="0"/>
                <a:ea typeface="Times New Roman" charset="0"/>
                <a:cs typeface="Times New Roman" charset="0"/>
              </a:rPr>
              <a:t>Korelasyon analizi</a:t>
            </a:r>
          </a:p>
          <a:p>
            <a:pPr lvl="2"/>
            <a:endParaRPr lang="tr-TR" sz="2000" dirty="0">
              <a:latin typeface="Times New Roman" charset="0"/>
              <a:ea typeface="Times New Roman" charset="0"/>
              <a:cs typeface="Times New Roman" charset="0"/>
            </a:endParaRPr>
          </a:p>
          <a:p>
            <a:pPr marL="630936" lvl="2" indent="0">
              <a:buNone/>
            </a:pPr>
            <a:r>
              <a:rPr lang="tr-TR" sz="2000" dirty="0">
                <a:latin typeface="Times New Roman" charset="0"/>
                <a:ea typeface="Times New Roman" charset="0"/>
                <a:cs typeface="Times New Roman" charset="0"/>
              </a:rPr>
              <a:t>Bu değerlendirmeler neticesinde ortaya çıkan sonuçların da tablo ve figürler ile ifade edilmesi içerik ve görsellik olarak makaleyi zenginleştirir.</a:t>
            </a:r>
          </a:p>
        </p:txBody>
      </p:sp>
    </p:spTree>
    <p:extLst>
      <p:ext uri="{BB962C8B-B14F-4D97-AF65-F5344CB8AC3E}">
        <p14:creationId xmlns:p14="http://schemas.microsoft.com/office/powerpoint/2010/main" val="20725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16264" y="4581128"/>
            <a:ext cx="7511472" cy="1512118"/>
          </a:xfrm>
        </p:spPr>
        <p:txBody>
          <a:bodyPr/>
          <a:lstStyle/>
          <a:p>
            <a:pPr marL="109728" indent="0">
              <a:buNone/>
            </a:pPr>
            <a:r>
              <a:rPr lang="tr-TR" dirty="0">
                <a:latin typeface="Times New Roman" charset="0"/>
                <a:ea typeface="Times New Roman" charset="0"/>
                <a:cs typeface="Times New Roman" charset="0"/>
              </a:rPr>
              <a:t>     </a:t>
            </a:r>
          </a:p>
          <a:p>
            <a:pPr marL="0" indent="0" algn="ctr">
              <a:buNone/>
            </a:pPr>
            <a:r>
              <a:rPr lang="tr-TR" sz="2000" dirty="0">
                <a:latin typeface="Times New Roman" charset="0"/>
                <a:ea typeface="Times New Roman" charset="0"/>
                <a:cs typeface="Times New Roman" charset="0"/>
              </a:rPr>
              <a:t>Bu tabloda prostat volümü üzerinde etkili olabilecek birçok parametre incelenmiş ve </a:t>
            </a:r>
            <a:r>
              <a:rPr lang="tr-TR" sz="2000" dirty="0" err="1">
                <a:latin typeface="Times New Roman" charset="0"/>
                <a:ea typeface="Times New Roman" charset="0"/>
                <a:cs typeface="Times New Roman" charset="0"/>
              </a:rPr>
              <a:t>log</a:t>
            </a:r>
            <a:r>
              <a:rPr lang="tr-TR" sz="2000" dirty="0">
                <a:latin typeface="Times New Roman" charset="0"/>
                <a:ea typeface="Times New Roman" charset="0"/>
                <a:cs typeface="Times New Roman" charset="0"/>
              </a:rPr>
              <a:t> regresyon analizi ile hangi parametrenin ne kadar çok etkili olduğu değerlendirilmiştir</a:t>
            </a:r>
          </a:p>
          <a:p>
            <a:endParaRPr lang="tr-TR" dirty="0"/>
          </a:p>
        </p:txBody>
      </p:sp>
      <p:pic>
        <p:nvPicPr>
          <p:cNvPr id="11267" name="Picture 3" descr="C:\Users\hüseyin beşiroğlu\Desktop\makalede giriş, tablo ve şekil kullanımı\Adsızjkj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71500"/>
            <a:ext cx="6819900" cy="343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18347" y="260648"/>
            <a:ext cx="7511472" cy="2961674"/>
          </a:xfrm>
        </p:spPr>
        <p:txBody>
          <a:bodyPr>
            <a:normAutofit/>
          </a:bodyPr>
          <a:lstStyle/>
          <a:p>
            <a:pPr marL="0" indent="0" algn="ctr">
              <a:buNone/>
            </a:pPr>
            <a:r>
              <a:rPr lang="tr-TR" sz="1800" dirty="0">
                <a:latin typeface="Times New Roman" charset="0"/>
                <a:ea typeface="Times New Roman" charset="0"/>
                <a:cs typeface="Times New Roman" charset="0"/>
              </a:rPr>
              <a:t>Duyarlılık özgüllük analizleri sonucu elde edilen ROC eğrileri önemli</a:t>
            </a:r>
          </a:p>
          <a:p>
            <a:pPr lvl="1"/>
            <a:r>
              <a:rPr lang="tr-TR" sz="1400" dirty="0">
                <a:latin typeface="Times New Roman" charset="0"/>
                <a:ea typeface="Times New Roman" charset="0"/>
                <a:cs typeface="Times New Roman" charset="0"/>
              </a:rPr>
              <a:t>Bu grafiklerde farklı prostat volümü değerleri için VAI </a:t>
            </a:r>
            <a:r>
              <a:rPr lang="tr-TR" sz="1400" dirty="0" err="1">
                <a:latin typeface="Times New Roman" charset="0"/>
                <a:ea typeface="Times New Roman" charset="0"/>
                <a:cs typeface="Times New Roman" charset="0"/>
              </a:rPr>
              <a:t>nın</a:t>
            </a:r>
            <a:r>
              <a:rPr lang="tr-TR" sz="1400" dirty="0">
                <a:latin typeface="Times New Roman" charset="0"/>
                <a:ea typeface="Times New Roman" charset="0"/>
                <a:cs typeface="Times New Roman" charset="0"/>
              </a:rPr>
              <a:t> duyarlılık ve özgüllüğü incelenmiş ve VAI açısından prostat volümü 30 ml sınır değerinin daha anlamlı olduğu görülmüştür.</a:t>
            </a:r>
          </a:p>
          <a:p>
            <a:endParaRPr lang="tr-TR" sz="1000" dirty="0"/>
          </a:p>
          <a:p>
            <a:endParaRPr lang="tr-TR" sz="1800" dirty="0"/>
          </a:p>
          <a:p>
            <a:endParaRPr lang="tr-TR" sz="1800" dirty="0"/>
          </a:p>
        </p:txBody>
      </p:sp>
      <p:pic>
        <p:nvPicPr>
          <p:cNvPr id="13314" name="Picture 2" descr="C:\Users\hüseyin beşiroğlu\Desktop\makalede giriş, tablo ve şekil kullanımı\Adsızol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47" y="2132856"/>
            <a:ext cx="7848872" cy="386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sz="3200" dirty="0">
                <a:latin typeface="Times New Roman" charset="0"/>
                <a:ea typeface="Times New Roman" charset="0"/>
                <a:cs typeface="Times New Roman" charset="0"/>
              </a:rPr>
              <a:t>Onkoloji çalışmaları</a:t>
            </a:r>
          </a:p>
        </p:txBody>
      </p:sp>
      <p:sp>
        <p:nvSpPr>
          <p:cNvPr id="2" name="İçerik Yer Tutucusu 1"/>
          <p:cNvSpPr>
            <a:spLocks noGrp="1"/>
          </p:cNvSpPr>
          <p:nvPr>
            <p:ph idx="1"/>
          </p:nvPr>
        </p:nvSpPr>
        <p:spPr/>
        <p:txBody>
          <a:bodyPr>
            <a:normAutofit/>
          </a:bodyPr>
          <a:lstStyle/>
          <a:p>
            <a:r>
              <a:rPr lang="tr-TR" sz="2400" dirty="0">
                <a:latin typeface="Times New Roman" charset="0"/>
                <a:ea typeface="Times New Roman" charset="0"/>
                <a:cs typeface="Times New Roman" charset="0"/>
              </a:rPr>
              <a:t>Onkoloji çalışmalarında SAĞKALIM analizi çok önemli</a:t>
            </a:r>
          </a:p>
          <a:p>
            <a:r>
              <a:rPr lang="tr-TR" sz="2400" dirty="0">
                <a:latin typeface="Times New Roman" charset="0"/>
                <a:ea typeface="Times New Roman" charset="0"/>
                <a:cs typeface="Times New Roman" charset="0"/>
              </a:rPr>
              <a:t>Genellikle Kaplan-</a:t>
            </a:r>
            <a:r>
              <a:rPr lang="tr-TR" sz="2400" dirty="0" err="1">
                <a:latin typeface="Times New Roman" charset="0"/>
                <a:ea typeface="Times New Roman" charset="0"/>
                <a:cs typeface="Times New Roman" charset="0"/>
              </a:rPr>
              <a:t>Meier</a:t>
            </a:r>
            <a:r>
              <a:rPr lang="tr-TR" sz="2400" dirty="0">
                <a:latin typeface="Times New Roman" charset="0"/>
                <a:ea typeface="Times New Roman" charset="0"/>
                <a:cs typeface="Times New Roman" charset="0"/>
              </a:rPr>
              <a:t> sağ kalım analizi kullanılır ve </a:t>
            </a:r>
            <a:r>
              <a:rPr lang="tr-TR" sz="2400" dirty="0" err="1">
                <a:latin typeface="Times New Roman" charset="0"/>
                <a:ea typeface="Times New Roman" charset="0"/>
                <a:cs typeface="Times New Roman" charset="0"/>
              </a:rPr>
              <a:t>sağkalım</a:t>
            </a:r>
            <a:r>
              <a:rPr lang="tr-TR" sz="2400" dirty="0">
                <a:latin typeface="Times New Roman" charset="0"/>
                <a:ea typeface="Times New Roman" charset="0"/>
                <a:cs typeface="Times New Roman" charset="0"/>
              </a:rPr>
              <a:t> eğrisi verilir</a:t>
            </a:r>
          </a:p>
        </p:txBody>
      </p:sp>
    </p:spTree>
    <p:extLst>
      <p:ext uri="{BB962C8B-B14F-4D97-AF65-F5344CB8AC3E}">
        <p14:creationId xmlns:p14="http://schemas.microsoft.com/office/powerpoint/2010/main" val="1204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29936" y="5210499"/>
            <a:ext cx="7716176" cy="1656134"/>
          </a:xfrm>
        </p:spPr>
        <p:txBody>
          <a:bodyPr>
            <a:normAutofit/>
          </a:bodyPr>
          <a:lstStyle/>
          <a:p>
            <a:pPr algn="ctr"/>
            <a:r>
              <a:rPr lang="tr-TR" sz="1600" dirty="0">
                <a:latin typeface="Times New Roman" charset="0"/>
                <a:ea typeface="Times New Roman" charset="0"/>
                <a:cs typeface="Times New Roman" charset="0"/>
              </a:rPr>
              <a:t>Bu çalışmada </a:t>
            </a:r>
            <a:r>
              <a:rPr lang="tr-TR" sz="1600" i="1" dirty="0">
                <a:latin typeface="Times New Roman" charset="0"/>
                <a:ea typeface="Times New Roman" charset="0"/>
                <a:cs typeface="Times New Roman" charset="0"/>
              </a:rPr>
              <a:t>kanser-spesifik SAĞKALIM </a:t>
            </a:r>
            <a:r>
              <a:rPr lang="tr-TR" sz="1600" i="1" dirty="0" err="1">
                <a:latin typeface="Times New Roman" charset="0"/>
                <a:ea typeface="Times New Roman" charset="0"/>
                <a:cs typeface="Times New Roman" charset="0"/>
              </a:rPr>
              <a:t>rekürrens</a:t>
            </a:r>
            <a:r>
              <a:rPr lang="tr-TR" sz="1600" i="1" dirty="0">
                <a:latin typeface="Times New Roman" charset="0"/>
                <a:ea typeface="Times New Roman" charset="0"/>
                <a:cs typeface="Times New Roman" charset="0"/>
              </a:rPr>
              <a:t> </a:t>
            </a:r>
            <a:r>
              <a:rPr lang="tr-TR" sz="1600" i="1" dirty="0" err="1">
                <a:latin typeface="Times New Roman" charset="0"/>
                <a:ea typeface="Times New Roman" charset="0"/>
                <a:cs typeface="Times New Roman" charset="0"/>
              </a:rPr>
              <a:t>free</a:t>
            </a:r>
            <a:r>
              <a:rPr lang="tr-TR" sz="1600" i="1" dirty="0">
                <a:latin typeface="Times New Roman" charset="0"/>
                <a:ea typeface="Times New Roman" charset="0"/>
                <a:cs typeface="Times New Roman" charset="0"/>
              </a:rPr>
              <a:t> SAĞKALIM ve </a:t>
            </a:r>
            <a:r>
              <a:rPr lang="tr-TR" sz="1600" i="1" dirty="0" err="1">
                <a:latin typeface="Times New Roman" charset="0"/>
                <a:ea typeface="Times New Roman" charset="0"/>
                <a:cs typeface="Times New Roman" charset="0"/>
              </a:rPr>
              <a:t>overall</a:t>
            </a:r>
            <a:r>
              <a:rPr lang="tr-TR" sz="1600" i="1" dirty="0">
                <a:latin typeface="Times New Roman" charset="0"/>
                <a:ea typeface="Times New Roman" charset="0"/>
                <a:cs typeface="Times New Roman" charset="0"/>
              </a:rPr>
              <a:t> SAĞKALIM </a:t>
            </a:r>
            <a:r>
              <a:rPr lang="tr-TR" sz="1600" dirty="0">
                <a:latin typeface="Times New Roman" charset="0"/>
                <a:ea typeface="Times New Roman" charset="0"/>
                <a:cs typeface="Times New Roman" charset="0"/>
              </a:rPr>
              <a:t>değerleri verilmiş </a:t>
            </a:r>
          </a:p>
          <a:p>
            <a:pPr algn="ctr"/>
            <a:r>
              <a:rPr lang="tr-TR" sz="1600" dirty="0" err="1">
                <a:latin typeface="Times New Roman" charset="0"/>
                <a:ea typeface="Times New Roman" charset="0"/>
                <a:cs typeface="Times New Roman" charset="0"/>
              </a:rPr>
              <a:t>Nötrofil</a:t>
            </a:r>
            <a:r>
              <a:rPr lang="tr-TR" sz="1600" dirty="0">
                <a:latin typeface="Times New Roman" charset="0"/>
                <a:ea typeface="Times New Roman" charset="0"/>
                <a:cs typeface="Times New Roman" charset="0"/>
              </a:rPr>
              <a:t>-lenfosit oranı, lenfosit </a:t>
            </a:r>
            <a:r>
              <a:rPr lang="tr-TR" sz="1600" dirty="0" err="1">
                <a:latin typeface="Times New Roman" charset="0"/>
                <a:ea typeface="Times New Roman" charset="0"/>
                <a:cs typeface="Times New Roman" charset="0"/>
              </a:rPr>
              <a:t>monosit</a:t>
            </a:r>
            <a:r>
              <a:rPr lang="tr-TR" sz="1600" dirty="0">
                <a:latin typeface="Times New Roman" charset="0"/>
                <a:ea typeface="Times New Roman" charset="0"/>
                <a:cs typeface="Times New Roman" charset="0"/>
              </a:rPr>
              <a:t> oranı ve </a:t>
            </a:r>
            <a:r>
              <a:rPr lang="tr-TR" sz="1600" dirty="0" err="1">
                <a:latin typeface="Times New Roman" charset="0"/>
                <a:ea typeface="Times New Roman" charset="0"/>
                <a:cs typeface="Times New Roman" charset="0"/>
              </a:rPr>
              <a:t>platelet</a:t>
            </a:r>
            <a:r>
              <a:rPr lang="tr-TR" sz="1600" dirty="0">
                <a:latin typeface="Times New Roman" charset="0"/>
                <a:ea typeface="Times New Roman" charset="0"/>
                <a:cs typeface="Times New Roman" charset="0"/>
              </a:rPr>
              <a:t> lenfosit oranın </a:t>
            </a:r>
            <a:r>
              <a:rPr lang="tr-TR" sz="1600" dirty="0" err="1">
                <a:latin typeface="Times New Roman" charset="0"/>
                <a:ea typeface="Times New Roman" charset="0"/>
                <a:cs typeface="Times New Roman" charset="0"/>
              </a:rPr>
              <a:t>survilere</a:t>
            </a:r>
            <a:r>
              <a:rPr lang="tr-TR" sz="1600" dirty="0">
                <a:latin typeface="Times New Roman" charset="0"/>
                <a:ea typeface="Times New Roman" charset="0"/>
                <a:cs typeface="Times New Roman" charset="0"/>
              </a:rPr>
              <a:t> etkisi </a:t>
            </a:r>
            <a:r>
              <a:rPr lang="tr-TR" sz="1600" dirty="0" err="1">
                <a:latin typeface="Times New Roman" charset="0"/>
                <a:ea typeface="Times New Roman" charset="0"/>
                <a:cs typeface="Times New Roman" charset="0"/>
              </a:rPr>
              <a:t>grafike</a:t>
            </a:r>
            <a:r>
              <a:rPr lang="tr-TR" sz="1600" dirty="0">
                <a:latin typeface="Times New Roman" charset="0"/>
                <a:ea typeface="Times New Roman" charset="0"/>
                <a:cs typeface="Times New Roman" charset="0"/>
              </a:rPr>
              <a:t> edilmiştir</a:t>
            </a:r>
          </a:p>
          <a:p>
            <a:endParaRPr lang="tr-TR" sz="1800" dirty="0"/>
          </a:p>
        </p:txBody>
      </p:sp>
      <p:grpSp>
        <p:nvGrpSpPr>
          <p:cNvPr id="4" name="Grup 3"/>
          <p:cNvGrpSpPr/>
          <p:nvPr/>
        </p:nvGrpSpPr>
        <p:grpSpPr>
          <a:xfrm>
            <a:off x="1403648" y="188640"/>
            <a:ext cx="6192688" cy="4819477"/>
            <a:chOff x="683568" y="2038523"/>
            <a:chExt cx="6192688" cy="4819477"/>
          </a:xfrm>
        </p:grpSpPr>
        <p:pic>
          <p:nvPicPr>
            <p:cNvPr id="14338" name="Picture 2" descr="C:\Users\hüseyin beşiroğlu\Desktop\makalede giriş, tablo ve şekil kullanımı\Adsızmkmk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38523"/>
              <a:ext cx="6192688" cy="481947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411760" y="2852936"/>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5724128" y="2802656"/>
              <a:ext cx="576064" cy="336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2447764" y="3933056"/>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4067944" y="2802656"/>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18661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normAutofit/>
          </a:bodyPr>
          <a:lstStyle/>
          <a:p>
            <a:r>
              <a:rPr lang="tr-TR" sz="2400" dirty="0" err="1">
                <a:latin typeface="Times New Roman" charset="0"/>
                <a:ea typeface="Times New Roman" charset="0"/>
                <a:cs typeface="Times New Roman" charset="0"/>
              </a:rPr>
              <a:t>Sağkalım</a:t>
            </a:r>
            <a:r>
              <a:rPr lang="tr-TR" sz="2400" dirty="0">
                <a:latin typeface="Times New Roman" charset="0"/>
                <a:ea typeface="Times New Roman" charset="0"/>
                <a:cs typeface="Times New Roman" charset="0"/>
              </a:rPr>
              <a:t> üzerine etkili parametreleri bulmak için </a:t>
            </a:r>
            <a:r>
              <a:rPr lang="tr-TR" sz="2400" dirty="0" err="1">
                <a:latin typeface="Times New Roman" charset="0"/>
                <a:ea typeface="Times New Roman" charset="0"/>
                <a:cs typeface="Times New Roman" charset="0"/>
              </a:rPr>
              <a:t>cox</a:t>
            </a:r>
            <a:r>
              <a:rPr lang="tr-TR" sz="2400" dirty="0">
                <a:latin typeface="Times New Roman" charset="0"/>
                <a:ea typeface="Times New Roman" charset="0"/>
                <a:cs typeface="Times New Roman" charset="0"/>
              </a:rPr>
              <a:t> regresyon analizi yapılır ve HR değerleri bulunur. Bunlar tablo HALİNE GETİRİLİR</a:t>
            </a:r>
          </a:p>
        </p:txBody>
      </p:sp>
    </p:spTree>
    <p:extLst>
      <p:ext uri="{BB962C8B-B14F-4D97-AF65-F5344CB8AC3E}">
        <p14:creationId xmlns:p14="http://schemas.microsoft.com/office/powerpoint/2010/main" val="120752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p:cNvSpPr>
            <a:spLocks noGrp="1"/>
          </p:cNvSpPr>
          <p:nvPr>
            <p:ph type="title"/>
          </p:nvPr>
        </p:nvSpPr>
        <p:spPr/>
        <p:txBody>
          <a:bodyPr/>
          <a:lstStyle/>
          <a:p>
            <a:endParaRPr lang="tr-TR"/>
          </a:p>
        </p:txBody>
      </p:sp>
      <p:sp>
        <p:nvSpPr>
          <p:cNvPr id="10" name="Metin Yer Tutucusu 9"/>
          <p:cNvSpPr>
            <a:spLocks noGrp="1"/>
          </p:cNvSpPr>
          <p:nvPr>
            <p:ph type="body" idx="1"/>
          </p:nvPr>
        </p:nvSpPr>
        <p:spPr/>
        <p:txBody>
          <a:bodyPr/>
          <a:lstStyle/>
          <a:p>
            <a:endParaRPr lang="tr-TR"/>
          </a:p>
        </p:txBody>
      </p:sp>
      <p:pic>
        <p:nvPicPr>
          <p:cNvPr id="15362" name="Picture 2" descr="C:\Users\hüseyin beşiroğlu\Desktop\makalede giriş, tablo ve şekil kullanımı\Adsızkııı.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94899" y="596018"/>
            <a:ext cx="3911885" cy="5906615"/>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Yer Tutucusu 10"/>
          <p:cNvSpPr>
            <a:spLocks noGrp="1"/>
          </p:cNvSpPr>
          <p:nvPr>
            <p:ph type="body" sz="quarter" idx="3"/>
          </p:nvPr>
        </p:nvSpPr>
        <p:spPr/>
        <p:txBody>
          <a:bodyPr/>
          <a:lstStyle/>
          <a:p>
            <a:endParaRPr lang="tr-TR"/>
          </a:p>
        </p:txBody>
      </p:sp>
      <p:sp>
        <p:nvSpPr>
          <p:cNvPr id="12" name="İçerik Yer Tutucusu 11"/>
          <p:cNvSpPr>
            <a:spLocks noGrp="1"/>
          </p:cNvSpPr>
          <p:nvPr>
            <p:ph sz="quarter" idx="4"/>
          </p:nvPr>
        </p:nvSpPr>
        <p:spPr/>
        <p:txBody>
          <a:bodyPr>
            <a:normAutofit/>
          </a:bodyPr>
          <a:lstStyle/>
          <a:p>
            <a:r>
              <a:rPr lang="tr-TR" sz="1600" dirty="0">
                <a:latin typeface="Times New Roman" charset="0"/>
                <a:ea typeface="Times New Roman" charset="0"/>
                <a:cs typeface="Times New Roman" charset="0"/>
              </a:rPr>
              <a:t>Bu çalışmada görüldüğü gibi NLR deki 1 </a:t>
            </a:r>
            <a:r>
              <a:rPr lang="tr-TR" sz="1600" dirty="0" err="1">
                <a:latin typeface="Times New Roman" charset="0"/>
                <a:ea typeface="Times New Roman" charset="0"/>
                <a:cs typeface="Times New Roman" charset="0"/>
              </a:rPr>
              <a:t>br</a:t>
            </a:r>
            <a:r>
              <a:rPr lang="tr-TR" sz="1600" dirty="0">
                <a:latin typeface="Times New Roman" charset="0"/>
                <a:ea typeface="Times New Roman" charset="0"/>
                <a:cs typeface="Times New Roman" charset="0"/>
              </a:rPr>
              <a:t> artış </a:t>
            </a:r>
            <a:r>
              <a:rPr lang="tr-TR" sz="1600" dirty="0" err="1">
                <a:latin typeface="Times New Roman" charset="0"/>
                <a:ea typeface="Times New Roman" charset="0"/>
                <a:cs typeface="Times New Roman" charset="0"/>
              </a:rPr>
              <a:t>recurrence-free</a:t>
            </a:r>
            <a:r>
              <a:rPr lang="tr-TR" sz="1600" dirty="0">
                <a:latin typeface="Times New Roman" charset="0"/>
                <a:ea typeface="Times New Roman" charset="0"/>
                <a:cs typeface="Times New Roman" charset="0"/>
              </a:rPr>
              <a:t> </a:t>
            </a:r>
            <a:r>
              <a:rPr lang="tr-TR" dirty="0">
                <a:latin typeface="Times New Roman" charset="0"/>
                <a:ea typeface="Times New Roman" charset="0"/>
                <a:cs typeface="Times New Roman" charset="0"/>
              </a:rPr>
              <a:t>SAĞKALIM</a:t>
            </a:r>
            <a:r>
              <a:rPr lang="tr-TR" sz="1600" dirty="0">
                <a:latin typeface="Times New Roman" charset="0"/>
                <a:ea typeface="Times New Roman" charset="0"/>
                <a:cs typeface="Times New Roman" charset="0"/>
              </a:rPr>
              <a:t>, </a:t>
            </a:r>
            <a:r>
              <a:rPr lang="tr-TR" sz="1600" dirty="0" err="1">
                <a:latin typeface="Times New Roman" charset="0"/>
                <a:ea typeface="Times New Roman" charset="0"/>
                <a:cs typeface="Times New Roman" charset="0"/>
              </a:rPr>
              <a:t>cancer</a:t>
            </a:r>
            <a:r>
              <a:rPr lang="tr-TR" sz="1600" dirty="0">
                <a:latin typeface="Times New Roman" charset="0"/>
                <a:ea typeface="Times New Roman" charset="0"/>
                <a:cs typeface="Times New Roman" charset="0"/>
              </a:rPr>
              <a:t> spesifik SAĞKALIM ve </a:t>
            </a:r>
            <a:r>
              <a:rPr lang="tr-TR" sz="1600" dirty="0" err="1">
                <a:latin typeface="Times New Roman" charset="0"/>
                <a:ea typeface="Times New Roman" charset="0"/>
                <a:cs typeface="Times New Roman" charset="0"/>
              </a:rPr>
              <a:t>overall</a:t>
            </a:r>
            <a:r>
              <a:rPr lang="tr-TR" sz="1600" dirty="0">
                <a:latin typeface="Times New Roman" charset="0"/>
                <a:ea typeface="Times New Roman" charset="0"/>
                <a:cs typeface="Times New Roman" charset="0"/>
              </a:rPr>
              <a:t> SAĞKALIM üzerinde sırası ile 1.52, 1.47 ve 1.56 kat etkili olmaktadır (SAĞKALIM azalmaktadır)</a:t>
            </a:r>
          </a:p>
        </p:txBody>
      </p:sp>
    </p:spTree>
    <p:extLst>
      <p:ext uri="{BB962C8B-B14F-4D97-AF65-F5344CB8AC3E}">
        <p14:creationId xmlns:p14="http://schemas.microsoft.com/office/powerpoint/2010/main" val="64539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b="1" dirty="0">
                <a:latin typeface="Times New Roman" panose="02020603050405020304" pitchFamily="18" charset="0"/>
                <a:ea typeface="Times New Roman" charset="0"/>
                <a:cs typeface="Times New Roman" panose="02020603050405020304" pitchFamily="18" charset="0"/>
              </a:rPr>
              <a:t>Giriş </a:t>
            </a:r>
            <a:r>
              <a:rPr lang="tr-TR" sz="3200" b="1" dirty="0">
                <a:solidFill>
                  <a:srgbClr val="FFC000"/>
                </a:solidFill>
                <a:latin typeface="Times New Roman" panose="02020603050405020304" pitchFamily="18" charset="0"/>
                <a:ea typeface="Times New Roman" charset="0"/>
                <a:cs typeface="Times New Roman" panose="02020603050405020304" pitchFamily="18" charset="0"/>
              </a:rPr>
              <a:t>Bölümünün</a:t>
            </a:r>
            <a:r>
              <a:rPr lang="tr-TR" sz="3200" b="1" dirty="0">
                <a:latin typeface="Times New Roman" panose="02020603050405020304" pitchFamily="18" charset="0"/>
                <a:ea typeface="Times New Roman" charset="0"/>
                <a:cs typeface="Times New Roman" panose="02020603050405020304" pitchFamily="18" charset="0"/>
              </a:rPr>
              <a:t> amacı nedir?</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611560" y="1908498"/>
            <a:ext cx="7920880" cy="4062651"/>
          </a:xfrm>
          <a:prstGeom prst="rect">
            <a:avLst/>
          </a:prstGeom>
          <a:noFill/>
        </p:spPr>
        <p:txBody>
          <a:bodyPr wrap="square" rtlCol="0">
            <a:spAutoFit/>
          </a:bodyPr>
          <a:lstStyle/>
          <a:p>
            <a:pPr marL="342900" indent="-342900">
              <a:buFont typeface="Arial" panose="020B0604020202020204" pitchFamily="34" charset="0"/>
              <a:buChar char="•"/>
            </a:pPr>
            <a:r>
              <a:rPr lang="tr-TR" sz="2400" dirty="0">
                <a:latin typeface="Times" pitchFamily="2" charset="0"/>
              </a:rPr>
              <a:t>Adeta yazının kendini okuyucuya tanıtması ve cezbetmesi </a:t>
            </a:r>
            <a:r>
              <a:rPr lang="tr-TR" sz="2400" dirty="0" err="1">
                <a:latin typeface="Times" pitchFamily="2" charset="0"/>
              </a:rPr>
              <a:t>için</a:t>
            </a:r>
            <a:r>
              <a:rPr lang="tr-TR" sz="2400" dirty="0">
                <a:latin typeface="Times" pitchFamily="2" charset="0"/>
              </a:rPr>
              <a:t> bir takdim kısmı</a:t>
            </a:r>
            <a:endParaRPr lang="tr-TR" sz="2400" dirty="0"/>
          </a:p>
          <a:p>
            <a:pPr marL="285750" indent="-285750">
              <a:buFont typeface="Arial" charset="0"/>
              <a:buChar char="•"/>
            </a:pPr>
            <a:endParaRPr lang="tr-TR" sz="2400" dirty="0">
              <a:latin typeface="Times New Roman" charset="0"/>
              <a:ea typeface="Times New Roman" charset="0"/>
              <a:cs typeface="Times New Roman" charset="0"/>
            </a:endParaRPr>
          </a:p>
          <a:p>
            <a:pPr marL="285750" indent="-285750">
              <a:buFont typeface="Arial" charset="0"/>
              <a:buChar char="•"/>
            </a:pPr>
            <a:r>
              <a:rPr lang="tr-TR" sz="2400" dirty="0">
                <a:latin typeface="Times New Roman" charset="0"/>
                <a:ea typeface="Times New Roman" charset="0"/>
                <a:cs typeface="Times New Roman" charset="0"/>
              </a:rPr>
              <a:t>Makalenizi değerlendirenler ilk önce yazınızın giriş bölümünü okur</a:t>
            </a:r>
          </a:p>
          <a:p>
            <a:pPr marL="742950" lvl="1" indent="-285750">
              <a:buFont typeface="Arial" charset="0"/>
              <a:buChar char="•"/>
            </a:pPr>
            <a:r>
              <a:rPr lang="tr-TR" sz="2400" dirty="0">
                <a:latin typeface="Times New Roman" charset="0"/>
                <a:ea typeface="Times New Roman" charset="0"/>
                <a:cs typeface="Times New Roman" charset="0"/>
              </a:rPr>
              <a:t>sonra makalenizin geri kalanını okuyup okumayacaklarına karar verir</a:t>
            </a:r>
          </a:p>
          <a:p>
            <a:pPr marL="285750" indent="-285750">
              <a:buFont typeface="Arial" charset="0"/>
              <a:buChar char="•"/>
            </a:pPr>
            <a:endParaRPr lang="tr-TR" sz="2400" dirty="0">
              <a:latin typeface="Times New Roman" charset="0"/>
              <a:ea typeface="Times New Roman" charset="0"/>
              <a:cs typeface="Times New Roman" charset="0"/>
            </a:endParaRPr>
          </a:p>
          <a:p>
            <a:pPr marL="285750" indent="-285750">
              <a:buFont typeface="Arial" charset="0"/>
              <a:buChar char="•"/>
            </a:pPr>
            <a:r>
              <a:rPr lang="tr-TR" sz="2400" dirty="0">
                <a:latin typeface="Times New Roman" charset="0"/>
                <a:ea typeface="Times New Roman" charset="0"/>
                <a:cs typeface="Times New Roman" charset="0"/>
              </a:rPr>
              <a:t>Temeliniz ne kadar güçlü ise yazınızın geri kalan kısmı o kadar sağlıklı akacaktır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sz="3200" dirty="0">
                <a:latin typeface="Times New Roman" charset="0"/>
                <a:ea typeface="Times New Roman" charset="0"/>
                <a:cs typeface="Times New Roman" charset="0"/>
              </a:rPr>
              <a:t>Meta-analizde tablo ve resim kullanımı</a:t>
            </a:r>
          </a:p>
        </p:txBody>
      </p:sp>
      <p:sp>
        <p:nvSpPr>
          <p:cNvPr id="5" name="Dikdörtgen 4"/>
          <p:cNvSpPr/>
          <p:nvPr/>
        </p:nvSpPr>
        <p:spPr>
          <a:xfrm>
            <a:off x="818347" y="2690336"/>
            <a:ext cx="7511473" cy="1569660"/>
          </a:xfrm>
          <a:prstGeom prst="rect">
            <a:avLst/>
          </a:prstGeom>
        </p:spPr>
        <p:txBody>
          <a:bodyPr wrap="square">
            <a:spAutoFit/>
          </a:bodyPr>
          <a:lstStyle/>
          <a:p>
            <a:pPr marL="285750" indent="-285750">
              <a:buFont typeface="Arial" charset="0"/>
              <a:buChar char="•"/>
              <a:defRPr/>
            </a:pPr>
            <a:r>
              <a:rPr lang="tr-TR" sz="2400" b="1" dirty="0">
                <a:solidFill>
                  <a:srgbClr val="FFFF00"/>
                </a:solidFill>
                <a:latin typeface="Times New Roman" charset="0"/>
                <a:ea typeface="Times New Roman" charset="0"/>
                <a:cs typeface="Times New Roman" charset="0"/>
              </a:rPr>
              <a:t>Meta-analiz</a:t>
            </a:r>
            <a:r>
              <a:rPr lang="tr-TR" sz="2400" dirty="0">
                <a:latin typeface="Times New Roman" charset="0"/>
                <a:ea typeface="Times New Roman" charset="0"/>
                <a:cs typeface="Times New Roman" charset="0"/>
              </a:rPr>
              <a:t>, literatürdeki mevcut çalışmaların (tercihen </a:t>
            </a:r>
            <a:r>
              <a:rPr lang="tr-TR" sz="2400" dirty="0" err="1">
                <a:latin typeface="Times New Roman" charset="0"/>
                <a:ea typeface="Times New Roman" charset="0"/>
                <a:cs typeface="Times New Roman" charset="0"/>
              </a:rPr>
              <a:t>randomize</a:t>
            </a:r>
            <a:r>
              <a:rPr lang="tr-TR" sz="2400" dirty="0">
                <a:latin typeface="Times New Roman" charset="0"/>
                <a:ea typeface="Times New Roman" charset="0"/>
                <a:cs typeface="Times New Roman" charset="0"/>
              </a:rPr>
              <a:t> kontrollü çalışmaların; mümkün değilse gözlemsel çalışmaların belli kurallar içinde bir araya getirilerek yeniden analiz edilmesi</a:t>
            </a:r>
          </a:p>
        </p:txBody>
      </p:sp>
    </p:spTree>
    <p:extLst>
      <p:ext uri="{BB962C8B-B14F-4D97-AF65-F5344CB8AC3E}">
        <p14:creationId xmlns:p14="http://schemas.microsoft.com/office/powerpoint/2010/main" val="399994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dirty="0">
                <a:latin typeface="Times New Roman" charset="0"/>
                <a:ea typeface="Times New Roman" charset="0"/>
                <a:cs typeface="Times New Roman" charset="0"/>
              </a:rPr>
              <a:t>Sistematik derleme-Meta analiz tabloları</a:t>
            </a:r>
          </a:p>
        </p:txBody>
      </p:sp>
      <p:sp>
        <p:nvSpPr>
          <p:cNvPr id="2" name="İçerik Yer Tutucusu 1"/>
          <p:cNvSpPr>
            <a:spLocks noGrp="1"/>
          </p:cNvSpPr>
          <p:nvPr>
            <p:ph idx="1"/>
          </p:nvPr>
        </p:nvSpPr>
        <p:spPr>
          <a:xfrm>
            <a:off x="818348" y="5625100"/>
            <a:ext cx="7511472" cy="1232900"/>
          </a:xfrm>
        </p:spPr>
        <p:txBody>
          <a:bodyPr/>
          <a:lstStyle/>
          <a:p>
            <a:r>
              <a:rPr lang="tr-TR" dirty="0"/>
              <a:t>Mevcut çalışmaların detaylarını içeren tablolar sunulmalıdır</a:t>
            </a:r>
          </a:p>
          <a:p>
            <a:endParaRPr lang="tr-TR" dirty="0"/>
          </a:p>
        </p:txBody>
      </p:sp>
      <p:pic>
        <p:nvPicPr>
          <p:cNvPr id="1026" name="Picture 2" descr="C:\Users\hüseyin beşiroğlu\Desktop\makalede giriş, tablo ve şekil kullanımı\Adsızöçöçö.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47" y="1908498"/>
            <a:ext cx="7633915" cy="361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3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18347" y="378689"/>
            <a:ext cx="7511473" cy="1312480"/>
          </a:xfrm>
        </p:spPr>
        <p:txBody>
          <a:bodyPr>
            <a:normAutofit fontScale="90000"/>
          </a:bodyPr>
          <a:lstStyle/>
          <a:p>
            <a:pPr algn="ctr"/>
            <a:r>
              <a:rPr lang="tr-TR" dirty="0">
                <a:latin typeface="Times New Roman" charset="0"/>
                <a:ea typeface="Times New Roman" charset="0"/>
                <a:cs typeface="Times New Roman" charset="0"/>
              </a:rPr>
              <a:t>Meta-analizde yeni yapılmış istatistik sonuçları meta-analize özgü </a:t>
            </a:r>
            <a:r>
              <a:rPr lang="tr-TR" dirty="0" err="1">
                <a:latin typeface="Times New Roman" charset="0"/>
                <a:ea typeface="Times New Roman" charset="0"/>
                <a:cs typeface="Times New Roman" charset="0"/>
              </a:rPr>
              <a:t>forest</a:t>
            </a:r>
            <a:r>
              <a:rPr lang="tr-TR" dirty="0">
                <a:latin typeface="Times New Roman" charset="0"/>
                <a:ea typeface="Times New Roman" charset="0"/>
                <a:cs typeface="Times New Roman" charset="0"/>
              </a:rPr>
              <a:t> </a:t>
            </a:r>
            <a:r>
              <a:rPr lang="tr-TR" dirty="0" err="1">
                <a:latin typeface="Times New Roman" charset="0"/>
                <a:ea typeface="Times New Roman" charset="0"/>
                <a:cs typeface="Times New Roman" charset="0"/>
              </a:rPr>
              <a:t>plot</a:t>
            </a:r>
            <a:r>
              <a:rPr lang="tr-TR" dirty="0">
                <a:latin typeface="Times New Roman" charset="0"/>
                <a:ea typeface="Times New Roman" charset="0"/>
                <a:cs typeface="Times New Roman" charset="0"/>
              </a:rPr>
              <a:t> ile </a:t>
            </a:r>
            <a:r>
              <a:rPr lang="tr-TR" dirty="0" err="1">
                <a:latin typeface="Times New Roman" charset="0"/>
                <a:ea typeface="Times New Roman" charset="0"/>
                <a:cs typeface="Times New Roman" charset="0"/>
              </a:rPr>
              <a:t>grafike</a:t>
            </a:r>
            <a:r>
              <a:rPr lang="tr-TR" dirty="0">
                <a:latin typeface="Times New Roman" charset="0"/>
                <a:ea typeface="Times New Roman" charset="0"/>
                <a:cs typeface="Times New Roman" charset="0"/>
              </a:rPr>
              <a:t> edilir</a:t>
            </a:r>
            <a:endParaRPr lang="tr-TR" dirty="0"/>
          </a:p>
        </p:txBody>
      </p:sp>
      <p:sp>
        <p:nvSpPr>
          <p:cNvPr id="2" name="İçerik Yer Tutucusu 1"/>
          <p:cNvSpPr>
            <a:spLocks noGrp="1"/>
          </p:cNvSpPr>
          <p:nvPr>
            <p:ph idx="1"/>
          </p:nvPr>
        </p:nvSpPr>
        <p:spPr/>
        <p:txBody>
          <a:bodyPr/>
          <a:lstStyle/>
          <a:p>
            <a:endParaRPr lang="tr-TR" dirty="0"/>
          </a:p>
        </p:txBody>
      </p:sp>
      <p:pic>
        <p:nvPicPr>
          <p:cNvPr id="3074" name="Picture 2" descr="C:\Users\hüseyin beşiroğlu\Desktop\makalede giriş, tablo ve şekil kullanımı\Adsızbnb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06" y="1879515"/>
            <a:ext cx="4295616" cy="183751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üseyin beşiroğlu\Desktop\Adsızl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533" y="1868314"/>
            <a:ext cx="4275137" cy="18487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hüseyin beşiroğlu\Desktop\Adsızömömö.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564" y="3869432"/>
            <a:ext cx="4237037" cy="198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404664"/>
            <a:ext cx="7511472" cy="1152078"/>
          </a:xfrm>
        </p:spPr>
        <p:txBody>
          <a:bodyPr/>
          <a:lstStyle/>
          <a:p>
            <a:pPr marL="0" indent="0" algn="ctr">
              <a:buNone/>
            </a:pPr>
            <a:r>
              <a:rPr lang="tr-TR" sz="2800" dirty="0">
                <a:solidFill>
                  <a:srgbClr val="FFC000"/>
                </a:solidFill>
                <a:latin typeface="Times New Roman" charset="0"/>
                <a:ea typeface="Times New Roman" charset="0"/>
                <a:cs typeface="Times New Roman" charset="0"/>
              </a:rPr>
              <a:t>	Meta-analizde değerlendirmeye alınan çalışmaların kalitesi değerlendirilir</a:t>
            </a:r>
          </a:p>
          <a:p>
            <a:endParaRPr lang="tr-TR" dirty="0"/>
          </a:p>
        </p:txBody>
      </p:sp>
      <p:pic>
        <p:nvPicPr>
          <p:cNvPr id="4098" name="Picture 2" descr="C:\Users\hüseyin beşiroğlu\Desktop\makalede giriş, tablo ve şekil kullanımı\Adsızjjj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56742"/>
            <a:ext cx="6192688" cy="467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65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83127"/>
            <a:ext cx="7511472" cy="2232248"/>
          </a:xfrm>
        </p:spPr>
        <p:txBody>
          <a:bodyPr/>
          <a:lstStyle/>
          <a:p>
            <a:pPr marL="0" indent="0" algn="ctr">
              <a:buNone/>
            </a:pPr>
            <a:r>
              <a:rPr lang="tr-TR" sz="2800" dirty="0">
                <a:solidFill>
                  <a:srgbClr val="FFC000"/>
                </a:solidFill>
                <a:latin typeface="Times New Roman" charset="0"/>
                <a:ea typeface="Times New Roman" charset="0"/>
                <a:cs typeface="Times New Roman" charset="0"/>
              </a:rPr>
              <a:t>Mümkünse çalışmalardaki yanlılık kaynakları (</a:t>
            </a:r>
            <a:r>
              <a:rPr lang="tr-TR" sz="2800" dirty="0" err="1">
                <a:solidFill>
                  <a:srgbClr val="FFC000"/>
                </a:solidFill>
                <a:latin typeface="Times New Roman" charset="0"/>
                <a:ea typeface="Times New Roman" charset="0"/>
                <a:cs typeface="Times New Roman" charset="0"/>
              </a:rPr>
              <a:t>bias</a:t>
            </a:r>
            <a:r>
              <a:rPr lang="tr-TR" sz="2800" dirty="0">
                <a:solidFill>
                  <a:srgbClr val="FFC000"/>
                </a:solidFill>
                <a:latin typeface="Times New Roman" charset="0"/>
                <a:ea typeface="Times New Roman" charset="0"/>
                <a:cs typeface="Times New Roman" charset="0"/>
              </a:rPr>
              <a:t>) ve yüzdeleri </a:t>
            </a:r>
            <a:r>
              <a:rPr lang="tr-TR" sz="2800" dirty="0" err="1">
                <a:solidFill>
                  <a:srgbClr val="FFC000"/>
                </a:solidFill>
                <a:latin typeface="Times New Roman" charset="0"/>
                <a:ea typeface="Times New Roman" charset="0"/>
                <a:cs typeface="Times New Roman" charset="0"/>
              </a:rPr>
              <a:t>grafike</a:t>
            </a:r>
            <a:r>
              <a:rPr lang="tr-TR" sz="2800" dirty="0">
                <a:solidFill>
                  <a:srgbClr val="FFC000"/>
                </a:solidFill>
                <a:latin typeface="Times New Roman" charset="0"/>
                <a:ea typeface="Times New Roman" charset="0"/>
                <a:cs typeface="Times New Roman" charset="0"/>
              </a:rPr>
              <a:t> edilir</a:t>
            </a:r>
          </a:p>
          <a:p>
            <a:endParaRPr lang="tr-TR" dirty="0"/>
          </a:p>
        </p:txBody>
      </p:sp>
      <p:pic>
        <p:nvPicPr>
          <p:cNvPr id="5122" name="Picture 2" descr="C:\Users\hüseyin beşiroğlu\Desktop\makalede giriş, tablo ve şekil kullanımı\Adsızmnm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020" y="1700808"/>
            <a:ext cx="4800600"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4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a:latin typeface="Times New Roman" charset="0"/>
                <a:ea typeface="Times New Roman" charset="0"/>
                <a:cs typeface="Times New Roman" charset="0"/>
              </a:rPr>
              <a:t>Giriş Bölümü neleri içermeli?</a:t>
            </a:r>
            <a:br>
              <a:rPr lang="tr-TR" sz="3200" b="1" dirty="0">
                <a:latin typeface="Times New Roman" charset="0"/>
                <a:ea typeface="Times New Roman" charset="0"/>
                <a:cs typeface="Times New Roman" charset="0"/>
              </a:rPr>
            </a:br>
            <a:endParaRPr lang="tr-TR" sz="3200" dirty="0">
              <a:latin typeface="Times New Roman" charset="0"/>
              <a:ea typeface="Times New Roman" charset="0"/>
              <a:cs typeface="Times New Roman" charset="0"/>
            </a:endParaRPr>
          </a:p>
        </p:txBody>
      </p:sp>
      <p:sp>
        <p:nvSpPr>
          <p:cNvPr id="5" name="Metin kutusu 4"/>
          <p:cNvSpPr txBox="1"/>
          <p:nvPr/>
        </p:nvSpPr>
        <p:spPr>
          <a:xfrm>
            <a:off x="899592" y="1700808"/>
            <a:ext cx="7200800" cy="3785652"/>
          </a:xfrm>
          <a:prstGeom prst="rect">
            <a:avLst/>
          </a:prstGeom>
          <a:noFill/>
        </p:spPr>
        <p:txBody>
          <a:bodyPr wrap="square" rtlCol="0">
            <a:spAutoFit/>
          </a:bodyPr>
          <a:lstStyle/>
          <a:p>
            <a:pPr marL="285750" indent="-285750">
              <a:buFont typeface="Arial" charset="0"/>
              <a:buChar char="•"/>
              <a:defRPr/>
            </a:pPr>
            <a:r>
              <a:rPr lang="tr-TR" sz="2400" dirty="0">
                <a:latin typeface="Times New Roman" pitchFamily="18" charset="0"/>
                <a:cs typeface="Times New Roman" pitchFamily="18" charset="0"/>
              </a:rPr>
              <a:t>Giriş bölümünüz araştırmakta olduğunuz konuda bir bilgi açığı olduğunu ve makalenizin bu bilgi açığını gidermeye çalışan bir yazı olduğunu göstermeli</a:t>
            </a:r>
            <a:r>
              <a:rPr lang="tr-TR" sz="2400" b="1" dirty="0">
                <a:latin typeface="Times New Roman" pitchFamily="18" charset="0"/>
                <a:cs typeface="Times New Roman" pitchFamily="18" charset="0"/>
              </a:rPr>
              <a:t> </a:t>
            </a:r>
          </a:p>
          <a:p>
            <a:pPr marL="285750" indent="-285750">
              <a:buFont typeface="Arial" charset="0"/>
              <a:buChar char="•"/>
              <a:defRPr/>
            </a:pPr>
            <a:endParaRPr lang="tr-TR" sz="2400" b="1" dirty="0">
              <a:latin typeface="Times New Roman" pitchFamily="18" charset="0"/>
              <a:cs typeface="Times New Roman" pitchFamily="18" charset="0"/>
            </a:endParaRPr>
          </a:p>
          <a:p>
            <a:pPr marL="285750" indent="-285750">
              <a:buFont typeface="Arial" charset="0"/>
              <a:buChar char="•"/>
              <a:defRPr/>
            </a:pPr>
            <a:r>
              <a:rPr lang="tr-TR" sz="2400" dirty="0">
                <a:latin typeface="Times New Roman" pitchFamily="18" charset="0"/>
                <a:cs typeface="Times New Roman" pitchFamily="18" charset="0"/>
              </a:rPr>
              <a:t>Herkesin üzerinde çalıştığı, cevabı belli konularda yazılmış bir makale ile kimse ilgilenmez</a:t>
            </a:r>
          </a:p>
          <a:p>
            <a:pPr marL="285750" indent="-285750">
              <a:buFont typeface="Arial" charset="0"/>
              <a:buChar char="•"/>
              <a:defRPr/>
            </a:pPr>
            <a:endParaRPr lang="tr-TR" sz="2400" dirty="0">
              <a:latin typeface="Times New Roman" pitchFamily="18" charset="0"/>
              <a:cs typeface="Times New Roman" pitchFamily="18" charset="0"/>
            </a:endParaRPr>
          </a:p>
          <a:p>
            <a:pPr marL="285750" indent="-285750">
              <a:buFont typeface="Arial" charset="0"/>
              <a:buChar char="•"/>
              <a:defRPr/>
            </a:pPr>
            <a:r>
              <a:rPr lang="tr-TR" sz="2400" dirty="0">
                <a:latin typeface="Times New Roman" pitchFamily="18" charset="0"/>
                <a:cs typeface="Times New Roman" pitchFamily="18" charset="0"/>
              </a:rPr>
              <a:t>Giriş bölümünüzde seçmiş olduğunuz konuda bilgi açığı olduğunu, bu sebepten dolayı ilgili makaleyi yazmaya karar verdiğinizi belirtmelisiniz</a:t>
            </a:r>
            <a:endParaRPr lang="tr-TR"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b="1" dirty="0">
                <a:latin typeface="Times New Roman" panose="02020603050405020304" pitchFamily="18" charset="0"/>
                <a:ea typeface="Times New Roman" charset="0"/>
                <a:cs typeface="Times New Roman" panose="02020603050405020304" pitchFamily="18" charset="0"/>
              </a:rPr>
              <a:t>Giriş ipuçları?</a:t>
            </a:r>
            <a:br>
              <a:rPr lang="tr-TR" sz="3200" b="1"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5" name="Dikdörtgen 4"/>
          <p:cNvSpPr/>
          <p:nvPr/>
        </p:nvSpPr>
        <p:spPr>
          <a:xfrm>
            <a:off x="818347" y="1720840"/>
            <a:ext cx="7511473" cy="4457952"/>
          </a:xfrm>
          <a:prstGeom prst="rect">
            <a:avLst/>
          </a:prstGeom>
        </p:spPr>
        <p:txBody>
          <a:bodyPr wrap="square">
            <a:spAutoFit/>
          </a:bodyPr>
          <a:lstStyle/>
          <a:p>
            <a:pPr marL="342900" indent="-342900" algn="just" fontAlgn="base">
              <a:lnSpc>
                <a:spcPct val="150000"/>
              </a:lnSpc>
              <a:buFont typeface="Arial" panose="020B0604020202020204" pitchFamily="34" charset="0"/>
              <a:buChar char="•"/>
            </a:pPr>
            <a:r>
              <a:rPr lang="tr-TR" sz="2400" dirty="0">
                <a:latin typeface="Times New Roman" pitchFamily="18" charset="0"/>
                <a:cs typeface="Times New Roman" pitchFamily="18" charset="0"/>
              </a:rPr>
              <a:t>Giriş bölümüne hipotezinizi, savunduğunuz düşünceyi yazarak başlayabilirsiniz</a:t>
            </a:r>
          </a:p>
          <a:p>
            <a:pPr marL="342900" indent="-342900" algn="just" fontAlgn="base">
              <a:lnSpc>
                <a:spcPct val="150000"/>
              </a:lnSpc>
              <a:buFont typeface="Arial" panose="020B0604020202020204" pitchFamily="34" charset="0"/>
              <a:buChar char="•"/>
            </a:pPr>
            <a:r>
              <a:rPr lang="tr-TR" sz="2400" dirty="0">
                <a:latin typeface="Times New Roman" pitchFamily="18" charset="0"/>
                <a:cs typeface="Times New Roman" pitchFamily="18" charset="0"/>
              </a:rPr>
              <a:t>Bu konuyu neden seçtiğinizi belirtin</a:t>
            </a:r>
          </a:p>
          <a:p>
            <a:pPr marL="342900" indent="-342900" algn="just" fontAlgn="base">
              <a:lnSpc>
                <a:spcPct val="150000"/>
              </a:lnSpc>
              <a:buFont typeface="Arial" panose="020B0604020202020204" pitchFamily="34" charset="0"/>
              <a:buChar char="•"/>
            </a:pPr>
            <a:r>
              <a:rPr lang="tr-TR" sz="2400" dirty="0">
                <a:latin typeface="Times New Roman" pitchFamily="18" charset="0"/>
                <a:cs typeface="Times New Roman" pitchFamily="18" charset="0"/>
              </a:rPr>
              <a:t>Cümleler kısa, net ve basit tutulmalı</a:t>
            </a:r>
          </a:p>
          <a:p>
            <a:pPr marL="342900" indent="-342900" algn="just" fontAlgn="base">
              <a:lnSpc>
                <a:spcPct val="150000"/>
              </a:lnSpc>
              <a:buFont typeface="Arial" panose="020B0604020202020204" pitchFamily="34" charset="0"/>
              <a:buChar char="•"/>
            </a:pPr>
            <a:r>
              <a:rPr lang="tr-TR" sz="2400" dirty="0">
                <a:latin typeface="Times New Roman" pitchFamily="18" charset="0"/>
                <a:cs typeface="Times New Roman" pitchFamily="18" charset="0"/>
              </a:rPr>
              <a:t>Burada önemli olan değerlendirenin sizi seçtiğiniz konuda bilinçli , savunduğunuz savda kararlı bulmasıdır</a:t>
            </a:r>
          </a:p>
          <a:p>
            <a:pPr marL="342900" indent="-342900" algn="just" fontAlgn="base">
              <a:lnSpc>
                <a:spcPct val="150000"/>
              </a:lnSpc>
              <a:buFont typeface="Arial" panose="020B0604020202020204" pitchFamily="34" charset="0"/>
              <a:buChar char="•"/>
            </a:pPr>
            <a:endParaRPr lang="tr-TR" sz="2400" dirty="0">
              <a:latin typeface="Times New Roman" pitchFamily="18" charset="0"/>
              <a:cs typeface="Times New Roman" pitchFamily="18" charset="0"/>
            </a:endParaRPr>
          </a:p>
          <a:p>
            <a:pPr algn="just" fontAlgn="base">
              <a:lnSpc>
                <a:spcPct val="150000"/>
              </a:lnSpc>
            </a:pPr>
            <a:r>
              <a:rPr lang="tr-TR" sz="2400" dirty="0">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latin typeface="Times New Roman" panose="02020603050405020304" pitchFamily="18" charset="0"/>
                <a:ea typeface="Times New Roman" charset="0"/>
                <a:cs typeface="Times New Roman" panose="02020603050405020304" pitchFamily="18" charset="0"/>
              </a:rPr>
              <a:t>Giriş ipuçları?</a:t>
            </a:r>
            <a:br>
              <a:rPr lang="tr-TR" b="1" dirty="0">
                <a:latin typeface="Times New Roman" panose="02020603050405020304" pitchFamily="18" charset="0"/>
                <a:cs typeface="Times New Roman" panose="02020603050405020304" pitchFamily="18" charset="0"/>
              </a:rPr>
            </a:br>
            <a:endParaRPr lang="tr-TR" dirty="0"/>
          </a:p>
        </p:txBody>
      </p:sp>
      <p:sp>
        <p:nvSpPr>
          <p:cNvPr id="5" name="Dikdörtgen 4"/>
          <p:cNvSpPr/>
          <p:nvPr/>
        </p:nvSpPr>
        <p:spPr>
          <a:xfrm>
            <a:off x="826368" y="1908498"/>
            <a:ext cx="7511473" cy="3534622"/>
          </a:xfrm>
          <a:prstGeom prst="rect">
            <a:avLst/>
          </a:prstGeom>
        </p:spPr>
        <p:txBody>
          <a:bodyPr wrap="square">
            <a:spAutoFit/>
          </a:bodyPr>
          <a:lstStyle/>
          <a:p>
            <a:pPr marL="285750" indent="-285750">
              <a:buFont typeface="Arial" panose="020B0604020202020204" pitchFamily="34" charset="0"/>
              <a:buChar char="•"/>
              <a:defRPr/>
            </a:pPr>
            <a:r>
              <a:rPr lang="tr-TR" sz="2400" dirty="0">
                <a:latin typeface="Times New Roman" pitchFamily="18" charset="0"/>
                <a:cs typeface="Times New Roman" pitchFamily="18" charset="0"/>
              </a:rPr>
              <a:t>Giriş bölümünde seçmiş olduğunuz konuda sizin tam tersinizi savunan makaleler olduğunu belirtebilirsiniz</a:t>
            </a:r>
          </a:p>
          <a:p>
            <a:pPr marL="742950" lvl="1" indent="-285750">
              <a:lnSpc>
                <a:spcPct val="150000"/>
              </a:lnSpc>
              <a:buFont typeface="Arial" charset="0"/>
              <a:buChar char="•"/>
              <a:defRPr/>
            </a:pPr>
            <a:r>
              <a:rPr lang="tr-TR" sz="2400" dirty="0">
                <a:latin typeface="Times New Roman" pitchFamily="18" charset="0"/>
                <a:cs typeface="Times New Roman" pitchFamily="18" charset="0"/>
              </a:rPr>
              <a:t>Bu araştırmanıza derinlik , objektiflik ve bilimsellik katacaktır</a:t>
            </a:r>
          </a:p>
          <a:p>
            <a:pPr marL="742950" lvl="1" indent="-285750">
              <a:lnSpc>
                <a:spcPct val="150000"/>
              </a:lnSpc>
              <a:buFont typeface="Arial" charset="0"/>
              <a:buChar char="•"/>
              <a:defRPr/>
            </a:pPr>
            <a:r>
              <a:rPr lang="tr-TR" sz="2400" dirty="0">
                <a:latin typeface="Times New Roman" pitchFamily="18" charset="0"/>
                <a:cs typeface="Times New Roman" pitchFamily="18" charset="0"/>
              </a:rPr>
              <a:t>Dikkat etmeniz gereken bilimsel olacağım derken çok dağılmamanız ve kendi savınızı her zaman baskın çıkaracak vurgular yapmanızdır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pPr algn="ctr"/>
            <a:r>
              <a:rPr lang="tr-TR" sz="3200" b="1" dirty="0">
                <a:latin typeface="Times New Roman" panose="02020603050405020304" pitchFamily="18" charset="0"/>
                <a:ea typeface="Times New Roman" charset="0"/>
                <a:cs typeface="Times New Roman" panose="02020603050405020304" pitchFamily="18" charset="0"/>
              </a:rPr>
              <a:t>Giriş ipuçları?</a:t>
            </a:r>
            <a:br>
              <a:rPr lang="tr-TR" sz="3200" b="1" dirty="0">
                <a:latin typeface="Times New Roman" panose="02020603050405020304" pitchFamily="18" charset="0"/>
                <a:cs typeface="Times New Roman" panose="02020603050405020304" pitchFamily="18" charset="0"/>
              </a:rPr>
            </a:br>
            <a:endParaRPr lang="tr-TR" sz="3200" dirty="0"/>
          </a:p>
        </p:txBody>
      </p:sp>
      <p:sp>
        <p:nvSpPr>
          <p:cNvPr id="5" name="Dikdörtgen 4"/>
          <p:cNvSpPr/>
          <p:nvPr/>
        </p:nvSpPr>
        <p:spPr>
          <a:xfrm>
            <a:off x="818347" y="2828836"/>
            <a:ext cx="7511473" cy="2957476"/>
          </a:xfrm>
          <a:prstGeom prst="rect">
            <a:avLst/>
          </a:prstGeom>
        </p:spPr>
        <p:txBody>
          <a:bodyPr wrap="square">
            <a:spAutoFit/>
          </a:bodyPr>
          <a:lstStyle/>
          <a:p>
            <a:pPr marL="285750" indent="-285750">
              <a:buFont typeface="Arial" panose="020B0604020202020204" pitchFamily="34" charset="0"/>
              <a:buChar char="•"/>
              <a:defRPr/>
            </a:pPr>
            <a:r>
              <a:rPr lang="tr-TR" sz="3200" dirty="0">
                <a:latin typeface="Times New Roman" pitchFamily="18" charset="0"/>
                <a:cs typeface="Times New Roman" pitchFamily="18" charset="0"/>
              </a:rPr>
              <a:t>Giriş bölümünde başka kaynaklardan alıntı yapıyorsanız muhakkak bunları kaynaklarda belirtmelisiniz</a:t>
            </a:r>
          </a:p>
          <a:p>
            <a:pPr marL="742950" lvl="1" indent="-285750">
              <a:lnSpc>
                <a:spcPct val="150000"/>
              </a:lnSpc>
              <a:buFont typeface="Arial" charset="0"/>
              <a:buChar char="•"/>
              <a:defRPr/>
            </a:pPr>
            <a:r>
              <a:rPr lang="tr-TR" sz="3200" dirty="0">
                <a:latin typeface="Times New Roman" pitchFamily="18" charset="0"/>
                <a:cs typeface="Times New Roman" pitchFamily="18" charset="0"/>
              </a:rPr>
              <a:t>Aksi taktirde yazınız daha baştan yayın şansını yitirir </a:t>
            </a:r>
            <a:endParaRPr lang="tr-TR"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pPr algn="ctr"/>
            <a:r>
              <a:rPr lang="tr-TR" sz="3200" b="1" dirty="0">
                <a:latin typeface="Times New Roman" panose="02020603050405020304" pitchFamily="18" charset="0"/>
                <a:ea typeface="Times New Roman" charset="0"/>
                <a:cs typeface="Times New Roman" panose="02020603050405020304" pitchFamily="18" charset="0"/>
              </a:rPr>
              <a:t>Giriş ipuçları?</a:t>
            </a:r>
            <a:br>
              <a:rPr lang="tr-TR" sz="3200" b="1" dirty="0">
                <a:latin typeface="Times New Roman" panose="02020603050405020304" pitchFamily="18" charset="0"/>
                <a:cs typeface="Times New Roman" panose="02020603050405020304" pitchFamily="18" charset="0"/>
              </a:rPr>
            </a:br>
            <a:endParaRPr lang="tr-TR" sz="3200" dirty="0"/>
          </a:p>
        </p:txBody>
      </p:sp>
      <p:sp>
        <p:nvSpPr>
          <p:cNvPr id="5" name="Dikdörtgen 4"/>
          <p:cNvSpPr/>
          <p:nvPr/>
        </p:nvSpPr>
        <p:spPr>
          <a:xfrm>
            <a:off x="818346" y="2551837"/>
            <a:ext cx="7511474" cy="2795958"/>
          </a:xfrm>
          <a:prstGeom prst="rect">
            <a:avLst/>
          </a:prstGeom>
        </p:spPr>
        <p:txBody>
          <a:bodyPr wrap="square">
            <a:spAutoFit/>
          </a:bodyPr>
          <a:lstStyle/>
          <a:p>
            <a:pPr>
              <a:lnSpc>
                <a:spcPct val="150000"/>
              </a:lnSpc>
              <a:defRPr/>
            </a:pPr>
            <a:r>
              <a:rPr lang="tr-TR" sz="2400" dirty="0">
                <a:latin typeface="Times New Roman" pitchFamily="18" charset="0"/>
                <a:cs typeface="Times New Roman" pitchFamily="18" charset="0"/>
              </a:rPr>
              <a:t>Makalenizi göndereceğiniz derginin (web sitesinden) yazım kurallarını inceleyin</a:t>
            </a:r>
          </a:p>
          <a:p>
            <a:pPr marL="742950" lvl="1" indent="-285750">
              <a:lnSpc>
                <a:spcPct val="150000"/>
              </a:lnSpc>
              <a:buFont typeface="Arial" charset="0"/>
              <a:buChar char="•"/>
              <a:defRPr/>
            </a:pPr>
            <a:r>
              <a:rPr lang="tr-TR" sz="2400" dirty="0">
                <a:latin typeface="Times New Roman" pitchFamily="18" charset="0"/>
                <a:cs typeface="Times New Roman" pitchFamily="18" charset="0"/>
              </a:rPr>
              <a:t>Her derginin kendine özgü kuralları vardır. Kimisi uzun girişten hoşlanırken, kimi girişin sadece birkaç satır tutulmasından yanadır.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latin typeface="Times New Roman" panose="02020603050405020304" pitchFamily="18" charset="0"/>
                <a:ea typeface="Times New Roman" charset="0"/>
                <a:cs typeface="Times New Roman" panose="02020603050405020304" pitchFamily="18" charset="0"/>
              </a:rPr>
              <a:t>Giriş ipuçları?</a:t>
            </a:r>
            <a:br>
              <a:rPr lang="tr-TR" b="1" dirty="0">
                <a:latin typeface="Times New Roman" panose="02020603050405020304" pitchFamily="18" charset="0"/>
                <a:cs typeface="Times New Roman" panose="02020603050405020304" pitchFamily="18" charset="0"/>
              </a:rPr>
            </a:br>
            <a:endParaRPr lang="tr-TR" dirty="0"/>
          </a:p>
        </p:txBody>
      </p:sp>
      <p:sp>
        <p:nvSpPr>
          <p:cNvPr id="5" name="Dikdörtgen 4"/>
          <p:cNvSpPr/>
          <p:nvPr/>
        </p:nvSpPr>
        <p:spPr>
          <a:xfrm>
            <a:off x="818347" y="2551837"/>
            <a:ext cx="7511473" cy="2677656"/>
          </a:xfrm>
          <a:prstGeom prst="rect">
            <a:avLst/>
          </a:prstGeom>
        </p:spPr>
        <p:txBody>
          <a:bodyPr wrap="square">
            <a:spAutoFit/>
          </a:bodyPr>
          <a:lstStyle/>
          <a:p>
            <a:pPr marL="342900" indent="-342900">
              <a:buFont typeface="Arial" panose="020B0604020202020204" pitchFamily="34" charset="0"/>
              <a:buChar char="•"/>
              <a:defRPr/>
            </a:pPr>
            <a:r>
              <a:rPr lang="tr-TR" sz="2400" b="1" dirty="0">
                <a:latin typeface="Times New Roman" pitchFamily="18" charset="0"/>
                <a:cs typeface="Times New Roman" pitchFamily="18" charset="0"/>
              </a:rPr>
              <a:t>Amaç / hipotezinizi açıkça belirtin</a:t>
            </a:r>
          </a:p>
          <a:p>
            <a:pPr marL="342900" indent="-342900">
              <a:buFont typeface="Arial" panose="020B0604020202020204" pitchFamily="34" charset="0"/>
              <a:buChar char="•"/>
              <a:defRPr/>
            </a:pPr>
            <a:endParaRPr lang="tr-TR" sz="2400" dirty="0">
              <a:latin typeface="Times New Roman" pitchFamily="18" charset="0"/>
              <a:cs typeface="Times New Roman" pitchFamily="18" charset="0"/>
            </a:endParaRPr>
          </a:p>
          <a:p>
            <a:pPr marL="285750" indent="-285750">
              <a:buFont typeface="Arial" charset="0"/>
              <a:buChar char="•"/>
              <a:defRPr/>
            </a:pPr>
            <a:r>
              <a:rPr lang="tr-TR" sz="2400" dirty="0">
                <a:latin typeface="Times New Roman" pitchFamily="18" charset="0"/>
                <a:cs typeface="Times New Roman" pitchFamily="18" charset="0"/>
              </a:rPr>
              <a:t>Şaşırtıcı bir şekilde, birçok insan aslında bunu yapmayı unutuyor</a:t>
            </a:r>
          </a:p>
          <a:p>
            <a:pPr marL="285750" indent="-285750">
              <a:buFont typeface="Arial" charset="0"/>
              <a:buChar char="•"/>
              <a:defRPr/>
            </a:pPr>
            <a:endParaRPr lang="tr-TR" sz="2400" dirty="0">
              <a:latin typeface="Times New Roman" pitchFamily="18" charset="0"/>
              <a:cs typeface="Times New Roman" pitchFamily="18" charset="0"/>
            </a:endParaRPr>
          </a:p>
          <a:p>
            <a:pPr marL="285750" indent="-285750">
              <a:buFont typeface="Arial" charset="0"/>
              <a:buChar char="•"/>
              <a:defRPr/>
            </a:pPr>
            <a:r>
              <a:rPr lang="tr-TR" sz="2400" dirty="0">
                <a:latin typeface="Times New Roman" pitchFamily="18" charset="0"/>
                <a:cs typeface="Times New Roman" pitchFamily="18" charset="0"/>
              </a:rPr>
              <a:t>“Bu çalışmanın amacı, </a:t>
            </a:r>
            <a:r>
              <a:rPr lang="tr-TR" sz="2400" dirty="0" err="1">
                <a:latin typeface="Times New Roman" pitchFamily="18" charset="0"/>
                <a:cs typeface="Times New Roman" pitchFamily="18" charset="0"/>
              </a:rPr>
              <a:t>X’i</a:t>
            </a:r>
            <a:r>
              <a:rPr lang="tr-TR" sz="2400" dirty="0">
                <a:latin typeface="Times New Roman" pitchFamily="18" charset="0"/>
                <a:cs typeface="Times New Roman" pitchFamily="18" charset="0"/>
              </a:rPr>
              <a:t> incelemek / incelemekti” demek yeterli olacaktır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a:themeElements>
    <a:clrScheme name="Sarı">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ğ">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ğ">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1371</TotalTime>
  <Words>1815</Words>
  <Application>Microsoft Macintosh PowerPoint</Application>
  <PresentationFormat>On-screen Show (4:3)</PresentationFormat>
  <Paragraphs>240</Paragraphs>
  <Slides>34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Times</vt:lpstr>
      <vt:lpstr>Times New Roman</vt:lpstr>
      <vt:lpstr>Ağ</vt:lpstr>
      <vt:lpstr>Giriş Bölümü  Tablo ve Şekillerin Kullanımı</vt:lpstr>
      <vt:lpstr>PowerPoint Presentation</vt:lpstr>
      <vt:lpstr>Giriş Bölümünün amacı nedir? </vt:lpstr>
      <vt:lpstr>Giriş Bölümü neleri içermeli? </vt:lpstr>
      <vt:lpstr>Giriş ipuçları? </vt:lpstr>
      <vt:lpstr>Giriş ipuçları? </vt:lpstr>
      <vt:lpstr>Giriş ipuçları? </vt:lpstr>
      <vt:lpstr>Giriş ipuçları? </vt:lpstr>
      <vt:lpstr>Giriş ipuçları? </vt:lpstr>
      <vt:lpstr>Giriş ipuçları? </vt:lpstr>
      <vt:lpstr>GİRİŞ  </vt:lpstr>
      <vt:lpstr>NEDEN TABLO VE ŞEKİL KULLANIRIZ?</vt:lpstr>
      <vt:lpstr>Makalenin sunulduğu derginin talimat kısımlarına bakılmalı</vt:lpstr>
      <vt:lpstr>Tabloda sunulan bilgiler makale içinde bire bir tekrarlanmamalı</vt:lpstr>
      <vt:lpstr>Tablo, inceleyen kişiye daha  metİne bakmadan yazı hakkında genel bir görüş verecek kadar kapsamlı olmalı </vt:lpstr>
      <vt:lpstr>Değerler standart sapma (SD) ve güvenlik aralığı CI (95%) ve p değeri ile birlikte verilmeli</vt:lpstr>
      <vt:lpstr>Tablo sonuna kısaltmalar mutlaka eklenmeli</vt:lpstr>
      <vt:lpstr>şekiller</vt:lpstr>
      <vt:lpstr>Flow diagram (Akış diYagramı)  sistematik revIew, meta analiz ve randomize kontrollü çalışmalar gibi değerli çalışmalarda önemli </vt:lpstr>
      <vt:lpstr>Kesitsel/vaka-kontrol çalışmaları</vt:lpstr>
      <vt:lpstr>PowerPoint Presentation</vt:lpstr>
      <vt:lpstr>Tanımlayıcı grafikler</vt:lpstr>
      <vt:lpstr>GÖZLEMSEL ÇALIŞMALAR</vt:lpstr>
      <vt:lpstr>PowerPoint Presentation</vt:lpstr>
      <vt:lpstr>PowerPoint Presentation</vt:lpstr>
      <vt:lpstr>Onkoloji çalışmaları</vt:lpstr>
      <vt:lpstr>PowerPoint Presentation</vt:lpstr>
      <vt:lpstr>PowerPoint Presentation</vt:lpstr>
      <vt:lpstr>PowerPoint Presentation</vt:lpstr>
      <vt:lpstr>Meta-analizde tablo ve resim kullanımı</vt:lpstr>
      <vt:lpstr>Sistematik derleme-Meta analiz tabloları</vt:lpstr>
      <vt:lpstr>Meta-analizde yeni yapılmış istatistik sonuçları meta-analize özgü forest plot ile grafike edilir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Neden tablo ve şekil kullanırız??</dc:title>
  <dc:creator>hüseyin beşiroğlu</dc:creator>
  <cp:lastModifiedBy>BASAK KARABİBER</cp:lastModifiedBy>
  <cp:revision>110</cp:revision>
  <dcterms:created xsi:type="dcterms:W3CDTF">2019-03-18T14:41:06Z</dcterms:created>
  <dcterms:modified xsi:type="dcterms:W3CDTF">2020-07-04T04:23:15Z</dcterms:modified>
</cp:coreProperties>
</file>