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1" r:id="rId2"/>
    <p:sldId id="382" r:id="rId3"/>
    <p:sldId id="331" r:id="rId4"/>
    <p:sldId id="303" r:id="rId5"/>
    <p:sldId id="297" r:id="rId6"/>
    <p:sldId id="338" r:id="rId7"/>
    <p:sldId id="335" r:id="rId8"/>
    <p:sldId id="340" r:id="rId9"/>
    <p:sldId id="312" r:id="rId10"/>
    <p:sldId id="373" r:id="rId11"/>
    <p:sldId id="374" r:id="rId12"/>
    <p:sldId id="298" r:id="rId13"/>
    <p:sldId id="363" r:id="rId14"/>
    <p:sldId id="370" r:id="rId15"/>
    <p:sldId id="375" r:id="rId16"/>
    <p:sldId id="385" r:id="rId17"/>
    <p:sldId id="389" r:id="rId18"/>
    <p:sldId id="365" r:id="rId19"/>
    <p:sldId id="383" r:id="rId20"/>
    <p:sldId id="271" r:id="rId21"/>
    <p:sldId id="384" r:id="rId22"/>
    <p:sldId id="386" r:id="rId23"/>
    <p:sldId id="387" r:id="rId24"/>
    <p:sldId id="380" r:id="rId25"/>
    <p:sldId id="388" r:id="rId26"/>
    <p:sldId id="358" r:id="rId27"/>
    <p:sldId id="372" r:id="rId28"/>
    <p:sldId id="381" r:id="rId29"/>
    <p:sldId id="367" r:id="rId30"/>
    <p:sldId id="362" r:id="rId31"/>
    <p:sldId id="371" r:id="rId32"/>
    <p:sldId id="390" r:id="rId3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/>
    <p:restoredTop sz="92697" autoAdjust="0"/>
  </p:normalViewPr>
  <p:slideViewPr>
    <p:cSldViewPr>
      <p:cViewPr varScale="1">
        <p:scale>
          <a:sx n="107" d="100"/>
          <a:sy n="107" d="100"/>
        </p:scale>
        <p:origin x="16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r-T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r-T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7BD240-BD54-435F-8BB9-1592BDDF764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45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BD240-BD54-435F-8BB9-1592BDDF7648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DA2E-334E-4BD7-AAC2-440AA8FDF32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52DAD-CCBE-4842-AEB6-DC5702D8144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C12C-CDCD-4A65-B1A2-61D02D9CB04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0EE7BF8-9190-4462-978A-9BE5D92C407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981A1-63E5-473D-99AA-018013756FC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13FC6-4C4F-4DCC-8803-0FFD1AB2257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8BDCC-1071-476F-899D-4B6D62AF1B2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4957D-26F8-4909-8940-1A9833585DF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4528D-F54F-4C02-83E3-493486A11A5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BFF2F-B564-4B10-8935-0F3C87176DC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98119-92D7-4957-A1EA-69DB5EE355C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EE9E0-38BF-4377-8FF2-5FD3A0C3FDB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65A4B3-A5F0-493E-B0FC-46DCA04D8B29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uroweb.org/guideline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2586832"/>
            <a:ext cx="7772400" cy="1470025"/>
          </a:xfrm>
        </p:spPr>
        <p:txBody>
          <a:bodyPr/>
          <a:lstStyle/>
          <a:p>
            <a:r>
              <a:rPr lang="tr-TR" sz="4000" b="1" dirty="0"/>
              <a:t>TÜYK ve EBU Sınavları</a:t>
            </a:r>
            <a:endParaRPr lang="tr-TR" sz="4000" b="1" dirty="0">
              <a:solidFill>
                <a:srgbClr val="FFFF00"/>
              </a:solidFill>
            </a:endParaRPr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041376" y="3816757"/>
            <a:ext cx="7056784" cy="1752600"/>
          </a:xfrm>
        </p:spPr>
        <p:txBody>
          <a:bodyPr/>
          <a:lstStyle/>
          <a:p>
            <a:r>
              <a:rPr lang="tr-TR" sz="2400" dirty="0"/>
              <a:t>Prof. Dr. İlker Seçkiner</a:t>
            </a:r>
          </a:p>
          <a:p>
            <a:r>
              <a:rPr lang="tr-TR" sz="2000" dirty="0"/>
              <a:t>Gaziantep Üniversitesi Tıp Fakültesi </a:t>
            </a:r>
          </a:p>
          <a:p>
            <a:r>
              <a:rPr lang="tr-TR" sz="2000" dirty="0"/>
              <a:t>Üroloji Anabilim Dalı</a:t>
            </a:r>
            <a:endParaRPr lang="tr-TR" sz="24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ACEB5AA-323C-4399-AE57-C151DF7EA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368" y="404664"/>
            <a:ext cx="4360872" cy="2023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7D80EA-5281-4648-9370-4F30A6C56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706" y="5569357"/>
            <a:ext cx="1002123" cy="101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1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34399-504A-314D-8A3E-9DCA2241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</a:t>
            </a:r>
            <a:r>
              <a:rPr lang="tr-TR" dirty="0"/>
              <a:t>8</a:t>
            </a:r>
            <a:r>
              <a:rPr lang="en-US" dirty="0"/>
              <a:t> TÜYK </a:t>
            </a:r>
            <a:r>
              <a:rPr lang="en-US" dirty="0" err="1"/>
              <a:t>Sözlü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27D6-8120-C44C-B1CC-0897D0ACB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24 Mart 2018</a:t>
            </a:r>
          </a:p>
          <a:p>
            <a:r>
              <a:rPr lang="tr-TR" dirty="0"/>
              <a:t>Ankara Üniversitesi Tıp Fakültesi Dikimevi Yerleşkesi Probleme Dayalı Öğrenim Binası</a:t>
            </a:r>
          </a:p>
        </p:txBody>
      </p:sp>
    </p:spTree>
    <p:extLst>
      <p:ext uri="{BB962C8B-B14F-4D97-AF65-F5344CB8AC3E}">
        <p14:creationId xmlns:p14="http://schemas.microsoft.com/office/powerpoint/2010/main" val="191970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42DE-9EA5-494F-B964-9FF5DB4F0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</a:t>
            </a:r>
            <a:r>
              <a:rPr lang="tr-TR" dirty="0"/>
              <a:t>8</a:t>
            </a:r>
            <a:r>
              <a:rPr lang="en-US" dirty="0"/>
              <a:t> TÜYK </a:t>
            </a:r>
            <a:r>
              <a:rPr lang="en-US" dirty="0" err="1"/>
              <a:t>Sözlü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41D3-67AD-2B4A-867A-809E681D97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/>
              <a:t>3 olgu</a:t>
            </a:r>
          </a:p>
          <a:p>
            <a:r>
              <a:rPr lang="tr-TR" dirty="0"/>
              <a:t>4 jüri, 8 öğretim üyesi</a:t>
            </a:r>
          </a:p>
          <a:p>
            <a:r>
              <a:rPr lang="tr-TR" dirty="0"/>
              <a:t>10 aday</a:t>
            </a:r>
          </a:p>
          <a:p>
            <a:r>
              <a:rPr lang="tr-TR" dirty="0"/>
              <a:t>Başarı oranı %100</a:t>
            </a:r>
          </a:p>
          <a:p>
            <a:endParaRPr lang="tr-TR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BB7542-1437-B949-A358-BC295AB0AB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790417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FF00"/>
                </a:solidFill>
              </a:rPr>
              <a:t>TÜYK Çalışmaları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Sertifikasyon sınavları:</a:t>
            </a:r>
          </a:p>
          <a:p>
            <a:pPr lvl="1"/>
            <a:r>
              <a:rPr lang="tr-TR" sz="2000" dirty="0"/>
              <a:t>2004 1. Sınav 19 aday</a:t>
            </a:r>
          </a:p>
          <a:p>
            <a:pPr lvl="1"/>
            <a:r>
              <a:rPr lang="tr-TR" sz="2000" dirty="0"/>
              <a:t>2005 2. Sınav 21 aday</a:t>
            </a:r>
          </a:p>
          <a:p>
            <a:pPr lvl="1"/>
            <a:r>
              <a:rPr lang="tr-TR" sz="2000" dirty="0"/>
              <a:t>2006 3. Sınav 27 aday</a:t>
            </a:r>
          </a:p>
          <a:p>
            <a:pPr lvl="1"/>
            <a:r>
              <a:rPr lang="tr-TR" sz="2000" dirty="0"/>
              <a:t>2007 4. Sınav 23 aday</a:t>
            </a:r>
          </a:p>
          <a:p>
            <a:pPr lvl="1"/>
            <a:r>
              <a:rPr lang="tr-TR" sz="2000" dirty="0"/>
              <a:t>2008 5. Sınav 44 aday</a:t>
            </a:r>
          </a:p>
          <a:p>
            <a:pPr lvl="1"/>
            <a:r>
              <a:rPr lang="tr-TR" sz="2000" dirty="0"/>
              <a:t>2009-10 6. Sınav 22 aday</a:t>
            </a:r>
          </a:p>
          <a:p>
            <a:pPr lvl="1"/>
            <a:r>
              <a:rPr lang="tr-TR" sz="2000" dirty="0"/>
              <a:t>2011 7. Sınav 11 aday</a:t>
            </a:r>
          </a:p>
          <a:p>
            <a:pPr lvl="1"/>
            <a:r>
              <a:rPr lang="tr-TR" sz="2000" dirty="0"/>
              <a:t>2012 8. Sınav 22 aday</a:t>
            </a:r>
          </a:p>
          <a:p>
            <a:pPr lvl="1"/>
            <a:r>
              <a:rPr lang="tr-TR" sz="2000" dirty="0"/>
              <a:t>2013 9. Sınav 6 aday</a:t>
            </a:r>
          </a:p>
          <a:p>
            <a:pPr lvl="1"/>
            <a:r>
              <a:rPr lang="tr-TR" sz="2000" dirty="0"/>
              <a:t>2014 10. Sınav 9 aday</a:t>
            </a:r>
          </a:p>
          <a:p>
            <a:pPr lvl="1"/>
            <a:r>
              <a:rPr lang="tr-TR" sz="2000" dirty="0"/>
              <a:t>2018 11. Sınav 10 aday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4572000" y="5661248"/>
            <a:ext cx="43754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FF00"/>
                </a:solidFill>
              </a:rPr>
              <a:t>Toplam 214 aday sınavla</a:t>
            </a:r>
          </a:p>
          <a:p>
            <a:r>
              <a:rPr lang="tr-TR" sz="2800" b="1" dirty="0">
                <a:solidFill>
                  <a:srgbClr val="FFFF00"/>
                </a:solidFill>
              </a:rPr>
              <a:t>yeterlilik belgesi aldı.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</a:t>
            </a:r>
            <a:r>
              <a:rPr lang="tr-TR" dirty="0"/>
              <a:t>9</a:t>
            </a:r>
            <a:r>
              <a:rPr lang="en-US" dirty="0"/>
              <a:t> TÜYK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7-9 Kasım 2019</a:t>
            </a:r>
          </a:p>
          <a:p>
            <a:r>
              <a:rPr lang="tr-TR" dirty="0"/>
              <a:t>İstanbul Kartal</a:t>
            </a:r>
          </a:p>
          <a:p>
            <a:r>
              <a:rPr lang="tr-TR" dirty="0"/>
              <a:t>45 katılım</a:t>
            </a:r>
          </a:p>
          <a:p>
            <a:r>
              <a:rPr lang="tr-TR" dirty="0"/>
              <a:t>Sınava katılım: 37</a:t>
            </a:r>
          </a:p>
          <a:p>
            <a:r>
              <a:rPr lang="tr-TR" dirty="0"/>
              <a:t>Başarılı: 17 (%46)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3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EBU </a:t>
            </a:r>
            <a:r>
              <a:rPr lang="en-US" dirty="0" err="1"/>
              <a:t>Sınavları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07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tr-TR" dirty="0"/>
              <a:t>20</a:t>
            </a:r>
            <a:r>
              <a:rPr lang="en-US" dirty="0"/>
              <a:t> EBU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en-US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1AAB8C-9F30-41BE-98C6-7127731B5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12 Kasım 2020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BDAFBA-3A25-4141-8A3E-91300EE97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60426"/>
            <a:ext cx="7225952" cy="363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4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>
            <a:extLst>
              <a:ext uri="{FF2B5EF4-FFF2-40B4-BE49-F238E27FC236}">
                <a16:creationId xmlns:a16="http://schemas.microsoft.com/office/drawing/2014/main" id="{6C5C6DBE-23D6-4F3E-BF93-2F2DA87A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Başvuru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63C5826-D7B9-430B-85FA-962DC78B0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/>
              <a:t>Kimler başvurabilir?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B2669D6-27AA-4AA0-BF10-954DE23B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21" y="2644172"/>
            <a:ext cx="4979750" cy="25202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30FEBB-1DD8-D541-A2C7-930D731CF905}"/>
              </a:ext>
            </a:extLst>
          </p:cNvPr>
          <p:cNvSpPr txBox="1"/>
          <p:nvPr/>
        </p:nvSpPr>
        <p:spPr>
          <a:xfrm>
            <a:off x="457200" y="2780928"/>
            <a:ext cx="2674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000" b="1" dirty="0">
                <a:solidFill>
                  <a:schemeClr val="bg1"/>
                </a:solidFill>
              </a:rPr>
              <a:t>EBU Üyesi ülkede eğitimi devam eden son yıl asistanı</a:t>
            </a:r>
            <a:r>
              <a:rPr lang="tr-TR" sz="2000" dirty="0">
                <a:solidFill>
                  <a:schemeClr val="bg1"/>
                </a:solidFill>
              </a:rPr>
              <a:t> (31 Ekim 2021 öncesi mezun olacak)</a:t>
            </a:r>
          </a:p>
          <a:p>
            <a:pPr marL="342900" indent="-342900">
              <a:buAutoNum type="arabicPeriod"/>
            </a:pPr>
            <a:r>
              <a:rPr lang="tr-TR" sz="2000" b="1" dirty="0">
                <a:solidFill>
                  <a:schemeClr val="bg1"/>
                </a:solidFill>
              </a:rPr>
              <a:t>Üroloji uzmanları</a:t>
            </a:r>
          </a:p>
        </p:txBody>
      </p:sp>
    </p:spTree>
    <p:extLst>
      <p:ext uri="{BB962C8B-B14F-4D97-AF65-F5344CB8AC3E}">
        <p14:creationId xmlns:p14="http://schemas.microsoft.com/office/powerpoint/2010/main" val="351592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C291-89EE-F349-AB2F-336971D1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tr-TR" sz="3200" dirty="0"/>
              <a:t>Türkiye’de Ulusal Dernekler aracılığı ile başvuru alınmakta.</a:t>
            </a:r>
            <a:br>
              <a:rPr lang="tr-TR" sz="3200" dirty="0"/>
            </a:br>
            <a:endParaRPr lang="tr-TR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1FB402-3BF2-C945-AE4D-9EBF99DE2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68" y="1600200"/>
            <a:ext cx="6005464" cy="4525963"/>
          </a:xfrm>
        </p:spPr>
      </p:pic>
    </p:spTree>
    <p:extLst>
      <p:ext uri="{BB962C8B-B14F-4D97-AF65-F5344CB8AC3E}">
        <p14:creationId xmlns:p14="http://schemas.microsoft.com/office/powerpoint/2010/main" val="1720559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tr-TR" dirty="0"/>
              <a:t>20</a:t>
            </a:r>
            <a:r>
              <a:rPr lang="en-US" dirty="0"/>
              <a:t> EBU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04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tr-TR" sz="2800" dirty="0"/>
          </a:p>
          <a:p>
            <a:r>
              <a:rPr lang="en-US" sz="2800" dirty="0" err="1"/>
              <a:t>Türkiye’den</a:t>
            </a:r>
            <a:r>
              <a:rPr lang="en-US" sz="2800" dirty="0"/>
              <a:t> </a:t>
            </a:r>
            <a:r>
              <a:rPr lang="en-US" sz="2800" dirty="0" err="1"/>
              <a:t>katılan</a:t>
            </a:r>
            <a:r>
              <a:rPr lang="en-US" sz="2800" dirty="0"/>
              <a:t> </a:t>
            </a:r>
            <a:r>
              <a:rPr lang="en-US" sz="2800" dirty="0" err="1"/>
              <a:t>adaylar</a:t>
            </a:r>
            <a:r>
              <a:rPr lang="en-US" sz="2800" dirty="0"/>
              <a:t> </a:t>
            </a:r>
            <a:r>
              <a:rPr lang="en-US" sz="2800" dirty="0" err="1"/>
              <a:t>sınavı</a:t>
            </a:r>
            <a:r>
              <a:rPr lang="en-US" sz="2800" dirty="0"/>
              <a:t> </a:t>
            </a:r>
            <a:r>
              <a:rPr lang="en-US" sz="2800" dirty="0" err="1"/>
              <a:t>kendi</a:t>
            </a:r>
            <a:r>
              <a:rPr lang="en-US" sz="2800" dirty="0"/>
              <a:t> </a:t>
            </a:r>
            <a:r>
              <a:rPr lang="en-US" sz="2800" dirty="0" err="1"/>
              <a:t>dilinde</a:t>
            </a:r>
            <a:r>
              <a:rPr lang="en-US" sz="2800" dirty="0"/>
              <a:t> </a:t>
            </a:r>
            <a:r>
              <a:rPr lang="en-US" sz="2800" dirty="0" err="1"/>
              <a:t>alabilecek</a:t>
            </a:r>
            <a:endParaRPr lang="en-US" sz="2800" dirty="0"/>
          </a:p>
          <a:p>
            <a:r>
              <a:rPr lang="en-US" sz="2800" dirty="0" err="1"/>
              <a:t>Türkiye</a:t>
            </a:r>
            <a:r>
              <a:rPr lang="en-US" sz="2800" dirty="0"/>
              <a:t> UEMS/EBU </a:t>
            </a:r>
            <a:r>
              <a:rPr lang="en-US" sz="2800" dirty="0" err="1"/>
              <a:t>üyesi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, </a:t>
            </a:r>
            <a:r>
              <a:rPr lang="en-US" sz="2800" dirty="0" err="1"/>
              <a:t>adaylar</a:t>
            </a:r>
            <a:r>
              <a:rPr lang="en-US" sz="2800" dirty="0"/>
              <a:t> </a:t>
            </a:r>
            <a:r>
              <a:rPr lang="en-US" sz="2800" dirty="0" err="1"/>
              <a:t>sözlü</a:t>
            </a:r>
            <a:r>
              <a:rPr lang="en-US" sz="2800" dirty="0"/>
              <a:t> </a:t>
            </a:r>
            <a:r>
              <a:rPr lang="en-US" sz="2800" dirty="0" err="1"/>
              <a:t>sınava</a:t>
            </a:r>
            <a:r>
              <a:rPr lang="en-US" sz="2800" dirty="0"/>
              <a:t> </a:t>
            </a:r>
            <a:r>
              <a:rPr lang="en-US" sz="2800" dirty="0" err="1"/>
              <a:t>katılıp</a:t>
            </a:r>
            <a:r>
              <a:rPr lang="en-US" sz="2800" dirty="0"/>
              <a:t> FEBU </a:t>
            </a:r>
            <a:r>
              <a:rPr lang="en-US" sz="2800" dirty="0" err="1"/>
              <a:t>olma</a:t>
            </a:r>
            <a:r>
              <a:rPr lang="en-US" sz="2800" dirty="0"/>
              <a:t> </a:t>
            </a:r>
            <a:r>
              <a:rPr lang="en-US" sz="2800" dirty="0" err="1"/>
              <a:t>şansına</a:t>
            </a:r>
            <a:r>
              <a:rPr lang="en-US" sz="2800" dirty="0"/>
              <a:t> </a:t>
            </a:r>
            <a:r>
              <a:rPr lang="en-US" sz="2800" dirty="0" err="1"/>
              <a:t>sahip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437112"/>
            <a:ext cx="84582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4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BBCC2A-012C-4238-AC3A-82F61AE2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tr-TR" dirty="0"/>
              <a:t>20</a:t>
            </a:r>
            <a:r>
              <a:rPr lang="en-US" dirty="0"/>
              <a:t> EBU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7965C8-E4BB-459D-A89D-3F4F84AEE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Çoktan</a:t>
            </a:r>
            <a:r>
              <a:rPr lang="en-US" dirty="0"/>
              <a:t> </a:t>
            </a:r>
            <a:r>
              <a:rPr lang="en-US" dirty="0" err="1"/>
              <a:t>seçmeli</a:t>
            </a:r>
            <a:r>
              <a:rPr lang="en-US" dirty="0"/>
              <a:t> 100 </a:t>
            </a:r>
            <a:r>
              <a:rPr lang="en-US" dirty="0" err="1"/>
              <a:t>soru</a:t>
            </a:r>
            <a:endParaRPr lang="en-US" dirty="0"/>
          </a:p>
          <a:p>
            <a:r>
              <a:rPr lang="en-US" dirty="0" err="1"/>
              <a:t>Yanlış</a:t>
            </a:r>
            <a:r>
              <a:rPr lang="en-US" dirty="0"/>
              <a:t> </a:t>
            </a:r>
            <a:r>
              <a:rPr lang="en-US" dirty="0" err="1"/>
              <a:t>cevaplar</a:t>
            </a:r>
            <a:r>
              <a:rPr lang="en-US" dirty="0"/>
              <a:t>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alınmıyor</a:t>
            </a:r>
            <a:endParaRPr lang="en-US" dirty="0"/>
          </a:p>
          <a:p>
            <a:r>
              <a:rPr lang="en-US" dirty="0"/>
              <a:t>The exam is </a:t>
            </a:r>
            <a:r>
              <a:rPr lang="en-US" dirty="0" err="1"/>
              <a:t>organised</a:t>
            </a:r>
            <a:r>
              <a:rPr lang="en-US" dirty="0"/>
              <a:t> in collaboration with </a:t>
            </a:r>
            <a:r>
              <a:rPr lang="en-US" dirty="0">
                <a:solidFill>
                  <a:srgbClr val="FFFF00"/>
                </a:solidFill>
              </a:rPr>
              <a:t>Pearson VUE</a:t>
            </a:r>
            <a:r>
              <a:rPr lang="en-US" dirty="0"/>
              <a:t>. The candidate takes the exam at one of Pearson VUEs secured test </a:t>
            </a:r>
            <a:r>
              <a:rPr lang="en-US" dirty="0" err="1"/>
              <a:t>centres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675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C580E0-CB2A-4002-89A1-211E32FD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Yeterlilik Sınavları Neden Gerekli?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2CC010-408D-4369-833D-70BB41883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Ulusal ve uluslararası standardizasyon</a:t>
            </a:r>
          </a:p>
          <a:p>
            <a:r>
              <a:rPr lang="tr-TR" dirty="0"/>
              <a:t>Bu sınavları başaran adayın, güncel tıp biliminin gerektirdiği bilgi ve becerilerle çalışmaya hazır olduğunu kanıtlar</a:t>
            </a:r>
          </a:p>
          <a:p>
            <a:r>
              <a:rPr lang="tr-TR" dirty="0"/>
              <a:t>Akademik yükselmelerde avantaj</a:t>
            </a:r>
          </a:p>
          <a:p>
            <a:r>
              <a:rPr lang="tr-TR" dirty="0"/>
              <a:t>Bazı ülkeler için uzmanlık unvan sınavı yerine geçmekte.</a:t>
            </a:r>
          </a:p>
        </p:txBody>
      </p:sp>
    </p:spTree>
    <p:extLst>
      <p:ext uri="{BB962C8B-B14F-4D97-AF65-F5344CB8AC3E}">
        <p14:creationId xmlns:p14="http://schemas.microsoft.com/office/powerpoint/2010/main" val="383635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4D3A-0CAA-6A44-92BD-9150C833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FF00"/>
                </a:solidFill>
              </a:rPr>
              <a:t>EBU Üroloji Asistan Müfredatı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6D0EDC-3FC7-EC41-AC6F-4233B0AD07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2793477"/>
            <a:ext cx="3886200" cy="2129488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C85CF4-8E60-2940-B276-AE1E3C6EFE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2565134"/>
            <a:ext cx="3886200" cy="2586173"/>
          </a:xfr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2A2B3AA3-CA87-430E-A9FC-DC477A2A0ECF}"/>
              </a:ext>
            </a:extLst>
          </p:cNvPr>
          <p:cNvSpPr/>
          <p:nvPr/>
        </p:nvSpPr>
        <p:spPr>
          <a:xfrm>
            <a:off x="755576" y="152972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</a:rPr>
              <a:t>Nereden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</a:rPr>
              <a:t>çalışalım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</a:rPr>
              <a:t>Güncel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</a:rPr>
              <a:t>textbooklar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</a:rPr>
              <a:t>ve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</a:rPr>
              <a:t>dergiler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u="sng" dirty="0">
                <a:solidFill>
                  <a:schemeClr val="bg1"/>
                </a:solidFill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EAU guidelines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 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51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C82789-21A3-4E1A-AEC5-E718F600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EBU Yazılı Sınavı</a:t>
            </a:r>
            <a:br>
              <a:rPr lang="tr-TR" dirty="0"/>
            </a:br>
            <a:r>
              <a:rPr lang="tr-TR" dirty="0"/>
              <a:t>Puanlama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E2ADF28-1C82-44A9-AA6A-D0BB3F45D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all" dirty="0"/>
              <a:t>ÇAN EĞRİSİ</a:t>
            </a:r>
          </a:p>
          <a:p>
            <a:r>
              <a:rPr lang="tr-TR" dirty="0" err="1"/>
              <a:t>Cut-off</a:t>
            </a:r>
            <a:r>
              <a:rPr lang="tr-TR" dirty="0"/>
              <a:t> için: Ortalama puan ve standart sapma.</a:t>
            </a:r>
          </a:p>
        </p:txBody>
      </p:sp>
    </p:spTree>
    <p:extLst>
      <p:ext uri="{BB962C8B-B14F-4D97-AF65-F5344CB8AC3E}">
        <p14:creationId xmlns:p14="http://schemas.microsoft.com/office/powerpoint/2010/main" val="3948308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A356915-01A1-482A-B318-BD524BCE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EBU Sözlü Sınavları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E4D9BB4-2833-459E-A3B4-E716274E6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Macaristan, Polonya ve Türkiye'deki ulusal sınavlar, ulusal DERNEKLERLE ortaklaşa düzenlenmektedir. Adaylar DERNEKLER aracılığıyla kayıtlıdır ve sınava kendi dillerinde girerler.</a:t>
            </a:r>
            <a:r>
              <a:rPr lang="en-US" dirty="0"/>
              <a:t>.</a:t>
            </a:r>
          </a:p>
          <a:p>
            <a:pPr marL="0" indent="0">
              <a:buNone/>
            </a:pPr>
            <a:br>
              <a:rPr lang="en-US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7654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63A0578-ECB7-4545-AD10-CBB2F92B3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2020 </a:t>
            </a:r>
            <a:r>
              <a:rPr lang="en-US" dirty="0"/>
              <a:t>EBU </a:t>
            </a:r>
            <a:r>
              <a:rPr lang="en-US" dirty="0" err="1"/>
              <a:t>Sözlü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1D89C-2AFC-4502-97EA-EBB74934B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Pandemi</a:t>
            </a:r>
            <a:r>
              <a:rPr lang="tr-TR" dirty="0"/>
              <a:t> nedeniyle 2021 yılına ertelendi.</a:t>
            </a:r>
          </a:p>
          <a:p>
            <a:r>
              <a:rPr lang="en-US" dirty="0"/>
              <a:t>Due to COVID-19 the FEBU Part 2 Oral Exam 2020 (FO-20) is postponed to 2021. This registration is referred to as FO-20.</a:t>
            </a:r>
            <a:endParaRPr lang="tr-TR" dirty="0"/>
          </a:p>
          <a:p>
            <a:r>
              <a:rPr lang="en-US" dirty="0"/>
              <a:t>Date: Saturday 19 June 2021</a:t>
            </a:r>
            <a:br>
              <a:rPr lang="en-US" dirty="0"/>
            </a:br>
            <a:r>
              <a:rPr lang="en-US" dirty="0"/>
              <a:t>Local time: 08.00 – 20.15</a:t>
            </a:r>
            <a:br>
              <a:rPr lang="en-US" dirty="0"/>
            </a:br>
            <a:r>
              <a:rPr lang="en-US" dirty="0"/>
              <a:t>Venue: Warsaw, Poland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0302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3904-9DB2-E042-AFD6-7C4207F8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EBU Sözlü Sınavı-2021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52D57-2E30-BE4E-8775-83DBA166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18 Haziran 2021</a:t>
            </a:r>
          </a:p>
          <a:p>
            <a:r>
              <a:rPr lang="tr-TR" dirty="0"/>
              <a:t>Başvuru: Aralık 2020-Ocak 2021</a:t>
            </a:r>
          </a:p>
          <a:p>
            <a:r>
              <a:rPr lang="tr-TR" dirty="0"/>
              <a:t>Başvuru şartları:</a:t>
            </a:r>
          </a:p>
          <a:p>
            <a:pPr lvl="1"/>
            <a:r>
              <a:rPr lang="tr-TR" dirty="0"/>
              <a:t>2016-2020 arasında yazılı sınavdan başarılı olmak</a:t>
            </a:r>
          </a:p>
          <a:p>
            <a:pPr lvl="1"/>
            <a:r>
              <a:rPr lang="tr-TR" dirty="0"/>
              <a:t>Son yıl asistanı (31 Ekim 2021 öncesi tamamlamak şartıyla) veya Üroloji Uzmanı olmak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851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E8E7004-95B5-41FE-B451-F8190776F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5" y="3717032"/>
            <a:ext cx="6842893" cy="2877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2D827A-1790-B049-B5DE-7DA4EE40A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0" y="404664"/>
            <a:ext cx="5690765" cy="30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01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EBU </a:t>
            </a:r>
            <a:r>
              <a:rPr lang="en-US" dirty="0" err="1"/>
              <a:t>Sözlü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İlk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Türkiye’de</a:t>
            </a:r>
            <a:endParaRPr lang="en-US" dirty="0"/>
          </a:p>
          <a:p>
            <a:r>
              <a:rPr lang="en-US" dirty="0"/>
              <a:t>İlk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Türkçe</a:t>
            </a:r>
            <a:endParaRPr lang="en-US" dirty="0"/>
          </a:p>
          <a:p>
            <a:r>
              <a:rPr lang="en-US" dirty="0"/>
              <a:t>100 </a:t>
            </a:r>
            <a:r>
              <a:rPr lang="en-US" dirty="0" err="1"/>
              <a:t>başvuru</a:t>
            </a:r>
            <a:endParaRPr lang="en-US" dirty="0"/>
          </a:p>
          <a:p>
            <a:r>
              <a:rPr lang="en-US" dirty="0"/>
              <a:t>95 </a:t>
            </a:r>
            <a:r>
              <a:rPr lang="en-US" dirty="0" err="1"/>
              <a:t>aday</a:t>
            </a:r>
            <a:r>
              <a:rPr lang="en-US" dirty="0"/>
              <a:t> </a:t>
            </a:r>
            <a:r>
              <a:rPr lang="en-US" dirty="0" err="1"/>
              <a:t>sınava</a:t>
            </a:r>
            <a:r>
              <a:rPr lang="en-US" dirty="0"/>
              <a:t> </a:t>
            </a:r>
            <a:r>
              <a:rPr lang="en-US" dirty="0" err="1"/>
              <a:t>girdi</a:t>
            </a:r>
            <a:endParaRPr lang="en-US" dirty="0"/>
          </a:p>
          <a:p>
            <a:r>
              <a:rPr lang="en-US" dirty="0" err="1"/>
              <a:t>Başarılı</a:t>
            </a:r>
            <a:r>
              <a:rPr lang="en-US" dirty="0"/>
              <a:t>: 78</a:t>
            </a:r>
          </a:p>
          <a:p>
            <a:r>
              <a:rPr lang="en-US" dirty="0" err="1"/>
              <a:t>Başarısız</a:t>
            </a:r>
            <a:r>
              <a:rPr lang="en-US" dirty="0"/>
              <a:t>: 17</a:t>
            </a:r>
          </a:p>
        </p:txBody>
      </p:sp>
    </p:spTree>
    <p:extLst>
      <p:ext uri="{BB962C8B-B14F-4D97-AF65-F5344CB8AC3E}">
        <p14:creationId xmlns:p14="http://schemas.microsoft.com/office/powerpoint/2010/main" val="1499556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E1B5FC6-F8F6-4EB2-9359-29BE8592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2018</a:t>
            </a:r>
            <a:r>
              <a:rPr lang="en-US" dirty="0"/>
              <a:t> EBU </a:t>
            </a:r>
            <a:r>
              <a:rPr lang="en-US" dirty="0" err="1"/>
              <a:t>Sözlü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F0EAFA-1F35-4851-8B0A-9E08181DC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Ankara</a:t>
            </a:r>
          </a:p>
          <a:p>
            <a:r>
              <a:rPr lang="tr-TR" dirty="0"/>
              <a:t>2 Haziran 2018</a:t>
            </a:r>
          </a:p>
          <a:p>
            <a:r>
              <a:rPr lang="tr-TR" dirty="0"/>
              <a:t>Katılım: 78</a:t>
            </a:r>
          </a:p>
          <a:p>
            <a:r>
              <a:rPr lang="tr-TR" dirty="0"/>
              <a:t>Başarılı: 71</a:t>
            </a:r>
          </a:p>
        </p:txBody>
      </p:sp>
    </p:spTree>
    <p:extLst>
      <p:ext uri="{BB962C8B-B14F-4D97-AF65-F5344CB8AC3E}">
        <p14:creationId xmlns:p14="http://schemas.microsoft.com/office/powerpoint/2010/main" val="2709079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EBU </a:t>
            </a:r>
            <a:r>
              <a:rPr lang="en-US" dirty="0" err="1"/>
              <a:t>Sözlü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28-29 </a:t>
            </a:r>
            <a:r>
              <a:rPr lang="en-US" dirty="0" err="1"/>
              <a:t>Haziran</a:t>
            </a:r>
            <a:r>
              <a:rPr lang="en-US" dirty="0"/>
              <a:t> 2019</a:t>
            </a:r>
          </a:p>
          <a:p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yeri</a:t>
            </a:r>
            <a:r>
              <a:rPr lang="en-US" dirty="0"/>
              <a:t>: İstanbul Mercure Hotel</a:t>
            </a:r>
          </a:p>
          <a:p>
            <a:r>
              <a:rPr lang="en-US" dirty="0"/>
              <a:t>3.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Türkiye’de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Türkçe</a:t>
            </a:r>
            <a:r>
              <a:rPr lang="en-US" dirty="0"/>
              <a:t> </a:t>
            </a:r>
            <a:r>
              <a:rPr lang="en-US" dirty="0" err="1"/>
              <a:t>gerçekleştirildi</a:t>
            </a:r>
            <a:endParaRPr lang="en-US" dirty="0"/>
          </a:p>
          <a:p>
            <a:r>
              <a:rPr lang="en-US" dirty="0"/>
              <a:t>41 </a:t>
            </a:r>
            <a:r>
              <a:rPr lang="en-US" dirty="0" err="1"/>
              <a:t>aday</a:t>
            </a:r>
            <a:r>
              <a:rPr lang="en-US" dirty="0"/>
              <a:t> </a:t>
            </a:r>
            <a:r>
              <a:rPr lang="en-US" dirty="0" err="1"/>
              <a:t>sınava</a:t>
            </a:r>
            <a:r>
              <a:rPr lang="en-US" dirty="0"/>
              <a:t> </a:t>
            </a:r>
            <a:r>
              <a:rPr lang="en-US" dirty="0" err="1"/>
              <a:t>girdi</a:t>
            </a:r>
            <a:endParaRPr lang="en-US" dirty="0"/>
          </a:p>
          <a:p>
            <a:r>
              <a:rPr lang="en-US" dirty="0" err="1"/>
              <a:t>Başarılı</a:t>
            </a:r>
            <a:r>
              <a:rPr lang="en-US" dirty="0"/>
              <a:t>: 38</a:t>
            </a:r>
          </a:p>
          <a:p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: %92,6</a:t>
            </a:r>
          </a:p>
          <a:p>
            <a:r>
              <a:rPr lang="en-US" dirty="0" err="1"/>
              <a:t>Türkiye’de</a:t>
            </a:r>
            <a:r>
              <a:rPr lang="en-US" dirty="0"/>
              <a:t> FEBU </a:t>
            </a:r>
            <a:r>
              <a:rPr lang="en-US" dirty="0" err="1"/>
              <a:t>sayısı</a:t>
            </a:r>
            <a:r>
              <a:rPr lang="en-US" dirty="0"/>
              <a:t>: 301</a:t>
            </a:r>
          </a:p>
        </p:txBody>
      </p:sp>
    </p:spTree>
    <p:extLst>
      <p:ext uri="{BB962C8B-B14F-4D97-AF65-F5344CB8AC3E}">
        <p14:creationId xmlns:p14="http://schemas.microsoft.com/office/powerpoint/2010/main" val="1750273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EBU </a:t>
            </a:r>
            <a:r>
              <a:rPr lang="en-US" dirty="0" err="1"/>
              <a:t>Sözlü</a:t>
            </a:r>
            <a:r>
              <a:rPr lang="en-US" dirty="0"/>
              <a:t> </a:t>
            </a:r>
            <a:r>
              <a:rPr lang="en-US" dirty="0" err="1"/>
              <a:t>Sınavı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 </a:t>
            </a:r>
            <a:r>
              <a:rPr lang="en-US" dirty="0" err="1"/>
              <a:t>adaya</a:t>
            </a:r>
            <a:r>
              <a:rPr lang="en-US" dirty="0"/>
              <a:t> 3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senaryo</a:t>
            </a:r>
            <a:r>
              <a:rPr lang="en-US" dirty="0"/>
              <a:t> </a:t>
            </a:r>
            <a:r>
              <a:rPr lang="en-US" dirty="0" err="1"/>
              <a:t>sunulmakta</a:t>
            </a:r>
            <a:endParaRPr lang="en-US" dirty="0"/>
          </a:p>
          <a:p>
            <a:r>
              <a:rPr lang="en-US" dirty="0"/>
              <a:t>Her </a:t>
            </a:r>
            <a:r>
              <a:rPr lang="en-US" dirty="0" err="1"/>
              <a:t>bir</a:t>
            </a:r>
            <a:r>
              <a:rPr lang="en-US" dirty="0"/>
              <a:t> hasta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tanı</a:t>
            </a:r>
            <a:r>
              <a:rPr lang="en-US" dirty="0"/>
              <a:t>, </a:t>
            </a:r>
            <a:r>
              <a:rPr lang="en-US" dirty="0" err="1"/>
              <a:t>klinik</a:t>
            </a:r>
            <a:r>
              <a:rPr lang="en-US" dirty="0"/>
              <a:t> </a:t>
            </a:r>
            <a:r>
              <a:rPr lang="en-US" dirty="0" err="1"/>
              <a:t>yaklaşım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tedavi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puanlama</a:t>
            </a:r>
            <a:r>
              <a:rPr lang="en-US" dirty="0"/>
              <a:t> </a:t>
            </a:r>
            <a:r>
              <a:rPr lang="en-US" dirty="0" err="1"/>
              <a:t>yapılmakta</a:t>
            </a:r>
            <a:endParaRPr lang="en-US" dirty="0"/>
          </a:p>
          <a:p>
            <a:r>
              <a:rPr lang="en-US" dirty="0" err="1"/>
              <a:t>Toplam</a:t>
            </a:r>
            <a:r>
              <a:rPr lang="en-US" dirty="0"/>
              <a:t> 36 </a:t>
            </a:r>
            <a:r>
              <a:rPr lang="en-US" dirty="0" err="1"/>
              <a:t>puan</a:t>
            </a:r>
            <a:endParaRPr lang="en-US" dirty="0"/>
          </a:p>
          <a:p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sınav</a:t>
            </a:r>
            <a:r>
              <a:rPr lang="en-US" dirty="0"/>
              <a:t> </a:t>
            </a:r>
            <a:r>
              <a:rPr lang="en-US" dirty="0" err="1"/>
              <a:t>sonucuna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ortak</a:t>
            </a:r>
            <a:r>
              <a:rPr lang="en-US" dirty="0"/>
              <a:t> </a:t>
            </a:r>
            <a:r>
              <a:rPr lang="en-US" dirty="0" err="1"/>
              <a:t>değerlendirmeye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başarılı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 </a:t>
            </a:r>
            <a:r>
              <a:rPr lang="en-US" dirty="0" err="1"/>
              <a:t>olmadığına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verilmekte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64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TÜYK </a:t>
            </a:r>
            <a:r>
              <a:rPr lang="en-US" dirty="0" err="1"/>
              <a:t>Yeterli</a:t>
            </a:r>
            <a:r>
              <a:rPr lang="tr-TR" dirty="0"/>
              <a:t>li</a:t>
            </a:r>
            <a:r>
              <a:rPr lang="en-US" dirty="0"/>
              <a:t>k </a:t>
            </a:r>
            <a:r>
              <a:rPr lang="en-US" dirty="0" err="1"/>
              <a:t>Sınavları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/>
              <a:t>Yeterlik</a:t>
            </a:r>
            <a:r>
              <a:rPr lang="en-US" sz="2800" dirty="0"/>
              <a:t> </a:t>
            </a:r>
            <a:r>
              <a:rPr lang="en-US" sz="2800" dirty="0" err="1"/>
              <a:t>sınavları</a:t>
            </a:r>
            <a:r>
              <a:rPr lang="en-US" sz="2800" dirty="0"/>
              <a:t> “</a:t>
            </a:r>
            <a:r>
              <a:rPr lang="en-US" sz="2800" dirty="0" err="1"/>
              <a:t>yazılı</a:t>
            </a:r>
            <a:r>
              <a:rPr lang="en-US" sz="2800" dirty="0"/>
              <a:t>” </a:t>
            </a:r>
            <a:r>
              <a:rPr lang="en-US" sz="2800" dirty="0" err="1"/>
              <a:t>ve</a:t>
            </a:r>
            <a:r>
              <a:rPr lang="en-US" sz="2800" dirty="0"/>
              <a:t> “</a:t>
            </a:r>
            <a:r>
              <a:rPr lang="en-US" sz="2800" dirty="0" err="1"/>
              <a:t>sözlü</a:t>
            </a:r>
            <a:r>
              <a:rPr lang="en-US" sz="2800" dirty="0"/>
              <a:t>/</a:t>
            </a:r>
            <a:r>
              <a:rPr lang="en-US" sz="2800" dirty="0" err="1"/>
              <a:t>uygulama</a:t>
            </a:r>
            <a:r>
              <a:rPr lang="en-US" sz="2800" dirty="0"/>
              <a:t>” </a:t>
            </a:r>
            <a:r>
              <a:rPr lang="en-US" sz="2800" dirty="0" err="1"/>
              <a:t>sınavları</a:t>
            </a:r>
            <a:r>
              <a:rPr lang="en-US" sz="2800" dirty="0"/>
              <a:t> </a:t>
            </a:r>
            <a:r>
              <a:rPr lang="en-US" sz="2800" dirty="0" err="1"/>
              <a:t>olmak</a:t>
            </a:r>
            <a:r>
              <a:rPr lang="en-US" sz="2800" dirty="0"/>
              <a:t> </a:t>
            </a:r>
            <a:r>
              <a:rPr lang="en-US" sz="2800" dirty="0" err="1"/>
              <a:t>üzere</a:t>
            </a:r>
            <a:r>
              <a:rPr lang="en-US" sz="2800" dirty="0"/>
              <a:t> </a:t>
            </a:r>
            <a:r>
              <a:rPr lang="en-US" sz="2800" dirty="0" err="1"/>
              <a:t>iki</a:t>
            </a:r>
            <a:r>
              <a:rPr lang="en-US" sz="2800" dirty="0"/>
              <a:t> </a:t>
            </a:r>
            <a:r>
              <a:rPr lang="en-US" sz="2800" dirty="0" err="1"/>
              <a:t>basamaktan</a:t>
            </a:r>
            <a:r>
              <a:rPr lang="en-US" sz="2800" dirty="0"/>
              <a:t> </a:t>
            </a:r>
            <a:r>
              <a:rPr lang="en-US" sz="2800" dirty="0" err="1"/>
              <a:t>oluşur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 err="1"/>
              <a:t>Yazılı</a:t>
            </a:r>
            <a:r>
              <a:rPr lang="en-US" sz="2800" dirty="0"/>
              <a:t> </a:t>
            </a:r>
            <a:r>
              <a:rPr lang="en-US" sz="2800" dirty="0" err="1"/>
              <a:t>sınav</a:t>
            </a:r>
            <a:r>
              <a:rPr lang="en-US" sz="2800" dirty="0"/>
              <a:t> </a:t>
            </a:r>
            <a:r>
              <a:rPr lang="en-US" sz="2800" dirty="0" err="1"/>
              <a:t>yılda</a:t>
            </a:r>
            <a:r>
              <a:rPr lang="en-US" sz="2800" dirty="0"/>
              <a:t> en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kez</a:t>
            </a:r>
            <a:r>
              <a:rPr lang="en-US" sz="2800" dirty="0"/>
              <a:t> </a:t>
            </a:r>
            <a:r>
              <a:rPr lang="en-US" sz="2800" dirty="0" err="1"/>
              <a:t>yapılır</a:t>
            </a:r>
            <a:r>
              <a:rPr lang="en-US" sz="2800" dirty="0"/>
              <a:t>. Bu </a:t>
            </a:r>
            <a:r>
              <a:rPr lang="en-US" sz="2800" dirty="0" err="1"/>
              <a:t>sınava</a:t>
            </a:r>
            <a:r>
              <a:rPr lang="en-US" sz="2800" dirty="0"/>
              <a:t> </a:t>
            </a:r>
            <a:r>
              <a:rPr lang="en-US" sz="2800" dirty="0" err="1"/>
              <a:t>üroloji</a:t>
            </a:r>
            <a:r>
              <a:rPr lang="en-US" sz="2800" dirty="0"/>
              <a:t> </a:t>
            </a:r>
            <a:r>
              <a:rPr lang="en-US" sz="2800" dirty="0" err="1"/>
              <a:t>uzmanları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üroloji</a:t>
            </a:r>
            <a:r>
              <a:rPr lang="en-US" sz="2800" dirty="0"/>
              <a:t> </a:t>
            </a:r>
            <a:r>
              <a:rPr lang="en-US" sz="2800" dirty="0" err="1"/>
              <a:t>uzmanlık</a:t>
            </a:r>
            <a:r>
              <a:rPr lang="en-US" sz="2800" dirty="0"/>
              <a:t> </a:t>
            </a:r>
            <a:r>
              <a:rPr lang="en-US" sz="2800" dirty="0" err="1"/>
              <a:t>eğitiminde</a:t>
            </a:r>
            <a:r>
              <a:rPr lang="en-US" sz="2800" dirty="0"/>
              <a:t> en </a:t>
            </a:r>
            <a:r>
              <a:rPr lang="en-US" sz="2800" dirty="0" err="1"/>
              <a:t>az</a:t>
            </a:r>
            <a:r>
              <a:rPr lang="en-US" sz="2800" dirty="0"/>
              <a:t> 3 </a:t>
            </a:r>
            <a:r>
              <a:rPr lang="en-US" sz="2800" dirty="0" err="1"/>
              <a:t>yılını</a:t>
            </a:r>
            <a:r>
              <a:rPr lang="en-US" sz="2800" dirty="0"/>
              <a:t> </a:t>
            </a:r>
            <a:r>
              <a:rPr lang="en-US" sz="2800" dirty="0" err="1"/>
              <a:t>doldurmuş</a:t>
            </a:r>
            <a:r>
              <a:rPr lang="en-US" sz="2800" dirty="0"/>
              <a:t> </a:t>
            </a:r>
            <a:r>
              <a:rPr lang="en-US" sz="2800" dirty="0" err="1"/>
              <a:t>olanlar</a:t>
            </a:r>
            <a:r>
              <a:rPr lang="en-US" sz="2800" dirty="0"/>
              <a:t> </a:t>
            </a:r>
            <a:r>
              <a:rPr lang="en-US" sz="2800" dirty="0" err="1"/>
              <a:t>katılabilirler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3 İçerik Yer Tutucusu" descr="logo-milleniu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661248"/>
            <a:ext cx="117043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4966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EBU </a:t>
            </a:r>
            <a:r>
              <a:rPr lang="en-US" dirty="0" err="1"/>
              <a:t>Sözlü</a:t>
            </a:r>
            <a:r>
              <a:rPr lang="en-US" dirty="0"/>
              <a:t> </a:t>
            </a:r>
            <a:r>
              <a:rPr lang="en-US" dirty="0" err="1"/>
              <a:t>Sınavı</a:t>
            </a:r>
            <a:r>
              <a:rPr lang="en-US" dirty="0"/>
              <a:t> </a:t>
            </a:r>
            <a:r>
              <a:rPr lang="en-US" dirty="0" err="1"/>
              <a:t>Başarı</a:t>
            </a:r>
            <a:r>
              <a:rPr lang="en-US" dirty="0"/>
              <a:t> </a:t>
            </a:r>
            <a:r>
              <a:rPr lang="en-US" dirty="0" err="1"/>
              <a:t>Kriterleri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hata</a:t>
            </a:r>
            <a:r>
              <a:rPr lang="en-US" dirty="0"/>
              <a:t> </a:t>
            </a:r>
            <a:r>
              <a:rPr lang="en-US"/>
              <a:t>kaldırıldı</a:t>
            </a:r>
            <a:endParaRPr lang="en-US" dirty="0"/>
          </a:p>
          <a:p>
            <a:r>
              <a:rPr lang="en-US" dirty="0"/>
              <a:t>3 </a:t>
            </a:r>
            <a:r>
              <a:rPr lang="en-US" dirty="0" err="1"/>
              <a:t>olgunun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puanı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36 </a:t>
            </a:r>
            <a:r>
              <a:rPr lang="en-US" dirty="0" err="1"/>
              <a:t>puandan</a:t>
            </a:r>
            <a:r>
              <a:rPr lang="en-US" dirty="0"/>
              <a:t> 24 </a:t>
            </a:r>
            <a:r>
              <a:rPr lang="en-US" dirty="0" err="1"/>
              <a:t>almak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1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ekran görüntüsü içeren bir resim&#10;&#10;Çok yüksek güvenilirlikle oluşturulmuş açıklama">
            <a:extLst>
              <a:ext uri="{FF2B5EF4-FFF2-40B4-BE49-F238E27FC236}">
                <a16:creationId xmlns:a16="http://schemas.microsoft.com/office/drawing/2014/main" id="{3073F07F-ADF6-4518-9B76-88B5E84E6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271"/>
            <a:ext cx="5904656" cy="662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44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6F7E-D3CB-BB47-B35C-754BD060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 EDERİM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51E04-CA31-4342-9B8A-F9D9C35C9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86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Yeterlilik</a:t>
            </a:r>
            <a:r>
              <a:rPr lang="en-US" dirty="0"/>
              <a:t> </a:t>
            </a:r>
            <a:r>
              <a:rPr lang="en-US" dirty="0" err="1"/>
              <a:t>Sınavları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501008"/>
            <a:ext cx="8229600" cy="2912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043608" y="1543524"/>
            <a:ext cx="6696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>
                <a:solidFill>
                  <a:schemeClr val="bg1"/>
                </a:solidFill>
              </a:rPr>
              <a:t>BİLGİ SINAVLARI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2004-2009   ÖSYM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2010- ……   TUYK-Sınav Komisyonu  </a:t>
            </a:r>
          </a:p>
        </p:txBody>
      </p:sp>
    </p:spTree>
    <p:extLst>
      <p:ext uri="{BB962C8B-B14F-4D97-AF65-F5344CB8AC3E}">
        <p14:creationId xmlns:p14="http://schemas.microsoft.com/office/powerpoint/2010/main" val="39487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Sertifikasyon </a:t>
            </a:r>
            <a:r>
              <a:rPr lang="tr-TR" dirty="0"/>
              <a:t>H</a:t>
            </a:r>
            <a:r>
              <a:rPr lang="x-none"/>
              <a:t>azırlık </a:t>
            </a:r>
            <a:r>
              <a:rPr lang="tr-TR" dirty="0"/>
              <a:t>K</a:t>
            </a:r>
            <a:r>
              <a:rPr lang="x-none"/>
              <a:t>ursları</a:t>
            </a:r>
            <a:endParaRPr lang="x-none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36592" y="1276462"/>
            <a:ext cx="8229600" cy="4525963"/>
          </a:xfrm>
        </p:spPr>
        <p:txBody>
          <a:bodyPr/>
          <a:lstStyle/>
          <a:p>
            <a:pPr lvl="1"/>
            <a:r>
              <a:rPr lang="x-none" sz="2000"/>
              <a:t>Hazırlık </a:t>
            </a:r>
            <a:r>
              <a:rPr lang="x-none" sz="2000" dirty="0"/>
              <a:t>Kursu </a:t>
            </a:r>
            <a:r>
              <a:rPr lang="x-none" sz="2000"/>
              <a:t>(2004-201</a:t>
            </a:r>
            <a:r>
              <a:rPr lang="tr-TR" sz="2000" dirty="0"/>
              <a:t>9</a:t>
            </a:r>
            <a:r>
              <a:rPr lang="x-none" sz="2000"/>
              <a:t> </a:t>
            </a:r>
            <a:r>
              <a:rPr lang="x-none" sz="2000" dirty="0"/>
              <a:t>dahil</a:t>
            </a:r>
            <a:r>
              <a:rPr lang="x-none" sz="2000"/>
              <a:t>) 1</a:t>
            </a:r>
            <a:r>
              <a:rPr lang="tr-TR" sz="2000" dirty="0"/>
              <a:t>5</a:t>
            </a:r>
            <a:r>
              <a:rPr lang="x-none" sz="2000"/>
              <a:t> </a:t>
            </a:r>
            <a:r>
              <a:rPr lang="x-none" sz="2000" dirty="0"/>
              <a:t>Adet </a:t>
            </a:r>
          </a:p>
          <a:p>
            <a:pPr marL="0" indent="0">
              <a:buNone/>
            </a:pPr>
            <a:r>
              <a:rPr lang="x-none" sz="2400" dirty="0"/>
              <a:t>	2012: Ankara</a:t>
            </a:r>
          </a:p>
          <a:p>
            <a:pPr marL="0" indent="0">
              <a:buNone/>
            </a:pPr>
            <a:r>
              <a:rPr lang="x-none" sz="2400" dirty="0"/>
              <a:t>	2013: Büyük Üroloji Buluşması</a:t>
            </a:r>
          </a:p>
          <a:p>
            <a:pPr marL="0" indent="0">
              <a:buNone/>
            </a:pPr>
            <a:r>
              <a:rPr lang="x-none" sz="2400" dirty="0"/>
              <a:t>	2014: SEEM Belgrad</a:t>
            </a:r>
          </a:p>
          <a:p>
            <a:pPr marL="0" indent="0">
              <a:buNone/>
            </a:pPr>
            <a:r>
              <a:rPr lang="x-none" sz="2400" dirty="0"/>
              <a:t>	2015: SEEM Antalya</a:t>
            </a:r>
            <a:endParaRPr lang="tr-TR" sz="2400" dirty="0"/>
          </a:p>
          <a:p>
            <a:pPr marL="0" indent="0">
              <a:buNone/>
            </a:pPr>
            <a:r>
              <a:rPr lang="tr-TR" sz="2400" dirty="0"/>
              <a:t>	2016: Kızılcahamam</a:t>
            </a:r>
          </a:p>
          <a:p>
            <a:pPr marL="0" indent="0">
              <a:buNone/>
            </a:pPr>
            <a:r>
              <a:rPr lang="tr-TR" sz="2400" dirty="0"/>
              <a:t>	2017: Eskişehir</a:t>
            </a:r>
          </a:p>
          <a:p>
            <a:pPr marL="0" indent="0">
              <a:buNone/>
            </a:pPr>
            <a:r>
              <a:rPr lang="tr-TR" sz="2400" dirty="0"/>
              <a:t>	2018: İstanbul</a:t>
            </a:r>
          </a:p>
          <a:p>
            <a:pPr marL="0" indent="0">
              <a:buNone/>
            </a:pPr>
            <a:r>
              <a:rPr lang="tr-TR" sz="2400" dirty="0"/>
              <a:t>	2019: İstanbul</a:t>
            </a:r>
            <a:endParaRPr lang="x-none" sz="2400" dirty="0"/>
          </a:p>
          <a:p>
            <a:pPr lvl="1"/>
            <a:r>
              <a:rPr lang="x-none" sz="2000" dirty="0"/>
              <a:t>Katılımcı sayısı: </a:t>
            </a:r>
            <a:r>
              <a:rPr lang="x-none" sz="2000"/>
              <a:t>~ </a:t>
            </a:r>
            <a:r>
              <a:rPr lang="tr-TR" sz="2000" dirty="0"/>
              <a:t>190</a:t>
            </a:r>
            <a:r>
              <a:rPr lang="x-none" sz="2000" dirty="0"/>
              <a:t>0</a:t>
            </a:r>
          </a:p>
          <a:p>
            <a:pPr lvl="1"/>
            <a:r>
              <a:rPr lang="x-none" sz="2000" dirty="0"/>
              <a:t>Öğretim Üyesi katkısı: ~ 640</a:t>
            </a:r>
          </a:p>
          <a:p>
            <a:pPr lvl="1">
              <a:buNone/>
            </a:pPr>
            <a:endParaRPr lang="tr-TR" sz="2000" dirty="0"/>
          </a:p>
        </p:txBody>
      </p:sp>
      <p:pic>
        <p:nvPicPr>
          <p:cNvPr id="5" name="3 İçerik Yer Tutucusu" descr="logo-milleniu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661248"/>
            <a:ext cx="117043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YK Kitabı 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1" y="1226523"/>
            <a:ext cx="3822124" cy="5415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Sınava</a:t>
            </a:r>
            <a:r>
              <a:rPr lang="en-US" dirty="0"/>
              <a:t> </a:t>
            </a:r>
            <a:r>
              <a:rPr lang="en-US" dirty="0" err="1"/>
              <a:t>Hazırlık</a:t>
            </a:r>
            <a:r>
              <a:rPr lang="en-US" dirty="0"/>
              <a:t> </a:t>
            </a:r>
            <a:r>
              <a:rPr lang="en-US" dirty="0" err="1"/>
              <a:t>Materyalleri</a:t>
            </a:r>
            <a:endParaRPr lang="en-US" dirty="0"/>
          </a:p>
        </p:txBody>
      </p:sp>
      <p:pic>
        <p:nvPicPr>
          <p:cNvPr id="4" name="Content Placeholder 3" descr="indeks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" b="4386"/>
          <a:stretch>
            <a:fillRect/>
          </a:stretch>
        </p:blipFill>
        <p:spPr>
          <a:xfrm>
            <a:off x="1239971" y="1314949"/>
            <a:ext cx="4071767" cy="5256584"/>
          </a:xfrm>
          <a:solidFill>
            <a:schemeClr val="bg1"/>
          </a:solidFill>
        </p:spPr>
      </p:pic>
      <p:pic>
        <p:nvPicPr>
          <p:cNvPr id="6" name="Picture 5" descr="TUYK 2015 Kitab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907" y="1244748"/>
            <a:ext cx="3744416" cy="529882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27FF2DA-E49F-564B-B6BA-5C15B53FE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4026" y="1158942"/>
            <a:ext cx="3874419" cy="548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01489C14-39E5-49B8-9B12-C9A81C41DE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0828" y="1264366"/>
            <a:ext cx="3874419" cy="535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11">
            <a:extLst>
              <a:ext uri="{FF2B5EF4-FFF2-40B4-BE49-F238E27FC236}">
                <a16:creationId xmlns:a16="http://schemas.microsoft.com/office/drawing/2014/main" id="{00D9B934-E900-4EC4-AEF2-6765436713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25" y="1242695"/>
            <a:ext cx="3822124" cy="53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Soru</a:t>
            </a:r>
            <a:r>
              <a:rPr lang="en-US" dirty="0"/>
              <a:t> </a:t>
            </a:r>
            <a:r>
              <a:rPr lang="en-US" dirty="0" err="1"/>
              <a:t>Hazırlama</a:t>
            </a:r>
            <a:endParaRPr lang="en-US" dirty="0"/>
          </a:p>
        </p:txBody>
      </p:sp>
      <p:pic>
        <p:nvPicPr>
          <p:cNvPr id="5" name="Picture 4" descr="Ekran Resmi 2015-03-26 12.1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126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Yazılı Sınav Başarıları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B5CE464C-B7CB-4C6E-827A-A96DC2040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493865"/>
              </p:ext>
            </p:extLst>
          </p:nvPr>
        </p:nvGraphicFramePr>
        <p:xfrm>
          <a:off x="1151619" y="1340768"/>
          <a:ext cx="6840761" cy="536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230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000000"/>
                          </a:solidFill>
                        </a:rPr>
                        <a:t>Yer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Kursa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Katılan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Sınava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Katılan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Başarılı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 N,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%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24">
                <a:tc>
                  <a:txBody>
                    <a:bodyPr/>
                    <a:lstStyle/>
                    <a:p>
                      <a:r>
                        <a:rPr lang="en-US" sz="1800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Ankara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47 (%56)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24">
                <a:tc>
                  <a:txBody>
                    <a:bodyPr/>
                    <a:lstStyle/>
                    <a:p>
                      <a:r>
                        <a:rPr lang="en-US" sz="1800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Antalya (BÜB)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31 (%42)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24">
                <a:tc>
                  <a:txBody>
                    <a:bodyPr/>
                    <a:lstStyle/>
                    <a:p>
                      <a:r>
                        <a:rPr lang="en-US" sz="18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Belgrad</a:t>
                      </a:r>
                      <a:r>
                        <a:rPr lang="en-US" sz="1800" dirty="0"/>
                        <a:t> (SEEM)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39 (%59)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24">
                <a:tc>
                  <a:txBody>
                    <a:bodyPr/>
                    <a:lstStyle/>
                    <a:p>
                      <a:r>
                        <a:rPr lang="en-US" sz="18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Antalya (SEEM)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21 (%33)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24">
                <a:tc>
                  <a:txBody>
                    <a:bodyPr/>
                    <a:lstStyle/>
                    <a:p>
                      <a:r>
                        <a:rPr lang="en-US" sz="18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Kızılcahamam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25 (%52)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524">
                <a:tc>
                  <a:txBody>
                    <a:bodyPr/>
                    <a:lstStyle/>
                    <a:p>
                      <a:r>
                        <a:rPr lang="en-US" sz="18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Eskişehir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26 (%64)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524"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İstanbul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dirty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17 (%46)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250788"/>
                  </a:ext>
                </a:extLst>
              </a:tr>
              <a:tr h="560524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İstanbul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17 (%46)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48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04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Sözlü/Uygulamalı Sınav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/>
              <a:t>Uygulamaya</a:t>
            </a:r>
            <a:r>
              <a:rPr lang="en-US" sz="2800" dirty="0"/>
              <a:t> </a:t>
            </a:r>
            <a:r>
              <a:rPr lang="en-US" sz="2800" dirty="0" err="1"/>
              <a:t>yönelik</a:t>
            </a:r>
            <a:r>
              <a:rPr lang="en-US" sz="2800" dirty="0"/>
              <a:t>, </a:t>
            </a:r>
            <a:r>
              <a:rPr lang="en-US" sz="2800" dirty="0" err="1"/>
              <a:t>adayın</a:t>
            </a:r>
            <a:r>
              <a:rPr lang="en-US" sz="2800" dirty="0"/>
              <a:t> </a:t>
            </a:r>
            <a:r>
              <a:rPr lang="en-US" sz="2800" dirty="0" err="1"/>
              <a:t>klinik</a:t>
            </a:r>
            <a:r>
              <a:rPr lang="en-US" sz="2800" dirty="0"/>
              <a:t>/</a:t>
            </a:r>
            <a:r>
              <a:rPr lang="en-US" sz="2800" dirty="0" err="1"/>
              <a:t>laboratuvar</a:t>
            </a:r>
            <a:r>
              <a:rPr lang="en-US" sz="2800" dirty="0"/>
              <a:t> </a:t>
            </a:r>
            <a:r>
              <a:rPr lang="en-US" sz="2800" dirty="0" err="1"/>
              <a:t>uygulama</a:t>
            </a:r>
            <a:r>
              <a:rPr lang="en-US" sz="2800" dirty="0"/>
              <a:t>, hasta </a:t>
            </a:r>
            <a:r>
              <a:rPr lang="en-US" sz="2800" dirty="0" err="1"/>
              <a:t>yönetimi</a:t>
            </a:r>
            <a:r>
              <a:rPr lang="en-US" sz="2800" dirty="0"/>
              <a:t> </a:t>
            </a:r>
            <a:r>
              <a:rPr lang="en-US" sz="2800" dirty="0" err="1"/>
              <a:t>becerilerini</a:t>
            </a:r>
            <a:r>
              <a:rPr lang="en-US" sz="2800" dirty="0"/>
              <a:t> </a:t>
            </a:r>
            <a:r>
              <a:rPr lang="en-US" sz="2800" dirty="0" err="1"/>
              <a:t>ölçecek</a:t>
            </a:r>
            <a:r>
              <a:rPr lang="en-US" sz="2800" dirty="0"/>
              <a:t> </a:t>
            </a:r>
            <a:r>
              <a:rPr lang="en-US" sz="2800" dirty="0" err="1"/>
              <a:t>şekilde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yılda</a:t>
            </a:r>
            <a:r>
              <a:rPr lang="en-US" sz="2800" dirty="0"/>
              <a:t> en </a:t>
            </a:r>
            <a:r>
              <a:rPr lang="en-US" sz="2800" dirty="0" err="1"/>
              <a:t>az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kez</a:t>
            </a:r>
            <a:r>
              <a:rPr lang="en-US" sz="2800" dirty="0"/>
              <a:t> </a:t>
            </a:r>
            <a:r>
              <a:rPr lang="en-US" sz="2800" dirty="0" err="1"/>
              <a:t>yapılır</a:t>
            </a:r>
            <a:r>
              <a:rPr lang="en-US" sz="2800" dirty="0"/>
              <a:t>. Bu </a:t>
            </a:r>
            <a:r>
              <a:rPr lang="en-US" sz="2800" dirty="0" err="1"/>
              <a:t>sınava</a:t>
            </a:r>
            <a:r>
              <a:rPr lang="en-US" sz="2800" dirty="0"/>
              <a:t> </a:t>
            </a:r>
            <a:r>
              <a:rPr lang="en-US" sz="2800" dirty="0" err="1"/>
              <a:t>yazılı</a:t>
            </a:r>
            <a:r>
              <a:rPr lang="en-US" sz="2800" dirty="0"/>
              <a:t> </a:t>
            </a:r>
            <a:r>
              <a:rPr lang="en-US" sz="2800" dirty="0" err="1"/>
              <a:t>sınavda</a:t>
            </a:r>
            <a:r>
              <a:rPr lang="en-US" sz="2800" dirty="0"/>
              <a:t> </a:t>
            </a:r>
            <a:r>
              <a:rPr lang="en-US" sz="2800" dirty="0" err="1"/>
              <a:t>başarılı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Üroloji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i="1" dirty="0" err="1">
                <a:solidFill>
                  <a:srgbClr val="FFFF00"/>
                </a:solidFill>
              </a:rPr>
              <a:t>Uzmanları</a:t>
            </a:r>
            <a:r>
              <a:rPr lang="en-US" sz="2800" i="1" dirty="0">
                <a:solidFill>
                  <a:srgbClr val="FFFF00"/>
                </a:solidFill>
              </a:rPr>
              <a:t> </a:t>
            </a:r>
            <a:r>
              <a:rPr lang="en-US" sz="2800" dirty="0" err="1"/>
              <a:t>katılabilir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tr-TR" sz="2800" b="1" u="sng" dirty="0"/>
          </a:p>
          <a:p>
            <a:pPr marL="0" indent="0">
              <a:buNone/>
            </a:pPr>
            <a:r>
              <a:rPr lang="tr-TR" sz="2800" b="1" u="sng" dirty="0"/>
              <a:t>SÖZLÜ SINAVLAR</a:t>
            </a:r>
          </a:p>
          <a:p>
            <a:pPr lvl="1"/>
            <a:r>
              <a:rPr lang="tr-TR" sz="2400" dirty="0"/>
              <a:t>Bilgisayar yardımlı OSCE (</a:t>
            </a:r>
            <a:r>
              <a:rPr lang="tr-TR" sz="2400" dirty="0" err="1"/>
              <a:t>Objectively</a:t>
            </a:r>
            <a:r>
              <a:rPr lang="tr-TR" sz="2400" dirty="0"/>
              <a:t> </a:t>
            </a:r>
            <a:r>
              <a:rPr lang="tr-TR" sz="2400" dirty="0" err="1"/>
              <a:t>Structured</a:t>
            </a:r>
            <a:r>
              <a:rPr lang="tr-TR" sz="2400" dirty="0"/>
              <a:t> </a:t>
            </a:r>
            <a:r>
              <a:rPr lang="tr-TR" sz="2400" dirty="0" err="1"/>
              <a:t>Clinical</a:t>
            </a:r>
            <a:r>
              <a:rPr lang="tr-TR" sz="2400" dirty="0"/>
              <a:t> </a:t>
            </a:r>
            <a:r>
              <a:rPr lang="tr-TR" sz="2400" dirty="0" err="1"/>
              <a:t>Examination</a:t>
            </a:r>
            <a:r>
              <a:rPr lang="tr-TR" sz="2400" dirty="0"/>
              <a:t>) </a:t>
            </a:r>
          </a:p>
          <a:p>
            <a:endParaRPr lang="tr-TR" sz="2800" dirty="0"/>
          </a:p>
        </p:txBody>
      </p:sp>
      <p:pic>
        <p:nvPicPr>
          <p:cNvPr id="4" name="3 İçerik Yer Tutucusu" descr="logo-millenium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5661248"/>
            <a:ext cx="117043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8350501"/>
      </p:ext>
    </p:extLst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2999</TotalTime>
  <Words>860</Words>
  <Application>Microsoft Macintosh PowerPoint</Application>
  <PresentationFormat>On-screen Show (4:3)</PresentationFormat>
  <Paragraphs>175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Verdana</vt:lpstr>
      <vt:lpstr>Varsayılan Tasarım</vt:lpstr>
      <vt:lpstr>TÜYK ve EBU Sınavları</vt:lpstr>
      <vt:lpstr>Yeterlilik Sınavları Neden Gerekli?</vt:lpstr>
      <vt:lpstr>TÜYK Yeterlilik Sınavları</vt:lpstr>
      <vt:lpstr>Yeterlilik Sınavları</vt:lpstr>
      <vt:lpstr>Sertifikasyon Hazırlık Kursları</vt:lpstr>
      <vt:lpstr>Sınava Hazırlık Materyalleri</vt:lpstr>
      <vt:lpstr>Soru Hazırlama</vt:lpstr>
      <vt:lpstr>Yazılı Sınav Başarıları</vt:lpstr>
      <vt:lpstr>Sözlü/Uygulamalı Sınav</vt:lpstr>
      <vt:lpstr>2018 TÜYK Sözlü Sınavı</vt:lpstr>
      <vt:lpstr>2018 TÜYK Sözlü Sınavı</vt:lpstr>
      <vt:lpstr>TÜYK Çalışmaları</vt:lpstr>
      <vt:lpstr>2019 TÜYK Yazılı Sınavı</vt:lpstr>
      <vt:lpstr>EBU Sınavları</vt:lpstr>
      <vt:lpstr>2020 EBU Yazılı Sınavı</vt:lpstr>
      <vt:lpstr>Başvuru</vt:lpstr>
      <vt:lpstr>Türkiye’de Ulusal Dernekler aracılığı ile başvuru alınmakta. </vt:lpstr>
      <vt:lpstr>2020 EBU Yazılı Sınavı</vt:lpstr>
      <vt:lpstr>2020 EBU Yazılı Sınavı</vt:lpstr>
      <vt:lpstr>EBU Üroloji Asistan Müfredatı</vt:lpstr>
      <vt:lpstr>EBU Yazılı Sınavı Puanlama</vt:lpstr>
      <vt:lpstr>EBU Sözlü Sınavları</vt:lpstr>
      <vt:lpstr>2020 EBU Sözlü Sınavı</vt:lpstr>
      <vt:lpstr>EBU Sözlü Sınavı-2021</vt:lpstr>
      <vt:lpstr>PowerPoint Presentation</vt:lpstr>
      <vt:lpstr>2017 EBU Sözlü Sınavı</vt:lpstr>
      <vt:lpstr>2018 EBU Sözlü Sınavı</vt:lpstr>
      <vt:lpstr>2019 EBU Sözlü Sınavı</vt:lpstr>
      <vt:lpstr>EBU Sözlü Sınavı</vt:lpstr>
      <vt:lpstr>EBU Sözlü Sınavı Başarı Kriterleri</vt:lpstr>
      <vt:lpstr>PowerPoint Presentation</vt:lpstr>
      <vt:lpstr>TEŞEKKÜR EDERİM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RA</dc:creator>
  <cp:lastModifiedBy>BASAK KARABİBER</cp:lastModifiedBy>
  <cp:revision>159</cp:revision>
  <dcterms:created xsi:type="dcterms:W3CDTF">2006-12-08T12:53:04Z</dcterms:created>
  <dcterms:modified xsi:type="dcterms:W3CDTF">2020-07-03T14:10:28Z</dcterms:modified>
</cp:coreProperties>
</file>