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9" r:id="rId6"/>
    <p:sldId id="270" r:id="rId7"/>
    <p:sldId id="271" r:id="rId8"/>
    <p:sldId id="259" r:id="rId9"/>
    <p:sldId id="268" r:id="rId10"/>
    <p:sldId id="257" r:id="rId11"/>
    <p:sldId id="272" r:id="rId12"/>
    <p:sldId id="273" r:id="rId13"/>
    <p:sldId id="279" r:id="rId14"/>
    <p:sldId id="281" r:id="rId15"/>
    <p:sldId id="274" r:id="rId16"/>
    <p:sldId id="275" r:id="rId17"/>
    <p:sldId id="282" r:id="rId18"/>
    <p:sldId id="283" r:id="rId19"/>
    <p:sldId id="284" r:id="rId20"/>
    <p:sldId id="285" r:id="rId21"/>
    <p:sldId id="286" r:id="rId22"/>
    <p:sldId id="288" r:id="rId23"/>
    <p:sldId id="278" r:id="rId24"/>
    <p:sldId id="277" r:id="rId25"/>
    <p:sldId id="267" r:id="rId26"/>
    <p:sldId id="265" r:id="rId27"/>
    <p:sldId id="276" r:id="rId28"/>
    <p:sldId id="262" r:id="rId29"/>
    <p:sldId id="290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7EE11A7-7BBD-4FB0-960B-486FB9D37A46}">
          <p14:sldIdLst>
            <p14:sldId id="256"/>
            <p14:sldId id="260"/>
            <p14:sldId id="263"/>
            <p14:sldId id="264"/>
            <p14:sldId id="269"/>
            <p14:sldId id="270"/>
            <p14:sldId id="271"/>
            <p14:sldId id="259"/>
            <p14:sldId id="268"/>
            <p14:sldId id="257"/>
            <p14:sldId id="272"/>
            <p14:sldId id="273"/>
            <p14:sldId id="279"/>
            <p14:sldId id="281"/>
            <p14:sldId id="274"/>
            <p14:sldId id="275"/>
            <p14:sldId id="282"/>
            <p14:sldId id="283"/>
            <p14:sldId id="284"/>
            <p14:sldId id="285"/>
            <p14:sldId id="286"/>
            <p14:sldId id="288"/>
            <p14:sldId id="278"/>
            <p14:sldId id="277"/>
            <p14:sldId id="267"/>
            <p14:sldId id="265"/>
            <p14:sldId id="276"/>
            <p14:sldId id="262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46900B-D14B-4604-8812-BA457CCE3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DC19372-E9D3-4E3D-9249-260BE240E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CC161B-606B-4CD9-8968-F8F1D594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4D5A3D-553B-4675-A7D6-E1BE985E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F7B320-F119-4D6E-8792-D77E5D35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E09B7D-6101-451F-B853-306147F0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F875214-177E-4FA9-A864-C9793A9BE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020A32-D4E7-4425-B667-4776CC8A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10B924-3CA9-4391-AD13-E01956F3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33C960-676B-4723-A982-E64A7D3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73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132FEE4-DDC1-46E7-9554-89120B32A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63329D-52E8-4935-9B5B-A6ED3E882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7AC6DA-639B-4214-8B7B-F79C6943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7BE3D4-5107-4E36-B314-3B66F324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926F78-99E5-464E-BCAE-96EC7EB0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8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3C066F-5AD8-461A-8EDD-AE52B9A2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2BBE06-5886-437B-A14D-AAC5B81A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CDA7DA-8099-4CC5-B02D-1BCFAD63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43B150-C825-462B-BE5A-64B98ECF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B40BCE-BAC6-4EE1-B9C1-1E37099B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04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D3BEBF-CB89-4D94-97F8-7CC9CC26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B76B73-6839-4E2D-8D75-6C61E13EF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5888E4-CC4C-493B-8AF2-D22EC8E4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F4D46C-37D2-4569-8100-33CC749C0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0D5835-D3A6-40A8-A45D-788C4B0B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6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E92A23-F606-4B0B-B0C5-D759D427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2D33C2-A0BB-473C-9B4C-3F6F1B8B7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5224560-14BA-44D7-96E9-C20F9BC1E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7A8D769-20D4-41CD-ABEF-511681BA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9637D16-7ED7-4F98-A9F8-EE5F8EE4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E9392E-3D22-477D-8AF9-B67FC2A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35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055C83-C69D-41BD-A35F-5CE93590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E54A95D-845A-480F-BCCF-6119639B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19D2CFA-5300-4F39-A99F-797D2D5F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AC368FD-463E-486D-9CFD-BCC684A45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41F92EA-9EC8-4A63-B20F-E299B6664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34110AD-E44A-4F64-B2DC-1A3C2726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BF93421-5E84-4D81-A672-F6FF6093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B63CAAF-84BD-4798-B117-346404FF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6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9C8D79-024C-4A55-AB14-4A5DCD75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C89BD17-EDBA-4D44-BD71-6B7ED4E5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F25689-6DF1-42F5-B625-860F9979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6F1E6D1-8956-48A9-85E0-231831A2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01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FD1BB27-57D3-49A8-A209-6B5055F2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EF1351-C927-401E-9D92-D6C9C85A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99B266-F117-4470-A0EA-6FBF34C3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33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372336-D49D-4A5D-8DCD-5F8FB250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12D639-472C-4378-93E8-831C484B8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5824E06-B7ED-446B-8087-31F73E080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B77764D-2738-4E4A-B90E-DB7E9239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E8D9A0-43B2-4239-87D2-49F31928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2D028A-EE34-48D7-8DAD-C476E8D7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84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3025B6-BC93-4EFA-90E1-12390CF6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653430C-4E41-4545-A831-B6C7C7C93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B1A81CF-FF56-47C6-B6FD-616E69971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30D4973-958C-4797-839A-D494FD27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C83D9D-8809-4BFF-B26A-FFB45B0F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62D882-E359-4D66-BC4A-3F640FE0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21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BAA5E30-7EE0-4341-8986-194A42EB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A10100-1D8E-4C18-8748-073EFB8F5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9C93C8-00EC-4B8E-91A8-A2042F88D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A67A-D194-4B3E-92C9-F75DF21F1359}" type="datetimeFigureOut">
              <a:rPr lang="tr-TR" smtClean="0"/>
              <a:t>5.07.2020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21E855-5B45-431B-B123-583EA6870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A07257-8E2D-4DB5-8173-4D5CE8DF9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6181A-48EA-4FCF-BB19-3487D8A945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54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7F8E122-36C2-49FB-814F-CD1CFED45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47" y="1275290"/>
            <a:ext cx="3121664" cy="309117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1D44C90-71B2-4D9B-93F4-1E6C87C6B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776" y="2130804"/>
            <a:ext cx="7357145" cy="1127934"/>
          </a:xfrm>
        </p:spPr>
        <p:txBody>
          <a:bodyPr/>
          <a:lstStyle/>
          <a:p>
            <a:r>
              <a:rPr lang="tr-TR" dirty="0">
                <a:latin typeface="Garamond" panose="02020404030301010803" pitchFamily="18" charset="0"/>
              </a:rPr>
              <a:t>Nasıl Hazırlanmalıdır?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3578C9-608D-456B-AD6F-F83426346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9098" y="4418832"/>
            <a:ext cx="9053804" cy="1292290"/>
          </a:xfrm>
        </p:spPr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Dr. Emre Huri, MD-</a:t>
            </a:r>
            <a:r>
              <a:rPr lang="tr-TR" sz="2000" dirty="0" err="1">
                <a:latin typeface="Garamond" panose="02020404030301010803" pitchFamily="18" charset="0"/>
              </a:rPr>
              <a:t>PhD</a:t>
            </a:r>
            <a:r>
              <a:rPr lang="tr-TR" sz="2000" dirty="0">
                <a:latin typeface="Garamond" panose="02020404030301010803" pitchFamily="18" charset="0"/>
              </a:rPr>
              <a:t>, FEBU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Ürolog-Anatomist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Hacettepe Üniversitesi Tıp Fakültesi</a:t>
            </a:r>
          </a:p>
          <a:p>
            <a:r>
              <a:rPr lang="tr-TR" sz="2000" dirty="0">
                <a:latin typeface="Garamond" panose="02020404030301010803" pitchFamily="18" charset="0"/>
              </a:rPr>
              <a:t>Üroloji Anabilim Dalı Öğretim Üyesi</a:t>
            </a:r>
          </a:p>
          <a:p>
            <a:endParaRPr lang="tr-TR" sz="20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5B09191-23F6-4578-A99F-81E9D1562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3" y="252548"/>
            <a:ext cx="1033194" cy="15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4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B9CC56-2FEB-4186-991B-75366B3B0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Font ve Kağıt Seçimi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0567CB-9E37-4016-994C-80275C067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924" y="1825625"/>
            <a:ext cx="5095875" cy="4351338"/>
          </a:xfrm>
        </p:spPr>
        <p:txBody>
          <a:bodyPr/>
          <a:lstStyle/>
          <a:p>
            <a:r>
              <a:rPr lang="tr-TR" dirty="0"/>
              <a:t>Profesyonel görünüşlü bir font seçilmeli</a:t>
            </a:r>
          </a:p>
          <a:p>
            <a:r>
              <a:rPr lang="tr-TR" dirty="0"/>
              <a:t>11-12 punto önerilir</a:t>
            </a:r>
          </a:p>
          <a:p>
            <a:r>
              <a:rPr lang="tr-TR" dirty="0"/>
              <a:t>Satır aralıkları 1.5 satır aralığından daha dar olmamalı</a:t>
            </a:r>
          </a:p>
          <a:p>
            <a:r>
              <a:rPr lang="tr-TR" dirty="0"/>
              <a:t>Kağıt kalitesine dikkat edilmeli;</a:t>
            </a:r>
          </a:p>
          <a:p>
            <a:pPr lvl="1"/>
            <a:r>
              <a:rPr lang="en-US" dirty="0"/>
              <a:t>80g/m²</a:t>
            </a:r>
            <a:r>
              <a:rPr lang="tr-TR" dirty="0"/>
              <a:t> </a:t>
            </a:r>
            <a:r>
              <a:rPr lang="en-US" dirty="0"/>
              <a:t>A4 </a:t>
            </a:r>
            <a:r>
              <a:rPr lang="tr-TR" dirty="0"/>
              <a:t>kağıt yerine </a:t>
            </a:r>
            <a:r>
              <a:rPr lang="en-US" dirty="0"/>
              <a:t>100g/m²</a:t>
            </a:r>
            <a:r>
              <a:rPr lang="tr-TR" dirty="0"/>
              <a:t> veya </a:t>
            </a:r>
            <a:r>
              <a:rPr lang="en-US" dirty="0"/>
              <a:t>115g/m²</a:t>
            </a:r>
            <a:r>
              <a:rPr lang="tr-TR" dirty="0"/>
              <a:t> tercih edilebilir.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99BA9CB-46FD-41CC-8A0C-B8ADA0807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5" y="2152650"/>
            <a:ext cx="5095875" cy="25527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BA8558AB-C6CA-4216-9EDC-567816D1A044}"/>
              </a:ext>
            </a:extLst>
          </p:cNvPr>
          <p:cNvSpPr/>
          <p:nvPr/>
        </p:nvSpPr>
        <p:spPr>
          <a:xfrm>
            <a:off x="1462480" y="6215876"/>
            <a:ext cx="9267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*</a:t>
            </a:r>
            <a:r>
              <a:rPr lang="en-US" sz="1200" dirty="0"/>
              <a:t>Medford AR. How to improve your curriculum vitae. Br J Hosp Med (</a:t>
            </a:r>
            <a:r>
              <a:rPr lang="en-US" sz="1200" dirty="0" err="1"/>
              <a:t>Lond</a:t>
            </a:r>
            <a:r>
              <a:rPr lang="en-US" sz="1200" dirty="0"/>
              <a:t>). 2013;74(7):C98-C101. doi:10.12968/hmed.2013.74.sup7.c98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42830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F74886-FB2E-4C17-833B-A53899BB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Sayfa Numaralandırması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856B1C0-7168-4645-A061-4EE129583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5772" y="1690688"/>
            <a:ext cx="5738028" cy="4351338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4757C72A-46CD-418A-8DC5-E6F3699C58E5}"/>
              </a:ext>
            </a:extLst>
          </p:cNvPr>
          <p:cNvSpPr txBox="1">
            <a:spLocks/>
          </p:cNvSpPr>
          <p:nvPr/>
        </p:nvSpPr>
        <p:spPr>
          <a:xfrm>
            <a:off x="980813" y="2602932"/>
            <a:ext cx="4497197" cy="238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Sayfa numaralandırılması mutlaka yapılmalı</a:t>
            </a:r>
          </a:p>
          <a:p>
            <a:r>
              <a:rPr lang="tr-TR" dirty="0"/>
              <a:t>Sayfanın alt kısmında CV sahibinin bilgileri ile birlikte yer verilmesi önerilir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329CCB3-218B-426A-9D3F-7BF99775C08B}"/>
              </a:ext>
            </a:extLst>
          </p:cNvPr>
          <p:cNvSpPr/>
          <p:nvPr/>
        </p:nvSpPr>
        <p:spPr>
          <a:xfrm>
            <a:off x="1462480" y="6215876"/>
            <a:ext cx="9267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*</a:t>
            </a:r>
            <a:r>
              <a:rPr lang="en-US" sz="1200" dirty="0"/>
              <a:t>Medford AR. How to improve your curriculum vitae. Br J Hosp Med (</a:t>
            </a:r>
            <a:r>
              <a:rPr lang="en-US" sz="1200" dirty="0" err="1"/>
              <a:t>Lond</a:t>
            </a:r>
            <a:r>
              <a:rPr lang="en-US" sz="1200" dirty="0"/>
              <a:t>). 2013;74(7):C98-C101. doi:10.12968/hmed.2013.74.sup7.c98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46363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B06BDC-4B2D-477F-B0B2-E1A08BBE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Başlık Sayfası ve İçindekiler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D698F9-6EF1-4904-9B04-289748F77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7943" cy="4164114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Akademik bilgilerin yer aldığı ayrıntılı </a:t>
            </a:r>
            <a:r>
              <a:rPr lang="tr-TR" dirty="0" err="1"/>
              <a:t>CV’ler</a:t>
            </a:r>
            <a:r>
              <a:rPr lang="tr-TR" dirty="0"/>
              <a:t> yayınlar ile birlikte kimi zaman 20-25 sayfayı bulabilir</a:t>
            </a:r>
          </a:p>
          <a:p>
            <a:pPr lvl="1"/>
            <a:r>
              <a:rPr lang="tr-TR" dirty="0"/>
              <a:t>İçindekiler kısmı eklenmesi okuyucunun işini kolaylaştırıp dikkatini arttırabilir!</a:t>
            </a:r>
          </a:p>
          <a:p>
            <a:pPr lvl="1"/>
            <a:r>
              <a:rPr lang="tr-TR" dirty="0"/>
              <a:t>Kısa </a:t>
            </a:r>
            <a:r>
              <a:rPr lang="tr-TR" dirty="0" err="1"/>
              <a:t>CV’lere</a:t>
            </a:r>
            <a:r>
              <a:rPr lang="tr-TR" dirty="0"/>
              <a:t> içindekiler koymayın!</a:t>
            </a:r>
          </a:p>
          <a:p>
            <a:endParaRPr lang="tr-TR" dirty="0"/>
          </a:p>
          <a:p>
            <a:r>
              <a:rPr lang="tr-TR" dirty="0"/>
              <a:t>Önemli pozisyonlar için yapılan başvurularda </a:t>
            </a:r>
            <a:r>
              <a:rPr lang="tr-TR" dirty="0" err="1"/>
              <a:t>USP’nin</a:t>
            </a:r>
            <a:r>
              <a:rPr lang="tr-TR" dirty="0"/>
              <a:t> bir sayfalık bir metinle vurgulanması önemli olabilir</a:t>
            </a:r>
          </a:p>
          <a:p>
            <a:pPr lvl="1"/>
            <a:r>
              <a:rPr lang="tr-TR" dirty="0"/>
              <a:t>«Three </a:t>
            </a:r>
            <a:r>
              <a:rPr lang="tr-TR" dirty="0" err="1"/>
              <a:t>A’s</a:t>
            </a:r>
            <a:r>
              <a:rPr lang="tr-TR" dirty="0"/>
              <a:t>»</a:t>
            </a:r>
          </a:p>
          <a:p>
            <a:pPr lvl="2"/>
            <a:r>
              <a:rPr lang="tr-TR" b="1" dirty="0" err="1"/>
              <a:t>A</a:t>
            </a:r>
            <a:r>
              <a:rPr lang="tr-TR" dirty="0" err="1"/>
              <a:t>bility</a:t>
            </a:r>
            <a:r>
              <a:rPr lang="tr-TR" dirty="0"/>
              <a:t> (beceri)</a:t>
            </a:r>
          </a:p>
          <a:p>
            <a:pPr lvl="2"/>
            <a:r>
              <a:rPr lang="tr-TR" b="1" dirty="0" err="1"/>
              <a:t>A</a:t>
            </a:r>
            <a:r>
              <a:rPr lang="tr-TR" dirty="0" err="1"/>
              <a:t>affability</a:t>
            </a:r>
            <a:r>
              <a:rPr lang="tr-TR" dirty="0"/>
              <a:t> (nezaket)</a:t>
            </a:r>
            <a:endParaRPr lang="tr-TR" b="1" dirty="0"/>
          </a:p>
          <a:p>
            <a:pPr lvl="2"/>
            <a:r>
              <a:rPr lang="tr-TR" b="1" dirty="0" err="1"/>
              <a:t>A</a:t>
            </a:r>
            <a:r>
              <a:rPr lang="tr-TR" dirty="0" err="1"/>
              <a:t>vailability</a:t>
            </a:r>
            <a:r>
              <a:rPr lang="tr-TR" dirty="0"/>
              <a:t> (geçerlilik)</a:t>
            </a:r>
          </a:p>
          <a:p>
            <a:pPr lvl="2"/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449590-F26E-4AD9-A2E6-794930773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09" y="1027906"/>
            <a:ext cx="3706722" cy="47355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D27D91D7-79BA-4996-8BD7-35CB391E617F}"/>
              </a:ext>
            </a:extLst>
          </p:cNvPr>
          <p:cNvSpPr/>
          <p:nvPr/>
        </p:nvSpPr>
        <p:spPr>
          <a:xfrm>
            <a:off x="1462480" y="6215876"/>
            <a:ext cx="9267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*</a:t>
            </a:r>
            <a:r>
              <a:rPr lang="en-US" sz="1200" dirty="0"/>
              <a:t>Medford AR. How to improve your curriculum vitae. Br J Hosp Med (</a:t>
            </a:r>
            <a:r>
              <a:rPr lang="en-US" sz="1200" dirty="0" err="1"/>
              <a:t>Lond</a:t>
            </a:r>
            <a:r>
              <a:rPr lang="en-US" sz="1200" dirty="0"/>
              <a:t>). 2013;74(7):C98-C101. doi:10.12968/hmed.2013.74.sup7.c98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51527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7CC4EC3-3B59-4C0D-8EB5-853E027B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73" y="1825625"/>
            <a:ext cx="3944255" cy="295819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332AFB8-67BB-4537-94DE-DFE6DD54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Yazım Dili ve Düzen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F720D3-D029-4635-931E-0F09C0899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46143" cy="402461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Profesyonel dil kullanılmalı</a:t>
            </a:r>
          </a:p>
          <a:p>
            <a:r>
              <a:rPr lang="tr-TR" dirty="0"/>
              <a:t>Kısa, basit ve anlaşılır cümleler</a:t>
            </a:r>
          </a:p>
          <a:p>
            <a:r>
              <a:rPr lang="tr-TR" dirty="0"/>
              <a:t>Özellikle başarı, beceri ve ilgi alanları anlatılırken etken cümleler</a:t>
            </a:r>
          </a:p>
          <a:p>
            <a:r>
              <a:rPr lang="tr-TR" dirty="0"/>
              <a:t>Edilgen anlatımlardan kaçınılmalı </a:t>
            </a:r>
          </a:p>
          <a:p>
            <a:r>
              <a:rPr lang="tr-TR" dirty="0"/>
              <a:t>Bölümler arasında font, punto satır aralığı ve madde işareti değişiklikleri yapmayın</a:t>
            </a:r>
          </a:p>
          <a:p>
            <a:r>
              <a:rPr lang="tr-TR" dirty="0"/>
              <a:t>CV Fotoğrafı</a:t>
            </a:r>
          </a:p>
          <a:p>
            <a:pPr lvl="1"/>
            <a:r>
              <a:rPr lang="tr-TR" dirty="0"/>
              <a:t>Tam boy fotoğraflar koymayın</a:t>
            </a:r>
          </a:p>
          <a:p>
            <a:pPr lvl="1"/>
            <a:r>
              <a:rPr lang="tr-TR" dirty="0"/>
              <a:t>Sosyal medya fotoğrafı koymayın</a:t>
            </a:r>
          </a:p>
          <a:p>
            <a:pPr lvl="1"/>
            <a:r>
              <a:rPr lang="tr-TR" dirty="0"/>
              <a:t>Asık surat da olmasın, çok fazla gülümseme de :)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0ECEE62-E5A9-426C-A528-1F1F1384CADF}"/>
              </a:ext>
            </a:extLst>
          </p:cNvPr>
          <p:cNvSpPr/>
          <p:nvPr/>
        </p:nvSpPr>
        <p:spPr>
          <a:xfrm>
            <a:off x="809171" y="5850235"/>
            <a:ext cx="1100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*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Jericho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BG,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Ilgen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JS,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Gottlieb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-Smith R,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Simpson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D,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Sullivan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GM. How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to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Write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Your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Curriculum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Vitae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. </a:t>
            </a:r>
            <a:r>
              <a:rPr lang="tr-TR" sz="1200" b="0" i="1" dirty="0">
                <a:solidFill>
                  <a:srgbClr val="212121"/>
                </a:solidFill>
                <a:effectLst/>
                <a:latin typeface="BlinkMacSystemFont"/>
              </a:rPr>
              <a:t>J </a:t>
            </a:r>
            <a:r>
              <a:rPr lang="tr-TR" sz="1200" b="0" i="1" dirty="0" err="1">
                <a:solidFill>
                  <a:srgbClr val="212121"/>
                </a:solidFill>
                <a:effectLst/>
                <a:latin typeface="BlinkMacSystemFont"/>
              </a:rPr>
              <a:t>Grad</a:t>
            </a:r>
            <a:r>
              <a:rPr lang="tr-TR" sz="12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200" b="0" i="1" dirty="0" err="1">
                <a:solidFill>
                  <a:srgbClr val="212121"/>
                </a:solidFill>
                <a:effectLst/>
                <a:latin typeface="BlinkMacSystemFont"/>
              </a:rPr>
              <a:t>Med</a:t>
            </a:r>
            <a:r>
              <a:rPr lang="tr-TR" sz="12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200" b="0" i="1" dirty="0" err="1">
                <a:solidFill>
                  <a:srgbClr val="212121"/>
                </a:solidFill>
                <a:effectLst/>
                <a:latin typeface="BlinkMacSystemFont"/>
              </a:rPr>
              <a:t>Educ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. 2019;11(3):333-334. doi:10.4300/JGME-D-19-00221.1</a:t>
            </a:r>
          </a:p>
          <a:p>
            <a:r>
              <a:rPr lang="tr-TR" sz="1200" dirty="0">
                <a:solidFill>
                  <a:srgbClr val="212121"/>
                </a:solidFill>
                <a:latin typeface="BlinkMacSystemFont"/>
              </a:rPr>
              <a:t>**</a:t>
            </a:r>
            <a:r>
              <a:rPr lang="tr-TR" sz="1200" dirty="0" err="1"/>
              <a:t>Agha</a:t>
            </a:r>
            <a:r>
              <a:rPr lang="tr-TR" sz="1200" dirty="0"/>
              <a:t> R, </a:t>
            </a:r>
            <a:r>
              <a:rPr lang="tr-TR" sz="1200" dirty="0" err="1"/>
              <a:t>Whitehurst</a:t>
            </a:r>
            <a:r>
              <a:rPr lang="tr-TR" sz="1200" dirty="0"/>
              <a:t> K, </a:t>
            </a:r>
            <a:r>
              <a:rPr lang="tr-TR" sz="1200" dirty="0" err="1"/>
              <a:t>Jafree</a:t>
            </a:r>
            <a:r>
              <a:rPr lang="tr-TR" sz="1200" dirty="0"/>
              <a:t> D, </a:t>
            </a:r>
            <a:r>
              <a:rPr lang="tr-TR" sz="1200" dirty="0" err="1"/>
              <a:t>Devabalan</a:t>
            </a:r>
            <a:r>
              <a:rPr lang="tr-TR" sz="1200" dirty="0"/>
              <a:t> Y, </a:t>
            </a:r>
            <a:r>
              <a:rPr lang="tr-TR" sz="1200" dirty="0" err="1"/>
              <a:t>Koshy</a:t>
            </a:r>
            <a:r>
              <a:rPr lang="tr-TR" sz="1200" dirty="0"/>
              <a:t> K, </a:t>
            </a:r>
            <a:r>
              <a:rPr lang="tr-TR" sz="1200" dirty="0" err="1"/>
              <a:t>Gundogan</a:t>
            </a:r>
            <a:r>
              <a:rPr lang="tr-TR" sz="1200" dirty="0"/>
              <a:t> B. How </a:t>
            </a:r>
            <a:r>
              <a:rPr lang="tr-TR" sz="1200" dirty="0" err="1"/>
              <a:t>to</a:t>
            </a:r>
            <a:r>
              <a:rPr lang="tr-TR" sz="1200" dirty="0"/>
              <a:t> </a:t>
            </a:r>
            <a:r>
              <a:rPr lang="tr-TR" sz="1200" dirty="0" err="1"/>
              <a:t>write</a:t>
            </a:r>
            <a:r>
              <a:rPr lang="tr-TR" sz="1200" dirty="0"/>
              <a:t> a </a:t>
            </a:r>
            <a:r>
              <a:rPr lang="tr-TR" sz="1200" dirty="0" err="1"/>
              <a:t>medical</a:t>
            </a:r>
            <a:r>
              <a:rPr lang="tr-TR" sz="1200" dirty="0"/>
              <a:t> CV. </a:t>
            </a:r>
            <a:r>
              <a:rPr lang="tr-TR" sz="1200" i="1" dirty="0" err="1"/>
              <a:t>Int</a:t>
            </a:r>
            <a:r>
              <a:rPr lang="tr-TR" sz="1200" i="1" dirty="0"/>
              <a:t> J </a:t>
            </a:r>
            <a:r>
              <a:rPr lang="tr-TR" sz="1200" i="1" dirty="0" err="1"/>
              <a:t>Surg</a:t>
            </a:r>
            <a:r>
              <a:rPr lang="tr-TR" sz="1200" i="1" dirty="0"/>
              <a:t> </a:t>
            </a:r>
            <a:r>
              <a:rPr lang="tr-TR" sz="1200" i="1" dirty="0" err="1"/>
              <a:t>Oncol</a:t>
            </a:r>
            <a:r>
              <a:rPr lang="tr-TR" sz="1200" i="1" dirty="0"/>
              <a:t> (N Y)</a:t>
            </a:r>
            <a:r>
              <a:rPr lang="tr-TR" sz="1200" dirty="0"/>
              <a:t>. 2017;2(6):e32. doi:10.1097/IJ9.0000000000000032</a:t>
            </a:r>
          </a:p>
        </p:txBody>
      </p:sp>
    </p:spTree>
    <p:extLst>
      <p:ext uri="{BB962C8B-B14F-4D97-AF65-F5344CB8AC3E}">
        <p14:creationId xmlns:p14="http://schemas.microsoft.com/office/powerpoint/2010/main" val="211447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651540-0738-4211-8DA0-36F00E25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Ön Yazı «</a:t>
            </a:r>
            <a:r>
              <a:rPr lang="tr-TR" b="1" dirty="0" err="1"/>
              <a:t>Cover</a:t>
            </a:r>
            <a:r>
              <a:rPr lang="tr-TR" b="1" dirty="0"/>
              <a:t> </a:t>
            </a:r>
            <a:r>
              <a:rPr lang="tr-TR" b="1" dirty="0" err="1"/>
              <a:t>Letter</a:t>
            </a:r>
            <a:r>
              <a:rPr lang="tr-TR" b="1" dirty="0"/>
              <a:t>»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268ABE-19DD-4F84-B23F-F10A0952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29" y="1999797"/>
            <a:ext cx="5446486" cy="4351338"/>
          </a:xfrm>
        </p:spPr>
        <p:txBody>
          <a:bodyPr>
            <a:normAutofit/>
          </a:bodyPr>
          <a:lstStyle/>
          <a:p>
            <a:r>
              <a:rPr lang="tr-TR" sz="3200" dirty="0"/>
              <a:t>Başvurduğunuz bir pozisyon mevcut ise;</a:t>
            </a:r>
          </a:p>
          <a:p>
            <a:pPr lvl="1"/>
            <a:r>
              <a:rPr lang="tr-TR" sz="2800" dirty="0"/>
              <a:t>Neden başvuruyorsunuz?</a:t>
            </a:r>
          </a:p>
          <a:p>
            <a:pPr lvl="1"/>
            <a:r>
              <a:rPr lang="tr-TR" sz="2800" dirty="0"/>
              <a:t>Sizi farklı kılan noktalar neler?</a:t>
            </a:r>
          </a:p>
          <a:p>
            <a:pPr lvl="1"/>
            <a:r>
              <a:rPr lang="tr-TR" sz="2800" dirty="0"/>
              <a:t>Pozisyona uygun deneyim ve becerileriniz</a:t>
            </a:r>
          </a:p>
          <a:p>
            <a:pPr lvl="1"/>
            <a:r>
              <a:rPr lang="tr-TR" sz="2800" dirty="0"/>
              <a:t>İş alanındaki hedefleriniz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90AE29-27F4-4CC3-8297-92A8F315B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85" y="1825625"/>
            <a:ext cx="3806372" cy="38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720B89-07A0-476C-B03F-690BB7FE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Genel Akış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552BD3-C72F-4E87-958D-0130B15D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922" y="1690688"/>
            <a:ext cx="4673867" cy="4351338"/>
          </a:xfrm>
        </p:spPr>
        <p:txBody>
          <a:bodyPr>
            <a:normAutofit fontScale="92500"/>
          </a:bodyPr>
          <a:lstStyle/>
          <a:p>
            <a:r>
              <a:rPr lang="tr-TR" dirty="0"/>
              <a:t>İçindekiler sayfası için önerilen yapı.* </a:t>
            </a:r>
          </a:p>
          <a:p>
            <a:r>
              <a:rPr lang="tr-TR" dirty="0"/>
              <a:t>Önemli pozisyonlar için, genel özet genellikle başlık sayfasından sonra eklenir, ancak daha düşük pozisyonlar için gerekli değildir. </a:t>
            </a:r>
          </a:p>
          <a:p>
            <a:r>
              <a:rPr lang="tr-TR" dirty="0"/>
              <a:t>† Bu bölümler her zaman dahil olmayabilir ancak mümkünse gösterilmesi arzu edilir.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D46497-9C89-484D-A76C-221D726C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78" y="1604061"/>
            <a:ext cx="3283909" cy="4351338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E0AA9685-6EAC-40B3-A585-58A41A3D0406}"/>
              </a:ext>
            </a:extLst>
          </p:cNvPr>
          <p:cNvSpPr/>
          <p:nvPr/>
        </p:nvSpPr>
        <p:spPr>
          <a:xfrm>
            <a:off x="1462480" y="6215876"/>
            <a:ext cx="9267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*</a:t>
            </a:r>
            <a:r>
              <a:rPr lang="en-US" sz="1200" dirty="0"/>
              <a:t>Medford AR. How to improve your curriculum vitae. Br J Hosp Med (</a:t>
            </a:r>
            <a:r>
              <a:rPr lang="en-US" sz="1200" dirty="0" err="1"/>
              <a:t>Lond</a:t>
            </a:r>
            <a:r>
              <a:rPr lang="en-US" sz="1200" dirty="0"/>
              <a:t>). 2013;74(7):C98-C101. doi:10.12968/hmed.2013.74.sup7.c98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48393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8B774B-F96D-4224-A263-621628F4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İletişim Bilgileri Hakkında İpuçları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F76BEC-3B4E-455C-92E7-936BCAD9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286" y="1825625"/>
            <a:ext cx="5967663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E-posta adreslerinin kurumsal ve güvenilir uzantılı olması tercih edilir</a:t>
            </a:r>
          </a:p>
          <a:p>
            <a:pPr lvl="1"/>
            <a:r>
              <a:rPr lang="tr-TR" u="sng" dirty="0">
                <a:solidFill>
                  <a:schemeClr val="accent1"/>
                </a:solidFill>
              </a:rPr>
              <a:t>……..@hacettepe.edu.tr</a:t>
            </a:r>
          </a:p>
          <a:p>
            <a:pPr lvl="1"/>
            <a:r>
              <a:rPr lang="tr-TR" u="sng" dirty="0">
                <a:solidFill>
                  <a:schemeClr val="accent1"/>
                </a:solidFill>
              </a:rPr>
              <a:t>……..@saglik.gov.tr</a:t>
            </a:r>
          </a:p>
          <a:p>
            <a:r>
              <a:rPr lang="tr-TR" dirty="0" err="1"/>
              <a:t>Yahoo</a:t>
            </a:r>
            <a:r>
              <a:rPr lang="tr-TR" dirty="0"/>
              <a:t> ve Hotmail profesyonel olarak değerlendirilmemektedir</a:t>
            </a:r>
          </a:p>
          <a:p>
            <a:r>
              <a:rPr lang="tr-TR" dirty="0"/>
              <a:t>Kullanıcı ismi resmi ve </a:t>
            </a:r>
            <a:r>
              <a:rPr lang="tr-TR" dirty="0" err="1"/>
              <a:t>ciddiyetli</a:t>
            </a:r>
            <a:r>
              <a:rPr lang="tr-TR" dirty="0"/>
              <a:t> olmalıdır</a:t>
            </a:r>
          </a:p>
          <a:p>
            <a:pPr lvl="1"/>
            <a:endParaRPr lang="tr-TR" dirty="0"/>
          </a:p>
          <a:p>
            <a:pPr lvl="1"/>
            <a:r>
              <a:rPr lang="tr-TR" u="sng" dirty="0">
                <a:solidFill>
                  <a:schemeClr val="accent1"/>
                </a:solidFill>
              </a:rPr>
              <a:t>crazydoc2020@example.com </a:t>
            </a:r>
            <a:r>
              <a:rPr lang="tr-TR" dirty="0"/>
              <a:t>!!</a:t>
            </a:r>
          </a:p>
          <a:p>
            <a:endParaRPr lang="tr-TR" dirty="0"/>
          </a:p>
          <a:p>
            <a:r>
              <a:rPr lang="tr-TR" dirty="0" err="1"/>
              <a:t>CV’de</a:t>
            </a:r>
            <a:r>
              <a:rPr lang="tr-TR" dirty="0"/>
              <a:t> bulunması önerilen iletişim bilgileri tablodadır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5D8D19-D7AF-450D-A09B-7F8E6A8B27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74" y="4158115"/>
            <a:ext cx="1047376" cy="8716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0402E67-6E43-4C78-BE35-46206D5F9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580" y="1617484"/>
            <a:ext cx="3110642" cy="4351338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1B2EF77B-DFC8-41FC-BCE6-3829FF8FA205}"/>
              </a:ext>
            </a:extLst>
          </p:cNvPr>
          <p:cNvSpPr/>
          <p:nvPr/>
        </p:nvSpPr>
        <p:spPr>
          <a:xfrm>
            <a:off x="1462480" y="6215876"/>
            <a:ext cx="92670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*</a:t>
            </a:r>
            <a:r>
              <a:rPr lang="en-US" sz="1200" dirty="0"/>
              <a:t>Medford AR. How to improve your curriculum vitae. Br J Hosp Med (</a:t>
            </a:r>
            <a:r>
              <a:rPr lang="en-US" sz="1200" dirty="0" err="1"/>
              <a:t>Lond</a:t>
            </a:r>
            <a:r>
              <a:rPr lang="en-US" sz="1200" dirty="0"/>
              <a:t>). 2013;74(7):C98-C101. doi:10.12968/hmed.2013.74.sup7.c98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01865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77CEF2F3-DC69-424C-BBF5-4325DFD6FE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031999"/>
            <a:ext cx="5254772" cy="3751943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EA49D08-6E09-42E3-90CB-5B87B276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Eğitim Durumu Hakkında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9CAA90-3566-4023-BE62-E6B9E4F7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057" y="2141537"/>
            <a:ext cx="6139543" cy="4351338"/>
          </a:xfrm>
        </p:spPr>
        <p:txBody>
          <a:bodyPr/>
          <a:lstStyle/>
          <a:p>
            <a:r>
              <a:rPr lang="tr-TR" dirty="0"/>
              <a:t>Eğitime başlama tarihi (ay ve yıl)</a:t>
            </a:r>
          </a:p>
          <a:p>
            <a:r>
              <a:rPr lang="tr-TR" dirty="0"/>
              <a:t>Mezuniyet tarihi (ay ve yıl)</a:t>
            </a:r>
          </a:p>
          <a:p>
            <a:pPr lvl="1"/>
            <a:r>
              <a:rPr lang="tr-TR" dirty="0"/>
              <a:t>Özellikle Tıp Fakültesi Lisans eğitimi ve Uzmanlık Eğitimi</a:t>
            </a:r>
          </a:p>
          <a:p>
            <a:r>
              <a:rPr lang="tr-TR" dirty="0"/>
              <a:t>Devam eden eğitimleri belirtin</a:t>
            </a:r>
          </a:p>
          <a:p>
            <a:endParaRPr lang="tr-TR" dirty="0"/>
          </a:p>
          <a:p>
            <a:r>
              <a:rPr lang="tr-TR" dirty="0"/>
              <a:t>Ters kronolojik sıra kullanılması önerilir.</a:t>
            </a:r>
          </a:p>
        </p:txBody>
      </p:sp>
    </p:spTree>
    <p:extLst>
      <p:ext uri="{BB962C8B-B14F-4D97-AF65-F5344CB8AC3E}">
        <p14:creationId xmlns:p14="http://schemas.microsoft.com/office/powerpoint/2010/main" val="96375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E2A7AC-3283-4D08-8846-5596A917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Kariyer Bilgileri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3E6668-1ED1-4F7C-BF78-81EB6B1E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1736907"/>
            <a:ext cx="6114142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Mevcut pozisyonunuz</a:t>
            </a:r>
          </a:p>
          <a:p>
            <a:pPr lvl="1"/>
            <a:r>
              <a:rPr lang="tr-TR" dirty="0" err="1"/>
              <a:t>Ünvanınız</a:t>
            </a:r>
            <a:r>
              <a:rPr lang="tr-TR" dirty="0"/>
              <a:t> ve sorumluluklarınız</a:t>
            </a:r>
          </a:p>
          <a:p>
            <a:pPr lvl="1"/>
            <a:r>
              <a:rPr lang="tr-TR" dirty="0"/>
              <a:t>Kurum Adı</a:t>
            </a:r>
          </a:p>
          <a:p>
            <a:pPr lvl="1"/>
            <a:r>
              <a:rPr lang="tr-TR" dirty="0"/>
              <a:t>Başlangıç Tarihi</a:t>
            </a:r>
          </a:p>
          <a:p>
            <a:r>
              <a:rPr lang="tr-TR" dirty="0"/>
              <a:t>Geçmiş pozisyonlarınız</a:t>
            </a:r>
          </a:p>
          <a:p>
            <a:pPr lvl="1"/>
            <a:r>
              <a:rPr lang="tr-TR" dirty="0" err="1"/>
              <a:t>Ünvanınız</a:t>
            </a:r>
            <a:r>
              <a:rPr lang="tr-TR" dirty="0"/>
              <a:t> ve sorumluluklarınız</a:t>
            </a:r>
          </a:p>
          <a:p>
            <a:pPr lvl="1"/>
            <a:r>
              <a:rPr lang="tr-TR" dirty="0"/>
              <a:t>Kurum Adı</a:t>
            </a:r>
          </a:p>
          <a:p>
            <a:pPr lvl="1"/>
            <a:r>
              <a:rPr lang="tr-TR" dirty="0"/>
              <a:t>Başlangıç ve ayrılış tarihleri</a:t>
            </a:r>
          </a:p>
          <a:p>
            <a:endParaRPr lang="tr-TR" dirty="0"/>
          </a:p>
          <a:p>
            <a:r>
              <a:rPr lang="tr-TR" dirty="0"/>
              <a:t>Ters kronolojik sıra kullanılması önerilir.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124DA2F-BE9C-4121-8CE4-9BEB9FC7C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4" r="12977"/>
          <a:stretch/>
        </p:blipFill>
        <p:spPr>
          <a:xfrm rot="21322812">
            <a:off x="7126004" y="1182552"/>
            <a:ext cx="4037368" cy="4891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150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2AC2D8-0DBD-4866-B6C6-FDFEE6D5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Klinik Beceriler ve İlgi Alanları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2C1637-B0A2-4BD4-8B4E-D61DD03B2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 lvl="1"/>
            <a:r>
              <a:rPr lang="tr-TR" sz="3200" dirty="0"/>
              <a:t>Endoskopik Taş Cerrahisi</a:t>
            </a:r>
          </a:p>
          <a:p>
            <a:pPr lvl="1"/>
            <a:r>
              <a:rPr lang="tr-TR" sz="3200" dirty="0"/>
              <a:t>Onkolojik Cerrahi</a:t>
            </a:r>
          </a:p>
          <a:p>
            <a:pPr lvl="1"/>
            <a:r>
              <a:rPr lang="tr-TR" sz="3200" dirty="0"/>
              <a:t>Robotik/Laparoskopik Cerrahi</a:t>
            </a:r>
          </a:p>
          <a:p>
            <a:pPr lvl="1"/>
            <a:r>
              <a:rPr lang="tr-TR" sz="3200" dirty="0" err="1"/>
              <a:t>Rekonstriktif</a:t>
            </a:r>
            <a:r>
              <a:rPr lang="tr-TR" sz="3200" dirty="0"/>
              <a:t> Cerrahi</a:t>
            </a:r>
          </a:p>
          <a:p>
            <a:pPr lvl="1"/>
            <a:r>
              <a:rPr lang="tr-TR" sz="3200" dirty="0"/>
              <a:t>Renal Transplantasyon</a:t>
            </a:r>
          </a:p>
          <a:p>
            <a:pPr lvl="1"/>
            <a:r>
              <a:rPr lang="tr-TR" sz="3200" dirty="0" err="1"/>
              <a:t>Androloji</a:t>
            </a:r>
            <a:r>
              <a:rPr lang="tr-TR" sz="3200" dirty="0"/>
              <a:t> ve </a:t>
            </a:r>
            <a:r>
              <a:rPr lang="tr-TR" sz="3200" dirty="0" err="1"/>
              <a:t>İnfertilite</a:t>
            </a:r>
            <a:endParaRPr lang="tr-TR" sz="3200" dirty="0"/>
          </a:p>
          <a:p>
            <a:pPr lvl="1"/>
            <a:r>
              <a:rPr lang="tr-TR" sz="3200" dirty="0"/>
              <a:t>Kadın Ürolojisi ve </a:t>
            </a:r>
            <a:r>
              <a:rPr lang="tr-TR" sz="3200" dirty="0" err="1"/>
              <a:t>Kontinans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5FDD08-A864-4018-B061-B27556D96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50" y="1825625"/>
            <a:ext cx="232410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FAF6112-DB8F-4B8C-83B6-858058C43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77" y="3428513"/>
            <a:ext cx="2583543" cy="274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65D22E3-5930-4175-89D0-F3E5C91D3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26" y="1357129"/>
            <a:ext cx="2898319" cy="1335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417B609-4032-428F-984F-ABFE37F35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81" y="4338117"/>
            <a:ext cx="2324100" cy="150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387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1B62784E-BFA0-4AD1-90D7-9B1075002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09" y="1027906"/>
            <a:ext cx="4759354" cy="3172903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F126522-2197-4E2A-B321-DFCC7104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CV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3FE921-2677-4376-B1AC-C5026A12E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Latince: </a:t>
            </a:r>
            <a:r>
              <a:rPr lang="tr-TR" b="1" i="1" dirty="0" err="1"/>
              <a:t>Curriculum</a:t>
            </a:r>
            <a:r>
              <a:rPr lang="tr-TR" b="1" i="1" dirty="0"/>
              <a:t> </a:t>
            </a:r>
            <a:r>
              <a:rPr lang="tr-TR" b="1" i="1" dirty="0" err="1"/>
              <a:t>Vitæ</a:t>
            </a:r>
            <a:r>
              <a:rPr lang="tr-TR" b="1" dirty="0"/>
              <a:t> </a:t>
            </a:r>
            <a:r>
              <a:rPr lang="tr-TR" dirty="0"/>
              <a:t>(</a:t>
            </a:r>
            <a:r>
              <a:rPr lang="tr-TR" i="1" dirty="0"/>
              <a:t>CV</a:t>
            </a:r>
            <a:r>
              <a:rPr lang="tr-TR" dirty="0"/>
              <a:t>)</a:t>
            </a:r>
          </a:p>
          <a:p>
            <a:pPr lvl="1"/>
            <a:r>
              <a:rPr lang="tr-TR" b="1" i="1" dirty="0" err="1"/>
              <a:t>curriculum</a:t>
            </a:r>
            <a:r>
              <a:rPr lang="tr-TR" dirty="0"/>
              <a:t>: çerçeve, yol</a:t>
            </a:r>
          </a:p>
          <a:p>
            <a:pPr lvl="1"/>
            <a:r>
              <a:rPr lang="tr-TR" b="1" i="1" dirty="0" err="1"/>
              <a:t>vitae</a:t>
            </a:r>
            <a:r>
              <a:rPr lang="tr-TR" dirty="0"/>
              <a:t>: yaşam</a:t>
            </a:r>
          </a:p>
          <a:p>
            <a:endParaRPr lang="tr-TR" i="1" dirty="0"/>
          </a:p>
          <a:p>
            <a:r>
              <a:rPr lang="tr-TR" i="1" dirty="0"/>
              <a:t>«yaşamın çerçevesi </a:t>
            </a:r>
            <a:r>
              <a:rPr lang="mr-IN" i="1" dirty="0"/>
              <a:t>–</a:t>
            </a:r>
            <a:r>
              <a:rPr lang="tr-TR" i="1" dirty="0"/>
              <a:t> özgeçmiş»</a:t>
            </a:r>
            <a:endParaRPr lang="tr-TR" dirty="0"/>
          </a:p>
          <a:p>
            <a:endParaRPr lang="tr-TR" dirty="0"/>
          </a:p>
          <a:p>
            <a:r>
              <a:rPr lang="tr-TR" dirty="0"/>
              <a:t>Özgeçmiş; beceriler, deneyimler, eğitim durumu, iş tecrübesi vb. ile ilgili konularda hazırlanan kişiye ait özet.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0486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5C82B5-7077-42AD-802A-0DB68EA9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Yöneticilik ve Liderlik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A9CA22-E62A-4E16-9647-2CD54AEC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1509486"/>
            <a:ext cx="6574971" cy="4983389"/>
          </a:xfrm>
        </p:spPr>
        <p:txBody>
          <a:bodyPr>
            <a:normAutofit fontScale="77500" lnSpcReduction="20000"/>
          </a:bodyPr>
          <a:lstStyle/>
          <a:p>
            <a:r>
              <a:rPr lang="tr-TR" sz="3200" dirty="0"/>
              <a:t>Her türlü idarecilik tecrübesi belirtilmelidir</a:t>
            </a:r>
          </a:p>
          <a:p>
            <a:pPr lvl="1"/>
            <a:r>
              <a:rPr lang="tr-TR" sz="2800" dirty="0"/>
              <a:t>Medikal veya Tıp Dışı</a:t>
            </a:r>
          </a:p>
          <a:p>
            <a:endParaRPr lang="tr-TR" sz="3200" dirty="0"/>
          </a:p>
          <a:p>
            <a:r>
              <a:rPr lang="tr-TR" sz="3200" dirty="0"/>
              <a:t>Görev alınan komisyon üyelikleri, toplantı organizasyonları</a:t>
            </a:r>
          </a:p>
          <a:p>
            <a:endParaRPr lang="tr-TR" sz="3200" dirty="0"/>
          </a:p>
          <a:p>
            <a:r>
              <a:rPr lang="tr-TR" sz="3200" dirty="0"/>
              <a:t>Klinik Denetim ve Kalite Geliştirme Çalışmaları</a:t>
            </a:r>
          </a:p>
          <a:p>
            <a:pPr lvl="1"/>
            <a:r>
              <a:rPr lang="tr-TR" sz="2800" dirty="0"/>
              <a:t>Klinik denetleme ve kalite geliştirme çalışmaları bilgileri</a:t>
            </a:r>
          </a:p>
          <a:p>
            <a:pPr lvl="1"/>
            <a:r>
              <a:rPr lang="tr-TR" sz="2800" dirty="0"/>
              <a:t>Dahil olunan denetlemeler</a:t>
            </a:r>
          </a:p>
          <a:p>
            <a:pPr lvl="2"/>
            <a:r>
              <a:rPr lang="tr-TR" sz="2400" dirty="0"/>
              <a:t>Tarih</a:t>
            </a:r>
          </a:p>
          <a:p>
            <a:pPr lvl="2"/>
            <a:r>
              <a:rPr lang="tr-TR" sz="2400" dirty="0"/>
              <a:t>Konu</a:t>
            </a:r>
          </a:p>
          <a:p>
            <a:pPr lvl="2"/>
            <a:r>
              <a:rPr lang="tr-TR" sz="2400" dirty="0"/>
              <a:t>Aldığınız görevler</a:t>
            </a:r>
          </a:p>
          <a:p>
            <a:pPr lvl="2"/>
            <a:r>
              <a:rPr lang="tr-TR" sz="2400" dirty="0"/>
              <a:t>Kullanılan kılavuzlar</a:t>
            </a:r>
          </a:p>
          <a:p>
            <a:pPr lvl="2"/>
            <a:r>
              <a:rPr lang="tr-TR" sz="2400" dirty="0"/>
              <a:t>Sonuçlar</a:t>
            </a:r>
            <a:endParaRPr lang="en-US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A24BA54-8D65-4FDD-8500-5C0666173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r="10239"/>
          <a:stretch/>
        </p:blipFill>
        <p:spPr>
          <a:xfrm flipH="1">
            <a:off x="566057" y="2307771"/>
            <a:ext cx="4381846" cy="2863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127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C12196-DBB6-4DAC-8140-1B7341EA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Ödüller ve Eğitim Faaliyetleri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E91A19-7CCE-4790-AA9C-EC888DD6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70" y="1825625"/>
            <a:ext cx="6821715" cy="4351338"/>
          </a:xfrm>
        </p:spPr>
        <p:txBody>
          <a:bodyPr>
            <a:normAutofit fontScale="92500" lnSpcReduction="20000"/>
          </a:bodyPr>
          <a:lstStyle/>
          <a:p>
            <a:r>
              <a:rPr lang="tr-TR" sz="3200" b="1" dirty="0"/>
              <a:t>Ödül ve Başarı Belgeleri</a:t>
            </a:r>
          </a:p>
          <a:p>
            <a:pPr lvl="1"/>
            <a:r>
              <a:rPr lang="tr-TR" sz="2800" dirty="0"/>
              <a:t>Eğitim ve mesleki hayatta kazanılan ödüller</a:t>
            </a:r>
          </a:p>
          <a:p>
            <a:pPr lvl="1"/>
            <a:r>
              <a:rPr lang="tr-TR" sz="2800" dirty="0"/>
              <a:t>Ters kronolojik sıra ile sıralanmalı</a:t>
            </a:r>
          </a:p>
          <a:p>
            <a:endParaRPr lang="tr-TR" sz="3200" dirty="0"/>
          </a:p>
          <a:p>
            <a:r>
              <a:rPr lang="tr-TR" sz="3200" b="1" dirty="0"/>
              <a:t>Eğitmenlik Deneyimi</a:t>
            </a:r>
          </a:p>
          <a:p>
            <a:pPr lvl="1"/>
            <a:r>
              <a:rPr lang="tr-TR" sz="2800" dirty="0"/>
              <a:t>Seviye</a:t>
            </a:r>
          </a:p>
          <a:p>
            <a:pPr lvl="1"/>
            <a:r>
              <a:rPr lang="tr-TR" sz="2800" dirty="0"/>
              <a:t>Hedef kitle</a:t>
            </a:r>
          </a:p>
          <a:p>
            <a:pPr lvl="1"/>
            <a:r>
              <a:rPr lang="tr-TR" sz="2800" dirty="0"/>
              <a:t>Kurs/Seminer adı ve Tarih</a:t>
            </a:r>
          </a:p>
          <a:p>
            <a:pPr lvl="1"/>
            <a:endParaRPr lang="tr-TR" sz="2800" dirty="0"/>
          </a:p>
          <a:p>
            <a:r>
              <a:rPr lang="tr-TR" sz="3200" b="1" dirty="0"/>
              <a:t>Mesleki ve Sosyal Dernek Üyelikleri</a:t>
            </a:r>
          </a:p>
          <a:p>
            <a:pPr lvl="1"/>
            <a:r>
              <a:rPr lang="tr-TR" sz="2800" dirty="0"/>
              <a:t>Önce davet ile kabul edilen üyelikler </a:t>
            </a:r>
          </a:p>
          <a:p>
            <a:pPr lvl="1"/>
            <a:endParaRPr lang="tr-TR" sz="2800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D35921-81EA-4DDD-9E04-BA614C8188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185">
            <a:off x="8211376" y="914480"/>
            <a:ext cx="3603493" cy="27845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15C81BD-86A4-4C50-AE27-B0E6998ED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67" y="3650761"/>
            <a:ext cx="2428875" cy="187642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E9680F2-0F15-4A4B-AAB7-8E3E64129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5510">
            <a:off x="9029307" y="4517105"/>
            <a:ext cx="3154618" cy="21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23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D5927C-1987-461D-830F-1F8E1147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Katılım Gösterilen Eğitim Kursları, Sempozyumlar ve Workshoplar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72A4E4-8823-4C05-8EAB-03D9DF77B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86" y="1941739"/>
            <a:ext cx="6183086" cy="4351338"/>
          </a:xfrm>
        </p:spPr>
        <p:txBody>
          <a:bodyPr>
            <a:normAutofit fontScale="62500" lnSpcReduction="20000"/>
          </a:bodyPr>
          <a:lstStyle/>
          <a:p>
            <a:r>
              <a:rPr lang="tr-TR" sz="3200" dirty="0"/>
              <a:t>Kursun Adı, Tarihi</a:t>
            </a:r>
          </a:p>
          <a:p>
            <a:r>
              <a:rPr lang="tr-TR" sz="3200" dirty="0"/>
              <a:t>Kronolojik sıralama veya önem sıralaması</a:t>
            </a:r>
          </a:p>
          <a:p>
            <a:r>
              <a:rPr lang="tr-TR" sz="3200" dirty="0" err="1"/>
              <a:t>Uluslarası</a:t>
            </a:r>
            <a:r>
              <a:rPr lang="tr-TR" sz="3200" dirty="0"/>
              <a:t> / Ulusal / Bölgesel</a:t>
            </a:r>
          </a:p>
          <a:p>
            <a:endParaRPr lang="tr-TR" sz="3200" dirty="0"/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PCNL/RIRC/</a:t>
            </a:r>
            <a:r>
              <a:rPr lang="tr-TR" sz="2800" dirty="0" err="1"/>
              <a:t>Laparoskopi</a:t>
            </a:r>
            <a:r>
              <a:rPr lang="tr-TR" sz="2800" dirty="0"/>
              <a:t>/Robotik Cerrahi Kursu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sz="2800" dirty="0" err="1"/>
              <a:t>HoT</a:t>
            </a:r>
            <a:r>
              <a:rPr lang="tr-TR" sz="2800" dirty="0"/>
              <a:t> Kursları / </a:t>
            </a:r>
            <a:r>
              <a:rPr lang="tr-TR" sz="2800" dirty="0" err="1"/>
              <a:t>Simulasyon</a:t>
            </a:r>
            <a:r>
              <a:rPr lang="tr-TR" sz="2800" dirty="0"/>
              <a:t> Kursları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İstatistik / Makale Yazım Teknikleri Kursları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Kişisel Gelişim Kursları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Eğiticinin Eğitimi Kursları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Sınav Hazırlık Kursları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43EFED-FCFC-4BA0-9710-B4055863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9989">
            <a:off x="897732" y="2076840"/>
            <a:ext cx="4075246" cy="40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4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7FA3B3FB-30DF-48EF-980D-8F7B08426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5" t="5523" r="69885" b="-5523"/>
          <a:stretch/>
        </p:blipFill>
        <p:spPr>
          <a:xfrm>
            <a:off x="8236858" y="3009898"/>
            <a:ext cx="1571171" cy="224710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9EFFF0-FE09-4461-8C98-82771602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Bilişim Teknolojileri Becerileri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B42783-EBCD-40E5-B370-2BAAA6A2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629" y="1941739"/>
            <a:ext cx="8233229" cy="3820432"/>
          </a:xfrm>
        </p:spPr>
        <p:txBody>
          <a:bodyPr>
            <a:normAutofit fontScale="77500" lnSpcReduction="20000"/>
          </a:bodyPr>
          <a:lstStyle/>
          <a:p>
            <a:r>
              <a:rPr lang="tr-TR" sz="3200" dirty="0"/>
              <a:t>Microsoft Office: Word/</a:t>
            </a:r>
            <a:r>
              <a:rPr lang="tr-TR" sz="3200" dirty="0" err="1"/>
              <a:t>Power</a:t>
            </a:r>
            <a:r>
              <a:rPr lang="tr-TR" sz="3200" dirty="0"/>
              <a:t> Point/Excel</a:t>
            </a:r>
          </a:p>
          <a:p>
            <a:endParaRPr lang="tr-TR" sz="3200" dirty="0"/>
          </a:p>
          <a:p>
            <a:r>
              <a:rPr lang="tr-TR" sz="3200" dirty="0"/>
              <a:t>IOS: </a:t>
            </a:r>
            <a:r>
              <a:rPr lang="tr-TR" sz="3200" dirty="0" err="1"/>
              <a:t>Pages</a:t>
            </a:r>
            <a:r>
              <a:rPr lang="tr-TR" sz="3200" dirty="0"/>
              <a:t>/</a:t>
            </a:r>
            <a:r>
              <a:rPr lang="tr-TR" sz="3200" dirty="0" err="1"/>
              <a:t>Keynote</a:t>
            </a:r>
            <a:r>
              <a:rPr lang="tr-TR" sz="3200" dirty="0"/>
              <a:t>/</a:t>
            </a:r>
            <a:r>
              <a:rPr lang="tr-TR" sz="3200" dirty="0" err="1"/>
              <a:t>Numbers</a:t>
            </a:r>
            <a:endParaRPr lang="tr-TR" sz="3200" dirty="0"/>
          </a:p>
          <a:p>
            <a:endParaRPr lang="tr-TR" sz="3200" dirty="0"/>
          </a:p>
          <a:p>
            <a:r>
              <a:rPr lang="tr-TR" sz="3200" dirty="0"/>
              <a:t>İstatistik programları (SPSS/</a:t>
            </a:r>
            <a:r>
              <a:rPr lang="tr-TR" sz="3200" dirty="0" err="1"/>
              <a:t>Number</a:t>
            </a:r>
            <a:r>
              <a:rPr lang="tr-TR" sz="3200" dirty="0"/>
              <a:t> </a:t>
            </a:r>
            <a:r>
              <a:rPr lang="tr-TR" sz="3200" dirty="0" err="1"/>
              <a:t>Cruncher</a:t>
            </a:r>
            <a:r>
              <a:rPr lang="tr-TR" sz="3200" dirty="0"/>
              <a:t> SS)</a:t>
            </a:r>
          </a:p>
          <a:p>
            <a:endParaRPr lang="tr-TR" sz="3200" dirty="0"/>
          </a:p>
          <a:p>
            <a:r>
              <a:rPr lang="tr-TR" sz="3200" dirty="0"/>
              <a:t>Atıf Programları (</a:t>
            </a:r>
            <a:r>
              <a:rPr lang="tr-TR" sz="3200" dirty="0" err="1"/>
              <a:t>EndNote</a:t>
            </a:r>
            <a:r>
              <a:rPr lang="tr-TR" sz="3200" dirty="0"/>
              <a:t>/</a:t>
            </a:r>
            <a:r>
              <a:rPr lang="tr-TR" sz="3200" dirty="0" err="1"/>
              <a:t>Mendeley</a:t>
            </a:r>
            <a:r>
              <a:rPr lang="tr-TR" sz="3200" dirty="0"/>
              <a:t>/</a:t>
            </a:r>
            <a:r>
              <a:rPr lang="tr-TR" sz="3200" dirty="0" err="1"/>
              <a:t>Zotero</a:t>
            </a:r>
            <a:r>
              <a:rPr lang="tr-TR" sz="3200" dirty="0"/>
              <a:t>)</a:t>
            </a:r>
          </a:p>
          <a:p>
            <a:endParaRPr lang="tr-TR" sz="3200" dirty="0"/>
          </a:p>
          <a:p>
            <a:r>
              <a:rPr lang="tr-TR" sz="3200" dirty="0"/>
              <a:t>Video Düzenleme Yazılımları (</a:t>
            </a:r>
            <a:r>
              <a:rPr lang="tr-TR" sz="3200" dirty="0" err="1"/>
              <a:t>Vegas</a:t>
            </a:r>
            <a:r>
              <a:rPr lang="tr-TR" sz="3200" dirty="0"/>
              <a:t> Pro/</a:t>
            </a:r>
            <a:r>
              <a:rPr lang="tr-TR" sz="3200" dirty="0" err="1"/>
              <a:t>Edius</a:t>
            </a:r>
            <a:r>
              <a:rPr lang="tr-TR" sz="3200" dirty="0"/>
              <a:t>/</a:t>
            </a:r>
            <a:r>
              <a:rPr lang="tr-TR" sz="3200" dirty="0" err="1"/>
              <a:t>Avid</a:t>
            </a:r>
            <a:r>
              <a:rPr lang="tr-TR" sz="3200" dirty="0"/>
              <a:t>/Final </a:t>
            </a:r>
            <a:r>
              <a:rPr lang="tr-TR" sz="3200" dirty="0" err="1"/>
              <a:t>Cut</a:t>
            </a:r>
            <a:r>
              <a:rPr lang="tr-TR" sz="3200" dirty="0"/>
              <a:t>/</a:t>
            </a:r>
            <a:r>
              <a:rPr lang="tr-TR" sz="3200" dirty="0" err="1"/>
              <a:t>Adobe</a:t>
            </a:r>
            <a:r>
              <a:rPr lang="tr-TR" sz="3200" dirty="0"/>
              <a:t> </a:t>
            </a:r>
            <a:r>
              <a:rPr lang="tr-TR" sz="3200" dirty="0" err="1"/>
              <a:t>Premiere</a:t>
            </a:r>
            <a:r>
              <a:rPr lang="tr-TR" sz="3200" dirty="0"/>
              <a:t>)</a:t>
            </a:r>
            <a:endParaRPr lang="en-US" sz="3200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95140A8-E72B-4107-966F-D97EFD771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81" y="1349828"/>
            <a:ext cx="1409019" cy="140901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4D6AEDB-FFAB-4143-B2DD-A4ACAFB60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2" t="5523" r="868" b="-5523"/>
          <a:stretch/>
        </p:blipFill>
        <p:spPr>
          <a:xfrm>
            <a:off x="10132785" y="1473939"/>
            <a:ext cx="1571171" cy="224710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96A686D-7CC2-402F-BF9F-0EC7B2B71B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" r="50000" b="46034"/>
          <a:stretch/>
        </p:blipFill>
        <p:spPr>
          <a:xfrm>
            <a:off x="9904671" y="3851955"/>
            <a:ext cx="2027398" cy="10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2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1CCB45-8C1A-41E9-B009-E0A3FE1D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Yayınların Yerleşimi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2BFA5B-8AC8-4D56-8D8B-F8AF9C825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983" y="1726747"/>
            <a:ext cx="5257800" cy="4351338"/>
          </a:xfrm>
        </p:spPr>
        <p:txBody>
          <a:bodyPr>
            <a:normAutofit/>
          </a:bodyPr>
          <a:lstStyle/>
          <a:p>
            <a:pPr lvl="1"/>
            <a:r>
              <a:rPr lang="tr-TR" sz="3200" dirty="0"/>
              <a:t>Medikal </a:t>
            </a:r>
            <a:r>
              <a:rPr lang="tr-TR" sz="3200" dirty="0" err="1"/>
              <a:t>CV’lerde</a:t>
            </a:r>
            <a:r>
              <a:rPr lang="tr-TR" sz="3200" dirty="0"/>
              <a:t> önemli</a:t>
            </a:r>
          </a:p>
          <a:p>
            <a:pPr lvl="1"/>
            <a:r>
              <a:rPr lang="tr-TR" sz="3200" dirty="0"/>
              <a:t>Akademik </a:t>
            </a:r>
            <a:r>
              <a:rPr lang="tr-TR" sz="3200" dirty="0" err="1"/>
              <a:t>CV’lerde</a:t>
            </a:r>
            <a:r>
              <a:rPr lang="tr-TR" sz="3200" dirty="0"/>
              <a:t> ayrıca önemli</a:t>
            </a:r>
          </a:p>
          <a:p>
            <a:pPr lvl="1"/>
            <a:endParaRPr lang="tr-TR" sz="3200" dirty="0"/>
          </a:p>
          <a:p>
            <a:pPr lvl="1"/>
            <a:r>
              <a:rPr lang="tr-TR" sz="3200" dirty="0"/>
              <a:t>Tüm yayınlar aynı format tarzına bağlı kalınarak sunulmalı</a:t>
            </a:r>
          </a:p>
          <a:p>
            <a:pPr lvl="2"/>
            <a:r>
              <a:rPr lang="tr-TR" sz="2800" dirty="0" err="1"/>
              <a:t>Pubmed</a:t>
            </a:r>
            <a:r>
              <a:rPr lang="tr-TR" sz="2800" dirty="0"/>
              <a:t> ID ya da DOİ numarası verilmeli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268AEF-6CDF-400E-9AF8-CA1803FA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93" y="1690688"/>
            <a:ext cx="3944534" cy="40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7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F8E575-6D73-40FD-8C2F-A1F6CC48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Kişisel İlgi Alanları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442FBB-42AE-41C6-9264-8F3C2DEB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0182"/>
            <a:ext cx="5126372" cy="3705725"/>
          </a:xfrm>
        </p:spPr>
        <p:txBody>
          <a:bodyPr>
            <a:normAutofit fontScale="55000" lnSpcReduction="20000"/>
          </a:bodyPr>
          <a:lstStyle/>
          <a:p>
            <a:r>
              <a:rPr lang="tr-TR" sz="3200" dirty="0"/>
              <a:t>Adayın insani özelliklerini göstermesi açısından önemli bir bölüm</a:t>
            </a:r>
          </a:p>
          <a:p>
            <a:endParaRPr lang="tr-TR" sz="3200" dirty="0"/>
          </a:p>
          <a:p>
            <a:r>
              <a:rPr lang="tr-TR" sz="3200" dirty="0"/>
              <a:t>Çok yönlülüğü göstermesi açısından değerli</a:t>
            </a:r>
          </a:p>
          <a:p>
            <a:pPr lvl="1"/>
            <a:r>
              <a:rPr lang="tr-TR" sz="2800" dirty="0"/>
              <a:t>Niçin yapıyorsunuz? </a:t>
            </a:r>
          </a:p>
          <a:p>
            <a:pPr lvl="1"/>
            <a:r>
              <a:rPr lang="tr-TR" sz="2800" dirty="0"/>
              <a:t>Size nasıl bir katkı sağladı?</a:t>
            </a:r>
          </a:p>
          <a:p>
            <a:endParaRPr lang="tr-TR" sz="3200" dirty="0"/>
          </a:p>
          <a:p>
            <a:r>
              <a:rPr lang="tr-TR" sz="3200" dirty="0"/>
              <a:t>Abartılı ve gerçek dışı bilgilerden uzak durulmalı!</a:t>
            </a:r>
          </a:p>
          <a:p>
            <a:endParaRPr lang="tr-TR" dirty="0"/>
          </a:p>
          <a:p>
            <a:r>
              <a:rPr lang="tr-TR" dirty="0"/>
              <a:t>İş görüşmelerinde mülakat sırasında ilginç ve ilgi çekici sohbetlere konu olabilecek bir bölüm</a:t>
            </a:r>
          </a:p>
          <a:p>
            <a:endParaRPr lang="tr-TR" dirty="0"/>
          </a:p>
          <a:p>
            <a:r>
              <a:rPr lang="tr-TR" dirty="0" err="1"/>
              <a:t>MIT’den</a:t>
            </a:r>
            <a:r>
              <a:rPr lang="tr-TR" dirty="0"/>
              <a:t> Harvard Tıp  Fakültesine başlamak isteyen bir </a:t>
            </a:r>
            <a:r>
              <a:rPr lang="tr-TR"/>
              <a:t>öğrencinin hikayesi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6A76E08-89FD-4938-A829-AD8CA6F938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23" y="4175061"/>
            <a:ext cx="3173529" cy="2115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95180C3-CD05-4D29-ACD9-D38DA2F4D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80"/>
          <a:stretch/>
        </p:blipFill>
        <p:spPr>
          <a:xfrm>
            <a:off x="305202" y="2395550"/>
            <a:ext cx="2967877" cy="2225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2D35DAE-4A22-41AC-809D-57102EE1E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897">
            <a:off x="2876673" y="1678471"/>
            <a:ext cx="2789976" cy="2092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582D17B-E656-4A29-8BDB-77E139D625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077">
            <a:off x="462163" y="4444461"/>
            <a:ext cx="2500614" cy="1665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7767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B56DA7-366B-4B73-8739-1D20C494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Referanslar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F0BBB8-6459-4F07-986B-536AC9BB4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5383" cy="4351338"/>
          </a:xfrm>
        </p:spPr>
        <p:txBody>
          <a:bodyPr>
            <a:normAutofit fontScale="92500" lnSpcReduction="20000"/>
          </a:bodyPr>
          <a:lstStyle/>
          <a:p>
            <a:r>
              <a:rPr lang="tr-TR" sz="3200" dirty="0" err="1"/>
              <a:t>CV’nin</a:t>
            </a:r>
            <a:r>
              <a:rPr lang="tr-TR" sz="3200" dirty="0"/>
              <a:t> sonuna 2-3 adet Referans eklenmeli</a:t>
            </a:r>
          </a:p>
          <a:p>
            <a:pPr lvl="1"/>
            <a:r>
              <a:rPr lang="tr-TR" dirty="0"/>
              <a:t>Adı Soyadı</a:t>
            </a:r>
          </a:p>
          <a:p>
            <a:pPr lvl="1"/>
            <a:r>
              <a:rPr lang="tr-TR" dirty="0"/>
              <a:t>Akademik </a:t>
            </a:r>
            <a:r>
              <a:rPr lang="tr-TR" dirty="0" err="1"/>
              <a:t>Ünvan</a:t>
            </a:r>
            <a:endParaRPr lang="tr-TR" dirty="0"/>
          </a:p>
          <a:p>
            <a:pPr lvl="1"/>
            <a:r>
              <a:rPr lang="tr-TR" dirty="0"/>
              <a:t>İletişim Bilgileri</a:t>
            </a:r>
          </a:p>
          <a:p>
            <a:pPr lvl="1"/>
            <a:r>
              <a:rPr lang="tr-TR" dirty="0"/>
              <a:t>Kurum Bilgileri</a:t>
            </a:r>
          </a:p>
          <a:p>
            <a:endParaRPr lang="tr-TR" dirty="0"/>
          </a:p>
          <a:p>
            <a:r>
              <a:rPr lang="tr-TR" dirty="0"/>
              <a:t>Öncesinde referanslar mutlaka bilgilendirilmeli ve izin alınmalı</a:t>
            </a:r>
          </a:p>
          <a:p>
            <a:endParaRPr lang="tr-TR" dirty="0"/>
          </a:p>
          <a:p>
            <a:r>
              <a:rPr lang="tr-TR" dirty="0"/>
              <a:t>İletişim bilgilerindeki değişiklikler güncel olarak kontrol edilmeli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25C9760-E73E-488C-A97F-28C86BD02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941">
            <a:off x="7859892" y="2521820"/>
            <a:ext cx="3783468" cy="2459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8521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9FD025-08E0-4E04-B7B3-DD89F963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Bazı Hatırlatmalar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D7FBA7-D5A4-43A4-AEB2-25D70CB1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110" y="1690688"/>
            <a:ext cx="6947836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Hazırladığınız elektronik ortamdaki </a:t>
            </a:r>
            <a:r>
              <a:rPr lang="tr-TR" dirty="0" err="1"/>
              <a:t>CV’yi</a:t>
            </a:r>
            <a:r>
              <a:rPr lang="tr-TR" dirty="0"/>
              <a:t> en az iki ayrı yerde saklamakta fayda var</a:t>
            </a:r>
          </a:p>
          <a:p>
            <a:pPr lvl="1"/>
            <a:r>
              <a:rPr lang="tr-TR" dirty="0"/>
              <a:t>USB Bellekler, Bulut Hesabı</a:t>
            </a:r>
          </a:p>
          <a:p>
            <a:endParaRPr lang="tr-TR" dirty="0"/>
          </a:p>
          <a:p>
            <a:r>
              <a:rPr lang="tr-TR" dirty="0"/>
              <a:t>Yazım/Gramer hatalarını sıfıra indirmek önemli</a:t>
            </a:r>
          </a:p>
          <a:p>
            <a:endParaRPr lang="tr-TR" dirty="0"/>
          </a:p>
          <a:p>
            <a:r>
              <a:rPr lang="tr-TR" dirty="0"/>
              <a:t>Eğitim danışmanınız veya kıdemli bir meslektaşınızdan ikinci bir bakı/kontrol isteyebilirsiniz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85B0CA6-2803-4E36-B543-FC77267C1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4" y="2540677"/>
            <a:ext cx="3957252" cy="26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54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5BA2D8-EBE5-4E02-93BE-E5F22750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Önemli Noktalar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D529CE-D92D-4DE8-9DBB-9930A33F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865" y="1845577"/>
            <a:ext cx="6685350" cy="4516721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CV’nizi</a:t>
            </a:r>
            <a:r>
              <a:rPr lang="tr-TR" dirty="0"/>
              <a:t> önemseyin!</a:t>
            </a:r>
          </a:p>
          <a:p>
            <a:pPr lvl="1"/>
            <a:r>
              <a:rPr lang="tr-TR" dirty="0"/>
              <a:t>Güncel ve yapılandırılmış bir CV kariyer yolundaki en önemli yol arkadaşınızdır.</a:t>
            </a:r>
          </a:p>
          <a:p>
            <a:r>
              <a:rPr lang="tr-TR" dirty="0"/>
              <a:t>İçeriği hakkında iyi düşünün!</a:t>
            </a:r>
          </a:p>
          <a:p>
            <a:pPr lvl="1"/>
            <a:r>
              <a:rPr lang="tr-TR" dirty="0"/>
              <a:t>Tekrarlardan ve gereksiz detaylardan kaçının, «</a:t>
            </a:r>
            <a:r>
              <a:rPr lang="tr-TR" dirty="0" err="1"/>
              <a:t>Less</a:t>
            </a:r>
            <a:r>
              <a:rPr lang="tr-TR" dirty="0"/>
              <a:t> is </a:t>
            </a:r>
            <a:r>
              <a:rPr lang="tr-TR" dirty="0" err="1"/>
              <a:t>more</a:t>
            </a:r>
            <a:r>
              <a:rPr lang="tr-TR" dirty="0"/>
              <a:t>»</a:t>
            </a:r>
          </a:p>
          <a:p>
            <a:pPr lvl="1"/>
            <a:r>
              <a:rPr lang="tr-TR" dirty="0"/>
              <a:t>Dürüst olmayı unutmayın</a:t>
            </a:r>
          </a:p>
          <a:p>
            <a:r>
              <a:rPr lang="tr-TR" dirty="0"/>
              <a:t>Profesyonel font seçimi, kağıt ve e-posta adresi kullanın!</a:t>
            </a:r>
          </a:p>
          <a:p>
            <a:r>
              <a:rPr lang="tr-TR" dirty="0"/>
              <a:t>Farklı kılan noktanızı (USP) öne çıkarın!</a:t>
            </a:r>
          </a:p>
          <a:p>
            <a:r>
              <a:rPr lang="tr-TR" dirty="0"/>
              <a:t>Referanslarınız ile bağlantıda kalın!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E0059C2-8F25-42D0-90D3-388B1D2A0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14" y="2185850"/>
            <a:ext cx="2370721" cy="336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8725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421E221-AD20-4F4D-B4A2-99DD683A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24" y="835746"/>
            <a:ext cx="9135382" cy="42631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E0445122-36B7-4A8C-8225-F6766E2590DC}"/>
              </a:ext>
            </a:extLst>
          </p:cNvPr>
          <p:cNvSpPr/>
          <p:nvPr/>
        </p:nvSpPr>
        <p:spPr>
          <a:xfrm>
            <a:off x="3189492" y="4905146"/>
            <a:ext cx="60452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ramond" panose="02020404030301010803" pitchFamily="18" charset="0"/>
              </a:rPr>
              <a:t>Başarılar…</a:t>
            </a:r>
            <a:endParaRPr lang="tr-TR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715589" y="374469"/>
            <a:ext cx="8995954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CV NASIL YAPILIR!</a:t>
            </a:r>
          </a:p>
        </p:txBody>
      </p:sp>
    </p:spTree>
    <p:extLst>
      <p:ext uri="{BB962C8B-B14F-4D97-AF65-F5344CB8AC3E}">
        <p14:creationId xmlns:p14="http://schemas.microsoft.com/office/powerpoint/2010/main" val="118654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5659BE5-6B60-4726-AED1-B1A3C6E5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3" y="2499919"/>
            <a:ext cx="3232317" cy="215096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D172E4C-5B82-46F4-AAEB-5BB34D70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CV ne için kullanılır?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0B5657-B627-4C3D-8B5A-B67A91FC0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176" y="1808847"/>
            <a:ext cx="8171576" cy="4351338"/>
          </a:xfrm>
        </p:spPr>
        <p:txBody>
          <a:bodyPr/>
          <a:lstStyle/>
          <a:p>
            <a:r>
              <a:rPr lang="tr-TR" dirty="0"/>
              <a:t>İşe uygunluğu, özellikleri ve başarıyı özetle anlatan bir araçtır.</a:t>
            </a:r>
          </a:p>
          <a:p>
            <a:pPr lvl="1"/>
            <a:r>
              <a:rPr lang="tr-TR" dirty="0"/>
              <a:t>İş, pozisyon veya burs başvurusunda yüz yüze görüşme öncesi CV ile ilk izlenim (Kötü CV = Son İzlenim)</a:t>
            </a:r>
          </a:p>
          <a:p>
            <a:pPr lvl="1"/>
            <a:r>
              <a:rPr lang="tr-TR" dirty="0" err="1"/>
              <a:t>Revalidasyon</a:t>
            </a:r>
            <a:r>
              <a:rPr lang="tr-TR" dirty="0"/>
              <a:t> (Başarıların kayıt altına alınması)</a:t>
            </a:r>
          </a:p>
          <a:p>
            <a:pPr lvl="1"/>
            <a:r>
              <a:rPr lang="tr-TR" dirty="0"/>
              <a:t>Bir araştırma veya klinik çalışmaya katılım için</a:t>
            </a:r>
          </a:p>
          <a:p>
            <a:pPr lvl="1"/>
            <a:endParaRPr lang="tr-TR" dirty="0"/>
          </a:p>
          <a:p>
            <a:r>
              <a:rPr lang="tr-TR" dirty="0"/>
              <a:t>Yüksek kaliteli etkileyici bir CV önemli bir «anahtar»</a:t>
            </a:r>
          </a:p>
          <a:p>
            <a:pPr lvl="1"/>
            <a:endParaRPr lang="tr-TR" dirty="0"/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E064A56-8748-41C1-ABAB-1623D5A17C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68" y="5257590"/>
            <a:ext cx="1588791" cy="12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554A22-3016-4230-9FC1-FF3FBA2D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İdeal bir </a:t>
            </a:r>
            <a:r>
              <a:rPr lang="en-US" b="1" dirty="0"/>
              <a:t>CV </a:t>
            </a:r>
            <a:r>
              <a:rPr lang="en-US" b="1" dirty="0" err="1"/>
              <a:t>Nasıl</a:t>
            </a:r>
            <a:r>
              <a:rPr lang="en-US" b="1" dirty="0"/>
              <a:t> </a:t>
            </a:r>
            <a:r>
              <a:rPr lang="en-US" b="1" dirty="0" err="1"/>
              <a:t>Olmalı</a:t>
            </a:r>
            <a:r>
              <a:rPr lang="en-US" b="1" dirty="0"/>
              <a:t>?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44D580-0E43-4070-AEA4-1D922F8A3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306" y="2583438"/>
            <a:ext cx="4424493" cy="3343833"/>
          </a:xfrm>
        </p:spPr>
        <p:txBody>
          <a:bodyPr>
            <a:normAutofit/>
          </a:bodyPr>
          <a:lstStyle/>
          <a:p>
            <a:r>
              <a:rPr lang="tr-TR" sz="4000" dirty="0"/>
              <a:t>Uygun</a:t>
            </a:r>
          </a:p>
          <a:p>
            <a:r>
              <a:rPr lang="tr-TR" sz="4000" dirty="0"/>
              <a:t>Anlaşılabilir</a:t>
            </a:r>
          </a:p>
          <a:p>
            <a:r>
              <a:rPr lang="tr-TR" sz="4000" u="sng" dirty="0"/>
              <a:t>Az ama öz!</a:t>
            </a:r>
          </a:p>
          <a:p>
            <a:pPr lvl="1"/>
            <a:r>
              <a:rPr lang="tr-TR" dirty="0"/>
              <a:t>Gereksiz detaylar önemli bilgilerin gözden kaçmasına sebebiyet verebilir!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813CE6A-3DDA-42E7-AC5B-1CEDBFBB4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316">
            <a:off x="1237229" y="2380485"/>
            <a:ext cx="4948989" cy="333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874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B8F428-04F0-4F3E-8D5F-7110E72D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CV ne zaman hazırlanmalı?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5CBFE0-5AAA-4056-9361-9C18B766B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319" y="1976627"/>
            <a:ext cx="6552501" cy="4351338"/>
          </a:xfrm>
        </p:spPr>
        <p:txBody>
          <a:bodyPr/>
          <a:lstStyle/>
          <a:p>
            <a:r>
              <a:rPr lang="tr-TR" dirty="0"/>
              <a:t>Son dakikaya bırakmak önemli bilgilerin atlanmasına neden olabilir!</a:t>
            </a:r>
          </a:p>
          <a:p>
            <a:endParaRPr lang="tr-TR" dirty="0"/>
          </a:p>
          <a:p>
            <a:r>
              <a:rPr lang="tr-TR" dirty="0"/>
              <a:t>İdeali; </a:t>
            </a:r>
          </a:p>
          <a:p>
            <a:pPr lvl="1"/>
            <a:r>
              <a:rPr lang="tr-TR" dirty="0"/>
              <a:t>En kısa zamanda bir CV formatı oluşturup hali hazırda tutmak</a:t>
            </a:r>
          </a:p>
          <a:p>
            <a:pPr lvl="1"/>
            <a:r>
              <a:rPr lang="tr-TR" dirty="0"/>
              <a:t>Her yeni beceri, başarı ve yayını güncel olarak eklemek!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C3FFCC5-353D-431F-9036-4E242A932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r="33402"/>
          <a:stretch/>
        </p:blipFill>
        <p:spPr>
          <a:xfrm>
            <a:off x="8831160" y="1866857"/>
            <a:ext cx="2495026" cy="431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58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117424-FF27-43A1-A604-626764E9E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Biçim </a:t>
            </a:r>
            <a:r>
              <a:rPr lang="tr-TR" b="1" dirty="0" err="1"/>
              <a:t>vs</a:t>
            </a:r>
            <a:r>
              <a:rPr lang="tr-TR" b="1" dirty="0"/>
              <a:t> İçerik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24439B-805D-43EA-B0C1-32BCFDC6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617" y="2018572"/>
            <a:ext cx="6165908" cy="4351338"/>
          </a:xfrm>
        </p:spPr>
        <p:txBody>
          <a:bodyPr/>
          <a:lstStyle/>
          <a:p>
            <a:r>
              <a:rPr lang="tr-TR" dirty="0" err="1"/>
              <a:t>CV’nin</a:t>
            </a:r>
            <a:r>
              <a:rPr lang="tr-TR" dirty="0"/>
              <a:t> uygun formatta hazırlanması çok önemli</a:t>
            </a:r>
          </a:p>
          <a:p>
            <a:r>
              <a:rPr lang="tr-TR" dirty="0"/>
              <a:t>Ancak içerik yeterli değil ise biçimi mükemmelleştirmek çözüm değil</a:t>
            </a:r>
          </a:p>
          <a:p>
            <a:r>
              <a:rPr lang="tr-TR" dirty="0" err="1"/>
              <a:t>CV’ye</a:t>
            </a:r>
            <a:r>
              <a:rPr lang="tr-TR" dirty="0"/>
              <a:t> ekleyecek kayda değer başarı ve çalışmalar yok ise en kısa zamanda sıkı çalışmaya başlamak gerek!</a:t>
            </a:r>
          </a:p>
          <a:p>
            <a:r>
              <a:rPr lang="tr-TR" dirty="0"/>
              <a:t>Biçim içerikten sonra gelir!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0427383-D9BF-4141-BE9C-C771A59CD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5" y="2441197"/>
            <a:ext cx="3984968" cy="26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3E82CE8-9D5C-4E27-9D09-2B01DABB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428875"/>
            <a:ext cx="5905500" cy="442912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F1046BD-D423-4040-8A89-10413AEA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Sizi özel/farklı/başarılı kılan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EFB2CD-894D-4698-A131-ADA9A99E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594" y="1825624"/>
            <a:ext cx="5503878" cy="4113781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CV’ler</a:t>
            </a:r>
            <a:r>
              <a:rPr lang="tr-TR" dirty="0"/>
              <a:t> içerisinde çok sayıda başarı, beceri ve yayın mevcut</a:t>
            </a:r>
          </a:p>
          <a:p>
            <a:endParaRPr lang="tr-TR" dirty="0"/>
          </a:p>
          <a:p>
            <a:r>
              <a:rPr lang="tr-TR" dirty="0"/>
              <a:t>Sizi öne çıkaran başarınız hangisi?</a:t>
            </a:r>
          </a:p>
          <a:p>
            <a:pPr lvl="1"/>
            <a:r>
              <a:rPr lang="tr-TR" dirty="0"/>
              <a:t>«</a:t>
            </a:r>
            <a:r>
              <a:rPr lang="tr-TR" dirty="0" err="1"/>
              <a:t>Unique</a:t>
            </a:r>
            <a:r>
              <a:rPr lang="tr-TR" dirty="0"/>
              <a:t> </a:t>
            </a:r>
            <a:r>
              <a:rPr lang="tr-TR" dirty="0" err="1"/>
              <a:t>selling</a:t>
            </a:r>
            <a:r>
              <a:rPr lang="tr-TR" dirty="0"/>
              <a:t> </a:t>
            </a:r>
            <a:r>
              <a:rPr lang="tr-TR" dirty="0" err="1"/>
              <a:t>point</a:t>
            </a:r>
            <a:r>
              <a:rPr lang="tr-TR" dirty="0"/>
              <a:t>» </a:t>
            </a:r>
            <a:r>
              <a:rPr lang="tr-TR" i="1" dirty="0"/>
              <a:t>(USP)</a:t>
            </a:r>
          </a:p>
          <a:p>
            <a:endParaRPr lang="tr-TR" dirty="0"/>
          </a:p>
          <a:p>
            <a:r>
              <a:rPr lang="tr-TR" dirty="0"/>
              <a:t>Fark yaratan, önemli kılanı vurgula</a:t>
            </a:r>
          </a:p>
          <a:p>
            <a:endParaRPr lang="tr-TR" dirty="0"/>
          </a:p>
          <a:p>
            <a:r>
              <a:rPr lang="tr-TR" dirty="0"/>
              <a:t>Mutlaka dürüst olun!</a:t>
            </a:r>
          </a:p>
        </p:txBody>
      </p:sp>
    </p:spTree>
    <p:extLst>
      <p:ext uri="{BB962C8B-B14F-4D97-AF65-F5344CB8AC3E}">
        <p14:creationId xmlns:p14="http://schemas.microsoft.com/office/powerpoint/2010/main" val="16427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C864ED-C40C-4351-ABD7-CCAECD77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Kronoloji vs. İşlevsellik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EB86AF-078D-4B32-BF61-1AA09DCE9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965" y="1909515"/>
            <a:ext cx="6577668" cy="4351338"/>
          </a:xfrm>
        </p:spPr>
        <p:txBody>
          <a:bodyPr/>
          <a:lstStyle/>
          <a:p>
            <a:r>
              <a:rPr lang="tr-TR" dirty="0"/>
              <a:t>İki tür özgeçmiş yazılabilir;</a:t>
            </a:r>
          </a:p>
          <a:p>
            <a:pPr lvl="1"/>
            <a:endParaRPr lang="tr-TR" dirty="0"/>
          </a:p>
          <a:p>
            <a:pPr lvl="1"/>
            <a:r>
              <a:rPr lang="tr-TR" b="1" dirty="0"/>
              <a:t>Zaman sıralı özgeçmiş</a:t>
            </a:r>
          </a:p>
          <a:p>
            <a:pPr lvl="2"/>
            <a:r>
              <a:rPr lang="tr-TR" dirty="0"/>
              <a:t>Zaman sıralı özgeçmişte iş ve eğitim en sondan başlayarak ters tarih sırasına göre yazılır.</a:t>
            </a:r>
          </a:p>
          <a:p>
            <a:pPr lvl="2"/>
            <a:endParaRPr lang="tr-TR" dirty="0"/>
          </a:p>
          <a:p>
            <a:pPr lvl="1"/>
            <a:r>
              <a:rPr lang="tr-TR" b="1" dirty="0"/>
              <a:t>İşlevsel özgeçmiş</a:t>
            </a:r>
          </a:p>
          <a:p>
            <a:pPr lvl="2"/>
            <a:r>
              <a:rPr lang="tr-TR" dirty="0"/>
              <a:t>İşlevsel yazımda önemli olan yapılanların gruplara ayrılmasıdır. </a:t>
            </a:r>
          </a:p>
          <a:p>
            <a:pPr lvl="2"/>
            <a:r>
              <a:rPr lang="tr-TR" dirty="0"/>
              <a:t>Her grup istenirse tarih sırasına konulabilir.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A34DA6D-8E46-41A3-964A-E0BE2A179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8"/>
          <a:stretch/>
        </p:blipFill>
        <p:spPr>
          <a:xfrm>
            <a:off x="1257649" y="2463188"/>
            <a:ext cx="3180003" cy="2733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16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04510-64F5-4F97-8204-53520681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CV Formatında neler önemlidir?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81C5CF-4C77-4541-9E11-D109E925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6257" cy="4351338"/>
          </a:xfrm>
        </p:spPr>
        <p:txBody>
          <a:bodyPr>
            <a:normAutofit/>
          </a:bodyPr>
          <a:lstStyle/>
          <a:p>
            <a:r>
              <a:rPr lang="tr-TR" sz="2400" b="1" dirty="0"/>
              <a:t>Uzunluk</a:t>
            </a:r>
          </a:p>
          <a:p>
            <a:pPr lvl="1"/>
            <a:r>
              <a:rPr lang="tr-TR" sz="2000" dirty="0"/>
              <a:t>Standart bir uzunluk yok</a:t>
            </a:r>
          </a:p>
          <a:p>
            <a:pPr lvl="1"/>
            <a:r>
              <a:rPr lang="tr-TR" sz="2000" dirty="0"/>
              <a:t>Genel eğilim 2-3 adet A4 sayfası şeklinde</a:t>
            </a:r>
          </a:p>
          <a:p>
            <a:pPr lvl="1"/>
            <a:r>
              <a:rPr lang="tr-TR" sz="2000" dirty="0"/>
              <a:t>Yalın ve yeterli olmalı</a:t>
            </a:r>
          </a:p>
          <a:p>
            <a:pPr lvl="1"/>
            <a:r>
              <a:rPr lang="tr-TR" sz="2000" dirty="0"/>
              <a:t>Akademik bir </a:t>
            </a:r>
            <a:r>
              <a:rPr lang="tr-TR" sz="2000" dirty="0" err="1"/>
              <a:t>CV’de</a:t>
            </a:r>
            <a:r>
              <a:rPr lang="tr-TR" sz="2000" dirty="0"/>
              <a:t> yayınlar da ekleneceği için daha uzun olabilir</a:t>
            </a:r>
          </a:p>
          <a:p>
            <a:pPr lvl="2"/>
            <a:r>
              <a:rPr lang="tr-TR" sz="1800" dirty="0"/>
              <a:t>Önemli bilgiler ilk 5 sayfada yer almalı</a:t>
            </a:r>
          </a:p>
          <a:p>
            <a:r>
              <a:rPr lang="tr-TR" sz="2400" b="1" dirty="0"/>
              <a:t>İçerik</a:t>
            </a:r>
          </a:p>
          <a:p>
            <a:pPr lvl="1"/>
            <a:r>
              <a:rPr lang="tr-TR" sz="2000" dirty="0"/>
              <a:t>Kim için hazırlanıyor?</a:t>
            </a:r>
          </a:p>
          <a:p>
            <a:pPr lvl="1"/>
            <a:r>
              <a:rPr lang="tr-TR" sz="2000" dirty="0"/>
              <a:t>Başvuruya göre öne çıkarılan/vurgulanan içerikler olabilir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59731BE-9A64-403E-B705-92196A07F019}"/>
              </a:ext>
            </a:extLst>
          </p:cNvPr>
          <p:cNvSpPr/>
          <p:nvPr/>
        </p:nvSpPr>
        <p:spPr>
          <a:xfrm>
            <a:off x="809171" y="5850235"/>
            <a:ext cx="1100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*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Jericho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BG,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Ilgen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JS,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Gottlieb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-Smith R,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Simpson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D,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Sullivan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GM. How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to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Write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Your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Curriculum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200" b="0" i="0" dirty="0" err="1">
                <a:solidFill>
                  <a:srgbClr val="212121"/>
                </a:solidFill>
                <a:effectLst/>
                <a:latin typeface="BlinkMacSystemFont"/>
              </a:rPr>
              <a:t>Vitae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. </a:t>
            </a:r>
            <a:r>
              <a:rPr lang="tr-TR" sz="1200" b="0" i="1" dirty="0">
                <a:solidFill>
                  <a:srgbClr val="212121"/>
                </a:solidFill>
                <a:effectLst/>
                <a:latin typeface="BlinkMacSystemFont"/>
              </a:rPr>
              <a:t>J </a:t>
            </a:r>
            <a:r>
              <a:rPr lang="tr-TR" sz="1200" b="0" i="1" dirty="0" err="1">
                <a:solidFill>
                  <a:srgbClr val="212121"/>
                </a:solidFill>
                <a:effectLst/>
                <a:latin typeface="BlinkMacSystemFont"/>
              </a:rPr>
              <a:t>Grad</a:t>
            </a:r>
            <a:r>
              <a:rPr lang="tr-TR" sz="12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200" b="0" i="1" dirty="0" err="1">
                <a:solidFill>
                  <a:srgbClr val="212121"/>
                </a:solidFill>
                <a:effectLst/>
                <a:latin typeface="BlinkMacSystemFont"/>
              </a:rPr>
              <a:t>Med</a:t>
            </a:r>
            <a:r>
              <a:rPr lang="tr-TR" sz="12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200" b="0" i="1" dirty="0" err="1">
                <a:solidFill>
                  <a:srgbClr val="212121"/>
                </a:solidFill>
                <a:effectLst/>
                <a:latin typeface="BlinkMacSystemFont"/>
              </a:rPr>
              <a:t>Educ</a:t>
            </a:r>
            <a:r>
              <a:rPr lang="tr-TR" sz="1200" b="0" i="0" dirty="0">
                <a:solidFill>
                  <a:srgbClr val="212121"/>
                </a:solidFill>
                <a:effectLst/>
                <a:latin typeface="BlinkMacSystemFont"/>
              </a:rPr>
              <a:t>. 2019;11(3):333-334. doi:10.4300/JGME-D-19-00221.1</a:t>
            </a:r>
          </a:p>
          <a:p>
            <a:r>
              <a:rPr lang="tr-TR" sz="1200" dirty="0">
                <a:solidFill>
                  <a:srgbClr val="212121"/>
                </a:solidFill>
                <a:latin typeface="BlinkMacSystemFont"/>
              </a:rPr>
              <a:t>**</a:t>
            </a:r>
            <a:r>
              <a:rPr lang="tr-TR" sz="1200" dirty="0" err="1"/>
              <a:t>Agha</a:t>
            </a:r>
            <a:r>
              <a:rPr lang="tr-TR" sz="1200" dirty="0"/>
              <a:t> R, </a:t>
            </a:r>
            <a:r>
              <a:rPr lang="tr-TR" sz="1200" dirty="0" err="1"/>
              <a:t>Whitehurst</a:t>
            </a:r>
            <a:r>
              <a:rPr lang="tr-TR" sz="1200" dirty="0"/>
              <a:t> K, </a:t>
            </a:r>
            <a:r>
              <a:rPr lang="tr-TR" sz="1200" dirty="0" err="1"/>
              <a:t>Jafree</a:t>
            </a:r>
            <a:r>
              <a:rPr lang="tr-TR" sz="1200" dirty="0"/>
              <a:t> D, </a:t>
            </a:r>
            <a:r>
              <a:rPr lang="tr-TR" sz="1200" dirty="0" err="1"/>
              <a:t>Devabalan</a:t>
            </a:r>
            <a:r>
              <a:rPr lang="tr-TR" sz="1200" dirty="0"/>
              <a:t> Y, </a:t>
            </a:r>
            <a:r>
              <a:rPr lang="tr-TR" sz="1200" dirty="0" err="1"/>
              <a:t>Koshy</a:t>
            </a:r>
            <a:r>
              <a:rPr lang="tr-TR" sz="1200" dirty="0"/>
              <a:t> K, </a:t>
            </a:r>
            <a:r>
              <a:rPr lang="tr-TR" sz="1200" dirty="0" err="1"/>
              <a:t>Gundogan</a:t>
            </a:r>
            <a:r>
              <a:rPr lang="tr-TR" sz="1200" dirty="0"/>
              <a:t> B. How </a:t>
            </a:r>
            <a:r>
              <a:rPr lang="tr-TR" sz="1200" dirty="0" err="1"/>
              <a:t>to</a:t>
            </a:r>
            <a:r>
              <a:rPr lang="tr-TR" sz="1200" dirty="0"/>
              <a:t> </a:t>
            </a:r>
            <a:r>
              <a:rPr lang="tr-TR" sz="1200" dirty="0" err="1"/>
              <a:t>write</a:t>
            </a:r>
            <a:r>
              <a:rPr lang="tr-TR" sz="1200" dirty="0"/>
              <a:t> a </a:t>
            </a:r>
            <a:r>
              <a:rPr lang="tr-TR" sz="1200" dirty="0" err="1"/>
              <a:t>medical</a:t>
            </a:r>
            <a:r>
              <a:rPr lang="tr-TR" sz="1200" dirty="0"/>
              <a:t> CV. </a:t>
            </a:r>
            <a:r>
              <a:rPr lang="tr-TR" sz="1200" i="1" dirty="0" err="1"/>
              <a:t>Int</a:t>
            </a:r>
            <a:r>
              <a:rPr lang="tr-TR" sz="1200" i="1" dirty="0"/>
              <a:t> J </a:t>
            </a:r>
            <a:r>
              <a:rPr lang="tr-TR" sz="1200" i="1" dirty="0" err="1"/>
              <a:t>Surg</a:t>
            </a:r>
            <a:r>
              <a:rPr lang="tr-TR" sz="1200" i="1" dirty="0"/>
              <a:t> </a:t>
            </a:r>
            <a:r>
              <a:rPr lang="tr-TR" sz="1200" i="1" dirty="0" err="1"/>
              <a:t>Oncol</a:t>
            </a:r>
            <a:r>
              <a:rPr lang="tr-TR" sz="1200" i="1" dirty="0"/>
              <a:t> (N Y)</a:t>
            </a:r>
            <a:r>
              <a:rPr lang="tr-TR" sz="1200" dirty="0"/>
              <a:t>. 2017;2(6):e32. doi:10.1097/IJ9.0000000000000032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581DFCA-FD50-4454-8A09-890A7B884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6402"/>
          <a:stretch/>
        </p:blipFill>
        <p:spPr>
          <a:xfrm>
            <a:off x="8280351" y="1825625"/>
            <a:ext cx="3334753" cy="3425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4199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1474</Words>
  <Application>Microsoft Macintosh PowerPoint</Application>
  <PresentationFormat>Widescreen</PresentationFormat>
  <Paragraphs>242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BlinkMacSystemFont</vt:lpstr>
      <vt:lpstr>Calibri</vt:lpstr>
      <vt:lpstr>Calibri Light</vt:lpstr>
      <vt:lpstr>Garamond</vt:lpstr>
      <vt:lpstr>Wingdings</vt:lpstr>
      <vt:lpstr>Office Teması</vt:lpstr>
      <vt:lpstr>Nasıl Hazırlanmalıdır?</vt:lpstr>
      <vt:lpstr>CV nedir?</vt:lpstr>
      <vt:lpstr>CV ne için kullanılır?</vt:lpstr>
      <vt:lpstr>İdeal bir CV Nasıl Olmalı?</vt:lpstr>
      <vt:lpstr>CV ne zaman hazırlanmalı?</vt:lpstr>
      <vt:lpstr>Biçim vs İçerik</vt:lpstr>
      <vt:lpstr>Sizi özel/farklı/başarılı kılan nedir?</vt:lpstr>
      <vt:lpstr>Kronoloji vs. İşlevsellik</vt:lpstr>
      <vt:lpstr>CV Formatında neler önemlidir?</vt:lpstr>
      <vt:lpstr>Font ve Kağıt Seçimi</vt:lpstr>
      <vt:lpstr>Sayfa Numaralandırması</vt:lpstr>
      <vt:lpstr>Başlık Sayfası ve İçindekiler </vt:lpstr>
      <vt:lpstr>Yazım Dili ve Düzen</vt:lpstr>
      <vt:lpstr>Ön Yazı «Cover Letter»</vt:lpstr>
      <vt:lpstr>Genel Akış</vt:lpstr>
      <vt:lpstr>İletişim Bilgileri Hakkında İpuçları</vt:lpstr>
      <vt:lpstr>Eğitim Durumu Hakkında Bilgiler</vt:lpstr>
      <vt:lpstr>Kariyer Bilgileri</vt:lpstr>
      <vt:lpstr>Klinik Beceriler ve İlgi Alanları</vt:lpstr>
      <vt:lpstr>Yöneticilik ve Liderlik</vt:lpstr>
      <vt:lpstr>Ödüller ve Eğitim Faaliyetleri</vt:lpstr>
      <vt:lpstr>Katılım Gösterilen Eğitim Kursları, Sempozyumlar ve Workshoplar</vt:lpstr>
      <vt:lpstr>Bilişim Teknolojileri Becerileri</vt:lpstr>
      <vt:lpstr>Yayınların Yerleşimi</vt:lpstr>
      <vt:lpstr>Kişisel İlgi Alanları</vt:lpstr>
      <vt:lpstr>Referanslar</vt:lpstr>
      <vt:lpstr>Bazı Hatırlatmalar</vt:lpstr>
      <vt:lpstr>Önemli Noktalar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Nasıl Hazırlanmalıdır?</dc:title>
  <dc:creator>Mehmet Ezer</dc:creator>
  <cp:lastModifiedBy>BASAK KARABİBER</cp:lastModifiedBy>
  <cp:revision>36</cp:revision>
  <dcterms:created xsi:type="dcterms:W3CDTF">2020-06-27T15:00:03Z</dcterms:created>
  <dcterms:modified xsi:type="dcterms:W3CDTF">2020-07-05T07:26:26Z</dcterms:modified>
</cp:coreProperties>
</file>