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1" r:id="rId3"/>
    <p:sldId id="311" r:id="rId4"/>
    <p:sldId id="312" r:id="rId5"/>
    <p:sldId id="313" r:id="rId6"/>
    <p:sldId id="314" r:id="rId7"/>
    <p:sldId id="315" r:id="rId8"/>
    <p:sldId id="316" r:id="rId9"/>
    <p:sldId id="317" r:id="rId10"/>
    <p:sldId id="318" r:id="rId11"/>
    <p:sldId id="319" r:id="rId12"/>
    <p:sldId id="320" r:id="rId13"/>
    <p:sldId id="322" r:id="rId14"/>
    <p:sldId id="323" r:id="rId15"/>
    <p:sldId id="295" r:id="rId16"/>
    <p:sldId id="272" r:id="rId17"/>
    <p:sldId id="273" r:id="rId18"/>
    <p:sldId id="274" r:id="rId19"/>
    <p:sldId id="275" r:id="rId20"/>
    <p:sldId id="276" r:id="rId21"/>
    <p:sldId id="277" r:id="rId22"/>
    <p:sldId id="278" r:id="rId23"/>
    <p:sldId id="279" r:id="rId24"/>
    <p:sldId id="280" r:id="rId25"/>
    <p:sldId id="325" r:id="rId26"/>
    <p:sldId id="324" r:id="rId2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3" autoAdjust="0"/>
    <p:restoredTop sz="94660"/>
  </p:normalViewPr>
  <p:slideViewPr>
    <p:cSldViewPr snapToGrid="0">
      <p:cViewPr varScale="1">
        <p:scale>
          <a:sx n="116" d="100"/>
          <a:sy n="116" d="100"/>
        </p:scale>
        <p:origin x="392" y="19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B002B015-7762-4B0F-AAEE-4F5F5D7A7F86}" type="datetimeFigureOut">
              <a:rPr lang="tr-TR" smtClean="0"/>
              <a:t>4.07.2020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62CD21A-E0FB-4A74-9F77-89D1FB431543}" type="slidenum">
              <a:rPr lang="tr-TR" smtClean="0"/>
              <a:t>‹#›</a:t>
            </a:fld>
            <a:endParaRPr lang="tr-TR"/>
          </a:p>
        </p:txBody>
      </p:sp>
    </p:spTree>
    <p:extLst>
      <p:ext uri="{BB962C8B-B14F-4D97-AF65-F5344CB8AC3E}">
        <p14:creationId xmlns:p14="http://schemas.microsoft.com/office/powerpoint/2010/main" val="2301589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002B015-7762-4B0F-AAEE-4F5F5D7A7F86}" type="datetimeFigureOut">
              <a:rPr lang="tr-TR" smtClean="0"/>
              <a:t>4.07.2020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62CD21A-E0FB-4A74-9F77-89D1FB431543}" type="slidenum">
              <a:rPr lang="tr-TR" smtClean="0"/>
              <a:t>‹#›</a:t>
            </a:fld>
            <a:endParaRPr lang="tr-TR"/>
          </a:p>
        </p:txBody>
      </p:sp>
    </p:spTree>
    <p:extLst>
      <p:ext uri="{BB962C8B-B14F-4D97-AF65-F5344CB8AC3E}">
        <p14:creationId xmlns:p14="http://schemas.microsoft.com/office/powerpoint/2010/main" val="811053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002B015-7762-4B0F-AAEE-4F5F5D7A7F86}" type="datetimeFigureOut">
              <a:rPr lang="tr-TR" smtClean="0"/>
              <a:t>4.07.2020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62CD21A-E0FB-4A74-9F77-89D1FB431543}" type="slidenum">
              <a:rPr lang="tr-TR" smtClean="0"/>
              <a:t>‹#›</a:t>
            </a:fld>
            <a:endParaRPr lang="tr-TR"/>
          </a:p>
        </p:txBody>
      </p:sp>
    </p:spTree>
    <p:extLst>
      <p:ext uri="{BB962C8B-B14F-4D97-AF65-F5344CB8AC3E}">
        <p14:creationId xmlns:p14="http://schemas.microsoft.com/office/powerpoint/2010/main" val="79121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002B015-7762-4B0F-AAEE-4F5F5D7A7F86}" type="datetimeFigureOut">
              <a:rPr lang="tr-TR" smtClean="0"/>
              <a:t>4.07.2020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62CD21A-E0FB-4A74-9F77-89D1FB431543}" type="slidenum">
              <a:rPr lang="tr-TR" smtClean="0"/>
              <a:t>‹#›</a:t>
            </a:fld>
            <a:endParaRPr lang="tr-TR"/>
          </a:p>
        </p:txBody>
      </p:sp>
    </p:spTree>
    <p:extLst>
      <p:ext uri="{BB962C8B-B14F-4D97-AF65-F5344CB8AC3E}">
        <p14:creationId xmlns:p14="http://schemas.microsoft.com/office/powerpoint/2010/main" val="2430455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B002B015-7762-4B0F-AAEE-4F5F5D7A7F86}" type="datetimeFigureOut">
              <a:rPr lang="tr-TR" smtClean="0"/>
              <a:t>4.07.2020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62CD21A-E0FB-4A74-9F77-89D1FB431543}" type="slidenum">
              <a:rPr lang="tr-TR" smtClean="0"/>
              <a:t>‹#›</a:t>
            </a:fld>
            <a:endParaRPr lang="tr-TR"/>
          </a:p>
        </p:txBody>
      </p:sp>
    </p:spTree>
    <p:extLst>
      <p:ext uri="{BB962C8B-B14F-4D97-AF65-F5344CB8AC3E}">
        <p14:creationId xmlns:p14="http://schemas.microsoft.com/office/powerpoint/2010/main" val="1445936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B002B015-7762-4B0F-AAEE-4F5F5D7A7F86}" type="datetimeFigureOut">
              <a:rPr lang="tr-TR" smtClean="0"/>
              <a:t>4.07.2020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62CD21A-E0FB-4A74-9F77-89D1FB431543}" type="slidenum">
              <a:rPr lang="tr-TR" smtClean="0"/>
              <a:t>‹#›</a:t>
            </a:fld>
            <a:endParaRPr lang="tr-TR"/>
          </a:p>
        </p:txBody>
      </p:sp>
    </p:spTree>
    <p:extLst>
      <p:ext uri="{BB962C8B-B14F-4D97-AF65-F5344CB8AC3E}">
        <p14:creationId xmlns:p14="http://schemas.microsoft.com/office/powerpoint/2010/main" val="837699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B002B015-7762-4B0F-AAEE-4F5F5D7A7F86}" type="datetimeFigureOut">
              <a:rPr lang="tr-TR" smtClean="0"/>
              <a:t>4.07.2020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B62CD21A-E0FB-4A74-9F77-89D1FB431543}" type="slidenum">
              <a:rPr lang="tr-TR" smtClean="0"/>
              <a:t>‹#›</a:t>
            </a:fld>
            <a:endParaRPr lang="tr-TR"/>
          </a:p>
        </p:txBody>
      </p:sp>
    </p:spTree>
    <p:extLst>
      <p:ext uri="{BB962C8B-B14F-4D97-AF65-F5344CB8AC3E}">
        <p14:creationId xmlns:p14="http://schemas.microsoft.com/office/powerpoint/2010/main" val="1837651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B002B015-7762-4B0F-AAEE-4F5F5D7A7F86}" type="datetimeFigureOut">
              <a:rPr lang="tr-TR" smtClean="0"/>
              <a:t>4.07.2020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B62CD21A-E0FB-4A74-9F77-89D1FB431543}" type="slidenum">
              <a:rPr lang="tr-TR" smtClean="0"/>
              <a:t>‹#›</a:t>
            </a:fld>
            <a:endParaRPr lang="tr-TR"/>
          </a:p>
        </p:txBody>
      </p:sp>
    </p:spTree>
    <p:extLst>
      <p:ext uri="{BB962C8B-B14F-4D97-AF65-F5344CB8AC3E}">
        <p14:creationId xmlns:p14="http://schemas.microsoft.com/office/powerpoint/2010/main" val="901400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002B015-7762-4B0F-AAEE-4F5F5D7A7F86}" type="datetimeFigureOut">
              <a:rPr lang="tr-TR" smtClean="0"/>
              <a:t>4.07.2020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B62CD21A-E0FB-4A74-9F77-89D1FB431543}" type="slidenum">
              <a:rPr lang="tr-TR" smtClean="0"/>
              <a:t>‹#›</a:t>
            </a:fld>
            <a:endParaRPr lang="tr-TR"/>
          </a:p>
        </p:txBody>
      </p:sp>
    </p:spTree>
    <p:extLst>
      <p:ext uri="{BB962C8B-B14F-4D97-AF65-F5344CB8AC3E}">
        <p14:creationId xmlns:p14="http://schemas.microsoft.com/office/powerpoint/2010/main" val="223038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B002B015-7762-4B0F-AAEE-4F5F5D7A7F86}" type="datetimeFigureOut">
              <a:rPr lang="tr-TR" smtClean="0"/>
              <a:t>4.07.2020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62CD21A-E0FB-4A74-9F77-89D1FB431543}" type="slidenum">
              <a:rPr lang="tr-TR" smtClean="0"/>
              <a:t>‹#›</a:t>
            </a:fld>
            <a:endParaRPr lang="tr-TR"/>
          </a:p>
        </p:txBody>
      </p:sp>
    </p:spTree>
    <p:extLst>
      <p:ext uri="{BB962C8B-B14F-4D97-AF65-F5344CB8AC3E}">
        <p14:creationId xmlns:p14="http://schemas.microsoft.com/office/powerpoint/2010/main" val="4029361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B002B015-7762-4B0F-AAEE-4F5F5D7A7F86}" type="datetimeFigureOut">
              <a:rPr lang="tr-TR" smtClean="0"/>
              <a:t>4.07.2020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62CD21A-E0FB-4A74-9F77-89D1FB431543}" type="slidenum">
              <a:rPr lang="tr-TR" smtClean="0"/>
              <a:t>‹#›</a:t>
            </a:fld>
            <a:endParaRPr lang="tr-TR"/>
          </a:p>
        </p:txBody>
      </p:sp>
    </p:spTree>
    <p:extLst>
      <p:ext uri="{BB962C8B-B14F-4D97-AF65-F5344CB8AC3E}">
        <p14:creationId xmlns:p14="http://schemas.microsoft.com/office/powerpoint/2010/main" val="4219591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02B015-7762-4B0F-AAEE-4F5F5D7A7F86}" type="datetimeFigureOut">
              <a:rPr lang="tr-TR" smtClean="0"/>
              <a:t>4.07.2020</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2CD21A-E0FB-4A74-9F77-89D1FB431543}" type="slidenum">
              <a:rPr lang="tr-TR" smtClean="0"/>
              <a:t>‹#›</a:t>
            </a:fld>
            <a:endParaRPr lang="tr-TR"/>
          </a:p>
        </p:txBody>
      </p:sp>
    </p:spTree>
    <p:extLst>
      <p:ext uri="{BB962C8B-B14F-4D97-AF65-F5344CB8AC3E}">
        <p14:creationId xmlns:p14="http://schemas.microsoft.com/office/powerpoint/2010/main" val="29882580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 Id="rId9" Type="http://schemas.openxmlformats.org/officeDocument/2006/relationships/image" Target="../media/image3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1072197"/>
          </a:xfrm>
        </p:spPr>
        <p:txBody>
          <a:bodyPr>
            <a:normAutofit fontScale="90000"/>
          </a:bodyPr>
          <a:lstStyle/>
          <a:p>
            <a:r>
              <a:rPr lang="tr-TR" dirty="0">
                <a:solidFill>
                  <a:srgbClr val="FFFF00"/>
                </a:solidFill>
              </a:rPr>
              <a:t>Medikal Kitap Bölümü Nasıl Yazılır?</a:t>
            </a:r>
          </a:p>
        </p:txBody>
      </p:sp>
      <p:sp>
        <p:nvSpPr>
          <p:cNvPr id="3" name="Alt Başlık 2"/>
          <p:cNvSpPr>
            <a:spLocks noGrp="1"/>
          </p:cNvSpPr>
          <p:nvPr>
            <p:ph type="subTitle" idx="1"/>
          </p:nvPr>
        </p:nvSpPr>
        <p:spPr/>
        <p:txBody>
          <a:bodyPr/>
          <a:lstStyle/>
          <a:p>
            <a:r>
              <a:rPr lang="tr-TR" dirty="0" err="1">
                <a:solidFill>
                  <a:schemeClr val="bg1"/>
                </a:solidFill>
              </a:rPr>
              <a:t>Dr.Mustafa</a:t>
            </a:r>
            <a:r>
              <a:rPr lang="tr-TR" dirty="0">
                <a:solidFill>
                  <a:schemeClr val="bg1"/>
                </a:solidFill>
              </a:rPr>
              <a:t> Faruk Usta </a:t>
            </a:r>
          </a:p>
          <a:p>
            <a:r>
              <a:rPr lang="tr-TR" dirty="0">
                <a:solidFill>
                  <a:schemeClr val="bg1"/>
                </a:solidFill>
              </a:rPr>
              <a:t>Akdeniz Üniversitesi Tıp Fakültesi</a:t>
            </a:r>
          </a:p>
          <a:p>
            <a:r>
              <a:rPr lang="tr-TR" dirty="0">
                <a:solidFill>
                  <a:schemeClr val="bg1"/>
                </a:solidFill>
              </a:rPr>
              <a:t>Üroloji Anabilim Dalı</a:t>
            </a:r>
          </a:p>
        </p:txBody>
      </p:sp>
    </p:spTree>
    <p:extLst>
      <p:ext uri="{BB962C8B-B14F-4D97-AF65-F5344CB8AC3E}">
        <p14:creationId xmlns:p14="http://schemas.microsoft.com/office/powerpoint/2010/main" val="779988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9C63DAC-DE09-2B4A-99FD-87640B666B9B}"/>
              </a:ext>
            </a:extLst>
          </p:cNvPr>
          <p:cNvSpPr>
            <a:spLocks noGrp="1"/>
          </p:cNvSpPr>
          <p:nvPr>
            <p:ph type="title"/>
          </p:nvPr>
        </p:nvSpPr>
        <p:spPr>
          <a:xfrm>
            <a:off x="3494315" y="381840"/>
            <a:ext cx="7774320" cy="1325563"/>
          </a:xfrm>
        </p:spPr>
        <p:txBody>
          <a:bodyPr/>
          <a:lstStyle/>
          <a:p>
            <a:r>
              <a:rPr lang="tr-TR" dirty="0">
                <a:solidFill>
                  <a:srgbClr val="FFFF00"/>
                </a:solidFill>
              </a:rPr>
              <a:t>Bilimsel Makale Yazarlığı-Tanım</a:t>
            </a:r>
          </a:p>
        </p:txBody>
      </p:sp>
      <p:sp>
        <p:nvSpPr>
          <p:cNvPr id="3" name="İçerik Yer Tutucusu 2">
            <a:extLst>
              <a:ext uri="{FF2B5EF4-FFF2-40B4-BE49-F238E27FC236}">
                <a16:creationId xmlns:a16="http://schemas.microsoft.com/office/drawing/2014/main" id="{691CA289-8DE3-0641-B86B-D771C49512DB}"/>
              </a:ext>
            </a:extLst>
          </p:cNvPr>
          <p:cNvSpPr>
            <a:spLocks noGrp="1"/>
          </p:cNvSpPr>
          <p:nvPr>
            <p:ph idx="1"/>
          </p:nvPr>
        </p:nvSpPr>
        <p:spPr>
          <a:xfrm>
            <a:off x="1136597" y="2296176"/>
            <a:ext cx="10284438" cy="4351338"/>
          </a:xfrm>
        </p:spPr>
        <p:txBody>
          <a:bodyPr/>
          <a:lstStyle/>
          <a:p>
            <a:pPr marL="0" indent="0">
              <a:buNone/>
            </a:pPr>
            <a:r>
              <a:rPr lang="tr-TR" dirty="0">
                <a:solidFill>
                  <a:schemeClr val="bg1"/>
                </a:solidFill>
              </a:rPr>
              <a:t>-Yazarlığın tanımı, sorumluluğu ve yayınlardaki konumu genellikle ‘International </a:t>
            </a:r>
            <a:r>
              <a:rPr lang="tr-TR" dirty="0" err="1">
                <a:solidFill>
                  <a:schemeClr val="bg1"/>
                </a:solidFill>
              </a:rPr>
              <a:t>Committee</a:t>
            </a:r>
            <a:r>
              <a:rPr lang="tr-TR" dirty="0">
                <a:solidFill>
                  <a:schemeClr val="bg1"/>
                </a:solidFill>
              </a:rPr>
              <a:t> of </a:t>
            </a:r>
            <a:r>
              <a:rPr lang="tr-TR" dirty="0" err="1">
                <a:solidFill>
                  <a:schemeClr val="bg1"/>
                </a:solidFill>
              </a:rPr>
              <a:t>Medical</a:t>
            </a:r>
            <a:r>
              <a:rPr lang="tr-TR" dirty="0">
                <a:solidFill>
                  <a:schemeClr val="bg1"/>
                </a:solidFill>
              </a:rPr>
              <a:t> </a:t>
            </a:r>
            <a:r>
              <a:rPr lang="tr-TR" dirty="0" err="1">
                <a:solidFill>
                  <a:schemeClr val="bg1"/>
                </a:solidFill>
              </a:rPr>
              <a:t>Journal</a:t>
            </a:r>
            <a:r>
              <a:rPr lang="tr-TR" dirty="0">
                <a:solidFill>
                  <a:schemeClr val="bg1"/>
                </a:solidFill>
              </a:rPr>
              <a:t> </a:t>
            </a:r>
            <a:r>
              <a:rPr lang="tr-TR" dirty="0" err="1">
                <a:solidFill>
                  <a:schemeClr val="bg1"/>
                </a:solidFill>
              </a:rPr>
              <a:t>Editors</a:t>
            </a:r>
            <a:r>
              <a:rPr lang="tr-TR" dirty="0">
                <a:solidFill>
                  <a:schemeClr val="bg1"/>
                </a:solidFill>
              </a:rPr>
              <a:t>’ (ICMJE) önerilerine göre yapılır</a:t>
            </a:r>
          </a:p>
          <a:p>
            <a:pPr marL="0" indent="0">
              <a:buNone/>
            </a:pPr>
            <a:endParaRPr lang="tr-TR" dirty="0">
              <a:solidFill>
                <a:schemeClr val="bg1"/>
              </a:solidFill>
            </a:endParaRPr>
          </a:p>
          <a:p>
            <a:pPr marL="0" indent="0">
              <a:buNone/>
            </a:pPr>
            <a:r>
              <a:rPr lang="tr-TR" dirty="0">
                <a:solidFill>
                  <a:schemeClr val="bg1"/>
                </a:solidFill>
              </a:rPr>
              <a:t>-</a:t>
            </a:r>
            <a:r>
              <a:rPr lang="tr-TR" dirty="0" err="1">
                <a:solidFill>
                  <a:schemeClr val="bg1"/>
                </a:solidFill>
              </a:rPr>
              <a:t>Vancouver</a:t>
            </a:r>
            <a:r>
              <a:rPr lang="tr-TR" dirty="0">
                <a:solidFill>
                  <a:schemeClr val="bg1"/>
                </a:solidFill>
              </a:rPr>
              <a:t> Kılavuzu yayın etiği ile ilgili tanımlamaları içerir</a:t>
            </a:r>
          </a:p>
          <a:p>
            <a:pPr marL="0" indent="0">
              <a:buNone/>
            </a:pPr>
            <a:endParaRPr lang="tr-TR" dirty="0">
              <a:solidFill>
                <a:schemeClr val="bg1"/>
              </a:solidFill>
            </a:endParaRPr>
          </a:p>
          <a:p>
            <a:pPr marL="0" indent="0">
              <a:buNone/>
            </a:pPr>
            <a:r>
              <a:rPr lang="tr-TR" dirty="0">
                <a:solidFill>
                  <a:schemeClr val="bg1"/>
                </a:solidFill>
              </a:rPr>
              <a:t>-Yazar: Bir bilimsel çalışmaya/araştırmaya anlamlı düzeyde katkı sağlamış kişidir</a:t>
            </a:r>
          </a:p>
          <a:p>
            <a:pPr marL="0" indent="0">
              <a:buNone/>
            </a:pPr>
            <a:endParaRPr lang="tr-TR" dirty="0"/>
          </a:p>
        </p:txBody>
      </p:sp>
      <p:sp>
        <p:nvSpPr>
          <p:cNvPr id="4" name="Metin kutusu 3"/>
          <p:cNvSpPr txBox="1"/>
          <p:nvPr/>
        </p:nvSpPr>
        <p:spPr>
          <a:xfrm>
            <a:off x="8403770" y="6365964"/>
            <a:ext cx="3695435" cy="369332"/>
          </a:xfrm>
          <a:prstGeom prst="rect">
            <a:avLst/>
          </a:prstGeom>
          <a:noFill/>
        </p:spPr>
        <p:txBody>
          <a:bodyPr wrap="none" rtlCol="0">
            <a:spAutoFit/>
          </a:bodyPr>
          <a:lstStyle/>
          <a:p>
            <a:r>
              <a:rPr lang="tr-TR" dirty="0" err="1">
                <a:solidFill>
                  <a:srgbClr val="FFFF00"/>
                </a:solidFill>
              </a:rPr>
              <a:t>Stansfield</a:t>
            </a:r>
            <a:r>
              <a:rPr lang="tr-TR" dirty="0">
                <a:solidFill>
                  <a:srgbClr val="FFFF00"/>
                </a:solidFill>
              </a:rPr>
              <a:t> C et al, </a:t>
            </a:r>
            <a:r>
              <a:rPr lang="tr-TR" dirty="0" err="1">
                <a:solidFill>
                  <a:srgbClr val="FFFF00"/>
                </a:solidFill>
              </a:rPr>
              <a:t>Res</a:t>
            </a:r>
            <a:r>
              <a:rPr lang="tr-TR" dirty="0">
                <a:solidFill>
                  <a:srgbClr val="FFFF00"/>
                </a:solidFill>
              </a:rPr>
              <a:t> </a:t>
            </a:r>
            <a:r>
              <a:rPr lang="tr-TR" dirty="0" err="1">
                <a:solidFill>
                  <a:srgbClr val="FFFF00"/>
                </a:solidFill>
              </a:rPr>
              <a:t>Syn</a:t>
            </a:r>
            <a:r>
              <a:rPr lang="tr-TR" dirty="0">
                <a:solidFill>
                  <a:srgbClr val="FFFF00"/>
                </a:solidFill>
              </a:rPr>
              <a:t> </a:t>
            </a:r>
            <a:r>
              <a:rPr lang="tr-TR" dirty="0" err="1">
                <a:solidFill>
                  <a:srgbClr val="FFFF00"/>
                </a:solidFill>
              </a:rPr>
              <a:t>Meth</a:t>
            </a:r>
            <a:r>
              <a:rPr lang="tr-TR" dirty="0">
                <a:solidFill>
                  <a:srgbClr val="FFFF00"/>
                </a:solidFill>
              </a:rPr>
              <a:t>, 2014</a:t>
            </a: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970" y="130152"/>
            <a:ext cx="2950030" cy="2012413"/>
          </a:xfrm>
          <a:prstGeom prst="rect">
            <a:avLst/>
          </a:prstGeom>
        </p:spPr>
      </p:pic>
    </p:spTree>
    <p:extLst>
      <p:ext uri="{BB962C8B-B14F-4D97-AF65-F5344CB8AC3E}">
        <p14:creationId xmlns:p14="http://schemas.microsoft.com/office/powerpoint/2010/main" val="4106994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279B802-BE4F-934B-A83F-6259A6BDDEEE}"/>
              </a:ext>
            </a:extLst>
          </p:cNvPr>
          <p:cNvSpPr>
            <a:spLocks noGrp="1"/>
          </p:cNvSpPr>
          <p:nvPr>
            <p:ph type="title"/>
          </p:nvPr>
        </p:nvSpPr>
        <p:spPr>
          <a:xfrm>
            <a:off x="3600354" y="520504"/>
            <a:ext cx="10515600" cy="1325563"/>
          </a:xfrm>
        </p:spPr>
        <p:txBody>
          <a:bodyPr/>
          <a:lstStyle/>
          <a:p>
            <a:r>
              <a:rPr lang="tr-TR" dirty="0" err="1">
                <a:solidFill>
                  <a:srgbClr val="FFFF00"/>
                </a:solidFill>
              </a:rPr>
              <a:t>Vancouver</a:t>
            </a:r>
            <a:r>
              <a:rPr lang="tr-TR" dirty="0">
                <a:solidFill>
                  <a:srgbClr val="FFFF00"/>
                </a:solidFill>
              </a:rPr>
              <a:t> Kılavuzu-ICMJE Ölçütleri</a:t>
            </a:r>
            <a:br>
              <a:rPr lang="tr-TR" dirty="0"/>
            </a:br>
            <a:endParaRPr lang="tr-TR" dirty="0"/>
          </a:p>
        </p:txBody>
      </p:sp>
      <p:sp>
        <p:nvSpPr>
          <p:cNvPr id="3" name="İçerik Yer Tutucusu 2">
            <a:extLst>
              <a:ext uri="{FF2B5EF4-FFF2-40B4-BE49-F238E27FC236}">
                <a16:creationId xmlns:a16="http://schemas.microsoft.com/office/drawing/2014/main" id="{93C52189-9912-674D-B099-8985DF4ABE15}"/>
              </a:ext>
            </a:extLst>
          </p:cNvPr>
          <p:cNvSpPr>
            <a:spLocks noGrp="1"/>
          </p:cNvSpPr>
          <p:nvPr>
            <p:ph idx="1"/>
          </p:nvPr>
        </p:nvSpPr>
        <p:spPr>
          <a:xfrm>
            <a:off x="838200" y="2438400"/>
            <a:ext cx="10515600" cy="3980610"/>
          </a:xfrm>
        </p:spPr>
        <p:txBody>
          <a:bodyPr>
            <a:normAutofit fontScale="70000" lnSpcReduction="20000"/>
          </a:bodyPr>
          <a:lstStyle/>
          <a:p>
            <a:pPr marL="0" indent="0">
              <a:buNone/>
            </a:pPr>
            <a:r>
              <a:rPr lang="tr-TR" dirty="0">
                <a:solidFill>
                  <a:schemeClr val="bg1"/>
                </a:solidFill>
              </a:rPr>
              <a:t>1) Bilimsel Katkı: Çalışmanın dizaynına ve konseptine ya da verilerin toplanması, analizi ve değerlendirilmesinde önemli katkı sağlamak </a:t>
            </a:r>
          </a:p>
          <a:p>
            <a:pPr marL="0" indent="0">
              <a:buNone/>
            </a:pPr>
            <a:endParaRPr lang="tr-TR" dirty="0">
              <a:solidFill>
                <a:schemeClr val="bg1"/>
              </a:solidFill>
            </a:endParaRPr>
          </a:p>
          <a:p>
            <a:pPr marL="0" indent="0">
              <a:buNone/>
            </a:pPr>
            <a:r>
              <a:rPr lang="tr-TR" dirty="0">
                <a:solidFill>
                  <a:schemeClr val="bg1"/>
                </a:solidFill>
              </a:rPr>
              <a:t>2) Yazarlık: Çalışmanın yazımına ya da yazılmış içeriğinin revize edilmesine katkı sağlamak</a:t>
            </a:r>
          </a:p>
          <a:p>
            <a:pPr marL="0" indent="0">
              <a:buNone/>
            </a:pPr>
            <a:endParaRPr lang="tr-TR" dirty="0">
              <a:solidFill>
                <a:schemeClr val="bg1"/>
              </a:solidFill>
            </a:endParaRPr>
          </a:p>
          <a:p>
            <a:pPr marL="0" indent="0">
              <a:buNone/>
            </a:pPr>
            <a:r>
              <a:rPr lang="tr-TR" dirty="0">
                <a:solidFill>
                  <a:schemeClr val="bg1"/>
                </a:solidFill>
              </a:rPr>
              <a:t>3) Kabul Süreci: Yazının değerlendirme sürecinde geçirdiği revizyonlara katkı sağlamak </a:t>
            </a:r>
          </a:p>
          <a:p>
            <a:pPr marL="0" indent="0">
              <a:buNone/>
            </a:pPr>
            <a:endParaRPr lang="tr-TR" dirty="0">
              <a:solidFill>
                <a:schemeClr val="bg1"/>
              </a:solidFill>
            </a:endParaRPr>
          </a:p>
          <a:p>
            <a:pPr marL="0" indent="0">
              <a:buNone/>
            </a:pPr>
            <a:r>
              <a:rPr lang="tr-TR" dirty="0">
                <a:solidFill>
                  <a:schemeClr val="bg1"/>
                </a:solidFill>
              </a:rPr>
              <a:t>4) Uzlaşı: Yazıda geçen tüm verilerin doğruluğu ve güvenilirliği, ek olarak eleştirilere uygun olarak yapılan düzeltme ve değişiklikler konusunda tüm yazarların bilgisi dahilinde varılan uzlaşı</a:t>
            </a:r>
          </a:p>
          <a:p>
            <a:pPr marL="0" indent="0">
              <a:buNone/>
            </a:pPr>
            <a:endParaRPr lang="tr-TR" dirty="0">
              <a:solidFill>
                <a:schemeClr val="bg1"/>
              </a:solidFill>
            </a:endParaRPr>
          </a:p>
          <a:p>
            <a:pPr marL="0" indent="0">
              <a:buNone/>
            </a:pPr>
            <a:r>
              <a:rPr lang="tr-TR" dirty="0">
                <a:solidFill>
                  <a:schemeClr val="bg1"/>
                </a:solidFill>
              </a:rPr>
              <a:t>Yazar olabilmek için tüm ölçütlerin bulunması gerekli değildir. Buna karşılık ‘1’ </a:t>
            </a:r>
            <a:r>
              <a:rPr lang="tr-TR" dirty="0" err="1">
                <a:solidFill>
                  <a:schemeClr val="bg1"/>
                </a:solidFill>
              </a:rPr>
              <a:t>nolu</a:t>
            </a:r>
            <a:r>
              <a:rPr lang="tr-TR" dirty="0">
                <a:solidFill>
                  <a:schemeClr val="bg1"/>
                </a:solidFill>
              </a:rPr>
              <a:t> ölçüt vazgeçilmez olandır</a:t>
            </a:r>
          </a:p>
          <a:p>
            <a:pPr marL="514350" indent="-514350">
              <a:buAutoNum type="arabicParenR"/>
            </a:pPr>
            <a:endParaRPr lang="tr-TR" dirty="0"/>
          </a:p>
          <a:p>
            <a:pPr marL="0" indent="0">
              <a:buNone/>
            </a:pPr>
            <a:endParaRPr lang="tr-TR" dirty="0"/>
          </a:p>
          <a:p>
            <a:endParaRPr lang="tr-TR" dirty="0"/>
          </a:p>
        </p:txBody>
      </p:sp>
      <p:sp>
        <p:nvSpPr>
          <p:cNvPr id="4" name="Metin kutusu 3"/>
          <p:cNvSpPr txBox="1"/>
          <p:nvPr/>
        </p:nvSpPr>
        <p:spPr>
          <a:xfrm>
            <a:off x="9040267" y="6444343"/>
            <a:ext cx="2924390" cy="369332"/>
          </a:xfrm>
          <a:prstGeom prst="rect">
            <a:avLst/>
          </a:prstGeom>
          <a:noFill/>
        </p:spPr>
        <p:txBody>
          <a:bodyPr wrap="none" rtlCol="0">
            <a:spAutoFit/>
          </a:bodyPr>
          <a:lstStyle/>
          <a:p>
            <a:r>
              <a:rPr lang="tr-TR" dirty="0">
                <a:solidFill>
                  <a:srgbClr val="FFFF00"/>
                </a:solidFill>
              </a:rPr>
              <a:t>ICMJE, </a:t>
            </a:r>
            <a:r>
              <a:rPr lang="tr-TR" dirty="0" err="1">
                <a:solidFill>
                  <a:srgbClr val="FFFF00"/>
                </a:solidFill>
              </a:rPr>
              <a:t>Ann</a:t>
            </a:r>
            <a:r>
              <a:rPr lang="tr-TR" dirty="0">
                <a:solidFill>
                  <a:srgbClr val="FFFF00"/>
                </a:solidFill>
              </a:rPr>
              <a:t> </a:t>
            </a:r>
            <a:r>
              <a:rPr lang="tr-TR" dirty="0" err="1">
                <a:solidFill>
                  <a:srgbClr val="FFFF00"/>
                </a:solidFill>
              </a:rPr>
              <a:t>Intern</a:t>
            </a:r>
            <a:r>
              <a:rPr lang="tr-TR" dirty="0">
                <a:solidFill>
                  <a:srgbClr val="FFFF00"/>
                </a:solidFill>
              </a:rPr>
              <a:t> </a:t>
            </a:r>
            <a:r>
              <a:rPr lang="tr-TR" dirty="0" err="1">
                <a:solidFill>
                  <a:srgbClr val="FFFF00"/>
                </a:solidFill>
              </a:rPr>
              <a:t>Med</a:t>
            </a:r>
            <a:r>
              <a:rPr lang="tr-TR" dirty="0">
                <a:solidFill>
                  <a:srgbClr val="FFFF00"/>
                </a:solidFill>
              </a:rPr>
              <a:t>, 1997</a:t>
            </a: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768" y="143327"/>
            <a:ext cx="3041602" cy="2079919"/>
          </a:xfrm>
          <a:prstGeom prst="rect">
            <a:avLst/>
          </a:prstGeom>
        </p:spPr>
      </p:pic>
    </p:spTree>
    <p:extLst>
      <p:ext uri="{BB962C8B-B14F-4D97-AF65-F5344CB8AC3E}">
        <p14:creationId xmlns:p14="http://schemas.microsoft.com/office/powerpoint/2010/main" val="2558518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CA5B134-E975-D841-B3A3-231DBC660E2F}"/>
              </a:ext>
            </a:extLst>
          </p:cNvPr>
          <p:cNvSpPr>
            <a:spLocks noGrp="1"/>
          </p:cNvSpPr>
          <p:nvPr>
            <p:ph type="title"/>
          </p:nvPr>
        </p:nvSpPr>
        <p:spPr>
          <a:xfrm>
            <a:off x="4087906" y="71538"/>
            <a:ext cx="7927159" cy="1550126"/>
          </a:xfrm>
        </p:spPr>
        <p:txBody>
          <a:bodyPr>
            <a:normAutofit fontScale="90000"/>
          </a:bodyPr>
          <a:lstStyle/>
          <a:p>
            <a:r>
              <a:rPr lang="tr-TR" dirty="0" err="1">
                <a:solidFill>
                  <a:srgbClr val="FFFF00"/>
                </a:solidFill>
              </a:rPr>
              <a:t>Vancouver</a:t>
            </a:r>
            <a:r>
              <a:rPr lang="tr-TR" dirty="0">
                <a:solidFill>
                  <a:srgbClr val="FFFF00"/>
                </a:solidFill>
              </a:rPr>
              <a:t> Kılavuzu-ICMJE Ölçütleri</a:t>
            </a:r>
            <a:br>
              <a:rPr lang="tr-TR" dirty="0"/>
            </a:br>
            <a:endParaRPr lang="tr-TR" dirty="0"/>
          </a:p>
        </p:txBody>
      </p:sp>
      <p:sp>
        <p:nvSpPr>
          <p:cNvPr id="3" name="İçerik Yer Tutucusu 2">
            <a:extLst>
              <a:ext uri="{FF2B5EF4-FFF2-40B4-BE49-F238E27FC236}">
                <a16:creationId xmlns:a16="http://schemas.microsoft.com/office/drawing/2014/main" id="{CDACA7A1-755D-CD4A-8DDA-BE384B2E8D7F}"/>
              </a:ext>
            </a:extLst>
          </p:cNvPr>
          <p:cNvSpPr>
            <a:spLocks noGrp="1"/>
          </p:cNvSpPr>
          <p:nvPr>
            <p:ph idx="1"/>
          </p:nvPr>
        </p:nvSpPr>
        <p:spPr>
          <a:xfrm>
            <a:off x="838200" y="1810104"/>
            <a:ext cx="10515600" cy="5307874"/>
          </a:xfrm>
        </p:spPr>
        <p:txBody>
          <a:bodyPr>
            <a:normAutofit fontScale="92500" lnSpcReduction="20000"/>
          </a:bodyPr>
          <a:lstStyle/>
          <a:p>
            <a:r>
              <a:rPr lang="tr-TR" dirty="0">
                <a:solidFill>
                  <a:schemeClr val="bg1"/>
                </a:solidFill>
              </a:rPr>
              <a:t>Çalışmada yer alacak yazarların ve isim sıralamaların nasıl olacağının sorumluluğu tüm yazarlara aittir</a:t>
            </a:r>
          </a:p>
          <a:p>
            <a:pPr marL="0" indent="0">
              <a:buNone/>
            </a:pPr>
            <a:endParaRPr lang="tr-TR" dirty="0">
              <a:solidFill>
                <a:schemeClr val="bg1"/>
              </a:solidFill>
            </a:endParaRPr>
          </a:p>
          <a:p>
            <a:r>
              <a:rPr lang="tr-TR" dirty="0">
                <a:solidFill>
                  <a:schemeClr val="bg1"/>
                </a:solidFill>
              </a:rPr>
              <a:t>Çalışma ile ilgili ‘Çıkar Örtüşmesi/Çatışması’ bildirimin yapılması zorunludur</a:t>
            </a:r>
          </a:p>
          <a:p>
            <a:pPr marL="0" indent="0">
              <a:buNone/>
            </a:pPr>
            <a:endParaRPr lang="tr-TR" dirty="0">
              <a:solidFill>
                <a:schemeClr val="bg1"/>
              </a:solidFill>
            </a:endParaRPr>
          </a:p>
          <a:p>
            <a:r>
              <a:rPr lang="tr-TR" dirty="0">
                <a:solidFill>
                  <a:schemeClr val="bg1"/>
                </a:solidFill>
              </a:rPr>
              <a:t>Çalışmada yer alması ya da çıkarılması istenen isimler ile ilgili uzlaşı sağlanamıyorsa; çalışmanın yapıldığı kurum yetkili görülür</a:t>
            </a:r>
          </a:p>
          <a:p>
            <a:pPr marL="0" indent="0">
              <a:buNone/>
            </a:pPr>
            <a:endParaRPr lang="tr-TR" dirty="0">
              <a:solidFill>
                <a:schemeClr val="bg1"/>
              </a:solidFill>
            </a:endParaRPr>
          </a:p>
          <a:p>
            <a:r>
              <a:rPr lang="tr-TR" dirty="0">
                <a:solidFill>
                  <a:schemeClr val="bg1"/>
                </a:solidFill>
              </a:rPr>
              <a:t>Sonradan çalışmadan çıkarılma/katılma talebi oluyorsa tüm yazarların yazılı onayı ve açıklamanın yazılı olarak ilgili dergi tarafından alınması gerekir </a:t>
            </a:r>
          </a:p>
          <a:p>
            <a:pPr marL="0" indent="0">
              <a:buNone/>
            </a:pPr>
            <a:endParaRPr lang="tr-TR" dirty="0">
              <a:solidFill>
                <a:schemeClr val="bg1"/>
              </a:solidFill>
            </a:endParaRPr>
          </a:p>
          <a:p>
            <a:r>
              <a:rPr lang="tr-TR" dirty="0">
                <a:solidFill>
                  <a:schemeClr val="bg1"/>
                </a:solidFill>
              </a:rPr>
              <a:t>Çalışmada yönetsel ve finansal katkı sağlayanlar, veri toplanmasına yardım edenler ya da fikir danışılan kişiler ICMJE ölçütlerine göre yazar kabul edilmeyip; ‘Ek Bilgi’ bölümünde isimleri geçebilir </a:t>
            </a:r>
          </a:p>
          <a:p>
            <a:endParaRPr lang="tr-TR" dirty="0"/>
          </a:p>
        </p:txBody>
      </p:sp>
      <p:sp>
        <p:nvSpPr>
          <p:cNvPr id="4" name="Metin kutusu 3"/>
          <p:cNvSpPr txBox="1"/>
          <p:nvPr/>
        </p:nvSpPr>
        <p:spPr>
          <a:xfrm>
            <a:off x="9090675" y="6471647"/>
            <a:ext cx="2924390" cy="646331"/>
          </a:xfrm>
          <a:prstGeom prst="rect">
            <a:avLst/>
          </a:prstGeom>
          <a:noFill/>
        </p:spPr>
        <p:txBody>
          <a:bodyPr wrap="none" rtlCol="0">
            <a:spAutoFit/>
          </a:bodyPr>
          <a:lstStyle/>
          <a:p>
            <a:r>
              <a:rPr lang="tr-TR" dirty="0">
                <a:solidFill>
                  <a:srgbClr val="FFFF00"/>
                </a:solidFill>
              </a:rPr>
              <a:t>ICMJE, </a:t>
            </a:r>
            <a:r>
              <a:rPr lang="tr-TR" dirty="0" err="1">
                <a:solidFill>
                  <a:srgbClr val="FFFF00"/>
                </a:solidFill>
              </a:rPr>
              <a:t>Ann</a:t>
            </a:r>
            <a:r>
              <a:rPr lang="tr-TR" dirty="0">
                <a:solidFill>
                  <a:srgbClr val="FFFF00"/>
                </a:solidFill>
              </a:rPr>
              <a:t> </a:t>
            </a:r>
            <a:r>
              <a:rPr lang="tr-TR" dirty="0" err="1">
                <a:solidFill>
                  <a:srgbClr val="FFFF00"/>
                </a:solidFill>
              </a:rPr>
              <a:t>Intern</a:t>
            </a:r>
            <a:r>
              <a:rPr lang="tr-TR" dirty="0">
                <a:solidFill>
                  <a:srgbClr val="FFFF00"/>
                </a:solidFill>
              </a:rPr>
              <a:t> </a:t>
            </a:r>
            <a:r>
              <a:rPr lang="tr-TR" dirty="0" err="1">
                <a:solidFill>
                  <a:srgbClr val="FFFF00"/>
                </a:solidFill>
              </a:rPr>
              <a:t>Med</a:t>
            </a:r>
            <a:r>
              <a:rPr lang="tr-TR" dirty="0">
                <a:solidFill>
                  <a:srgbClr val="FFFF00"/>
                </a:solidFill>
              </a:rPr>
              <a:t>, 1997</a:t>
            </a:r>
          </a:p>
          <a:p>
            <a:endParaRPr lang="tr-TR" dirty="0"/>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934" y="71539"/>
            <a:ext cx="3229653" cy="1613826"/>
          </a:xfrm>
          <a:prstGeom prst="rect">
            <a:avLst/>
          </a:prstGeom>
        </p:spPr>
      </p:pic>
    </p:spTree>
    <p:extLst>
      <p:ext uri="{BB962C8B-B14F-4D97-AF65-F5344CB8AC3E}">
        <p14:creationId xmlns:p14="http://schemas.microsoft.com/office/powerpoint/2010/main" val="2008634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C657997-B55C-CB42-8ADA-491258DE20C1}"/>
              </a:ext>
            </a:extLst>
          </p:cNvPr>
          <p:cNvSpPr>
            <a:spLocks noGrp="1"/>
          </p:cNvSpPr>
          <p:nvPr>
            <p:ph type="title"/>
          </p:nvPr>
        </p:nvSpPr>
        <p:spPr>
          <a:xfrm>
            <a:off x="3339353" y="410275"/>
            <a:ext cx="10515600" cy="1325563"/>
          </a:xfrm>
        </p:spPr>
        <p:txBody>
          <a:bodyPr/>
          <a:lstStyle/>
          <a:p>
            <a:r>
              <a:rPr lang="tr-TR" dirty="0">
                <a:solidFill>
                  <a:srgbClr val="FFFF00"/>
                </a:solidFill>
              </a:rPr>
              <a:t>Yazar İsim ve Sıralama Belirsizliği</a:t>
            </a:r>
          </a:p>
        </p:txBody>
      </p:sp>
      <p:sp>
        <p:nvSpPr>
          <p:cNvPr id="3" name="İçerik Yer Tutucusu 2">
            <a:extLst>
              <a:ext uri="{FF2B5EF4-FFF2-40B4-BE49-F238E27FC236}">
                <a16:creationId xmlns:a16="http://schemas.microsoft.com/office/drawing/2014/main" id="{55F3DF7B-68C8-0946-A9E9-E7B3EB6FA3FE}"/>
              </a:ext>
            </a:extLst>
          </p:cNvPr>
          <p:cNvSpPr>
            <a:spLocks noGrp="1"/>
          </p:cNvSpPr>
          <p:nvPr>
            <p:ph idx="1"/>
          </p:nvPr>
        </p:nvSpPr>
        <p:spPr>
          <a:xfrm>
            <a:off x="1420906" y="2194535"/>
            <a:ext cx="10515600" cy="4258516"/>
          </a:xfrm>
        </p:spPr>
        <p:txBody>
          <a:bodyPr>
            <a:normAutofit fontScale="77500" lnSpcReduction="20000"/>
          </a:bodyPr>
          <a:lstStyle/>
          <a:p>
            <a:r>
              <a:rPr lang="tr-TR" dirty="0">
                <a:solidFill>
                  <a:schemeClr val="bg1"/>
                </a:solidFill>
              </a:rPr>
              <a:t>Çok sayıda merkez ve çalışmacının yer aldığı araştırmalarda </a:t>
            </a:r>
            <a:r>
              <a:rPr lang="tr-TR" dirty="0" err="1">
                <a:solidFill>
                  <a:schemeClr val="bg1"/>
                </a:solidFill>
              </a:rPr>
              <a:t>Vancouver</a:t>
            </a:r>
            <a:r>
              <a:rPr lang="tr-TR" dirty="0">
                <a:solidFill>
                  <a:schemeClr val="bg1"/>
                </a:solidFill>
              </a:rPr>
              <a:t> ölçütlerinin 1-2’si yazar olmak için yeterli kabul edilebilir</a:t>
            </a:r>
          </a:p>
          <a:p>
            <a:pPr marL="0" indent="0">
              <a:buNone/>
            </a:pPr>
            <a:endParaRPr lang="tr-TR" dirty="0">
              <a:solidFill>
                <a:schemeClr val="bg1"/>
              </a:solidFill>
            </a:endParaRPr>
          </a:p>
          <a:p>
            <a:r>
              <a:rPr lang="tr-TR" dirty="0">
                <a:solidFill>
                  <a:schemeClr val="bg1"/>
                </a:solidFill>
              </a:rPr>
              <a:t>Çok sayıda yazarın olduğu olgularda eşit katkı durumunda öncelik kıdemsiz araştırmacıya verilmelidir </a:t>
            </a:r>
          </a:p>
          <a:p>
            <a:pPr marL="0" indent="0">
              <a:buNone/>
            </a:pPr>
            <a:endParaRPr lang="tr-TR" dirty="0">
              <a:solidFill>
                <a:schemeClr val="bg1"/>
              </a:solidFill>
            </a:endParaRPr>
          </a:p>
          <a:p>
            <a:r>
              <a:rPr lang="tr-TR" dirty="0">
                <a:solidFill>
                  <a:schemeClr val="bg1"/>
                </a:solidFill>
              </a:rPr>
              <a:t>Bir çalışmadan birden fazla yazının yapıldığı durumlarda yine kıdemsiz çalışan ve öğrenciler yazar olabilirler (Eşit dağılım)</a:t>
            </a:r>
          </a:p>
          <a:p>
            <a:pPr marL="0" indent="0">
              <a:buNone/>
            </a:pPr>
            <a:endParaRPr lang="tr-TR" dirty="0">
              <a:solidFill>
                <a:schemeClr val="bg1"/>
              </a:solidFill>
            </a:endParaRPr>
          </a:p>
          <a:p>
            <a:r>
              <a:rPr lang="tr-TR" dirty="0">
                <a:solidFill>
                  <a:schemeClr val="bg1"/>
                </a:solidFill>
              </a:rPr>
              <a:t>Genellikle adil ve etik olmayan sıralamalar yayınlanma kararının kesinleştiği durumlarda görülür</a:t>
            </a:r>
          </a:p>
          <a:p>
            <a:pPr marL="0" indent="0">
              <a:buNone/>
            </a:pPr>
            <a:endParaRPr lang="tr-TR" dirty="0">
              <a:solidFill>
                <a:schemeClr val="bg1"/>
              </a:solidFill>
            </a:endParaRPr>
          </a:p>
          <a:p>
            <a:r>
              <a:rPr lang="tr-TR" dirty="0">
                <a:solidFill>
                  <a:schemeClr val="bg1"/>
                </a:solidFill>
              </a:rPr>
              <a:t>Adaletsizlik genellikle öğrenci, kadın ve kıdemsiz olanlara uygulanıyor</a:t>
            </a:r>
          </a:p>
          <a:p>
            <a:endParaRPr lang="tr-TR" dirty="0"/>
          </a:p>
        </p:txBody>
      </p:sp>
      <p:sp>
        <p:nvSpPr>
          <p:cNvPr id="4" name="Metin kutusu 3"/>
          <p:cNvSpPr txBox="1"/>
          <p:nvPr/>
        </p:nvSpPr>
        <p:spPr>
          <a:xfrm>
            <a:off x="9000820" y="6453051"/>
            <a:ext cx="2924390" cy="369332"/>
          </a:xfrm>
          <a:prstGeom prst="rect">
            <a:avLst/>
          </a:prstGeom>
          <a:noFill/>
        </p:spPr>
        <p:txBody>
          <a:bodyPr wrap="none" rtlCol="0">
            <a:spAutoFit/>
          </a:bodyPr>
          <a:lstStyle/>
          <a:p>
            <a:r>
              <a:rPr lang="tr-TR" dirty="0">
                <a:solidFill>
                  <a:srgbClr val="FFFF00"/>
                </a:solidFill>
              </a:rPr>
              <a:t>ICMJE, </a:t>
            </a:r>
            <a:r>
              <a:rPr lang="tr-TR" dirty="0" err="1">
                <a:solidFill>
                  <a:srgbClr val="FFFF00"/>
                </a:solidFill>
              </a:rPr>
              <a:t>Ann</a:t>
            </a:r>
            <a:r>
              <a:rPr lang="tr-TR" dirty="0">
                <a:solidFill>
                  <a:srgbClr val="FFFF00"/>
                </a:solidFill>
              </a:rPr>
              <a:t> </a:t>
            </a:r>
            <a:r>
              <a:rPr lang="tr-TR" dirty="0" err="1">
                <a:solidFill>
                  <a:srgbClr val="FFFF00"/>
                </a:solidFill>
              </a:rPr>
              <a:t>Intern</a:t>
            </a:r>
            <a:r>
              <a:rPr lang="tr-TR" dirty="0">
                <a:solidFill>
                  <a:srgbClr val="FFFF00"/>
                </a:solidFill>
              </a:rPr>
              <a:t> </a:t>
            </a:r>
            <a:r>
              <a:rPr lang="tr-TR" dirty="0" err="1">
                <a:solidFill>
                  <a:srgbClr val="FFFF00"/>
                </a:solidFill>
              </a:rPr>
              <a:t>Med</a:t>
            </a:r>
            <a:r>
              <a:rPr lang="tr-TR" dirty="0">
                <a:solidFill>
                  <a:srgbClr val="FFFF00"/>
                </a:solidFill>
              </a:rPr>
              <a:t>, 1997</a:t>
            </a: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11126"/>
            <a:ext cx="3056964" cy="1923862"/>
          </a:xfrm>
          <a:prstGeom prst="rect">
            <a:avLst/>
          </a:prstGeom>
        </p:spPr>
      </p:pic>
    </p:spTree>
    <p:extLst>
      <p:ext uri="{BB962C8B-B14F-4D97-AF65-F5344CB8AC3E}">
        <p14:creationId xmlns:p14="http://schemas.microsoft.com/office/powerpoint/2010/main" val="373654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B6DE30F-D776-E948-AE05-86FFF55B41CB}"/>
              </a:ext>
            </a:extLst>
          </p:cNvPr>
          <p:cNvSpPr>
            <a:spLocks noGrp="1"/>
          </p:cNvSpPr>
          <p:nvPr>
            <p:ph type="title"/>
          </p:nvPr>
        </p:nvSpPr>
        <p:spPr>
          <a:xfrm>
            <a:off x="2976282" y="365125"/>
            <a:ext cx="9421906" cy="1325563"/>
          </a:xfrm>
        </p:spPr>
        <p:txBody>
          <a:bodyPr/>
          <a:lstStyle/>
          <a:p>
            <a:r>
              <a:rPr lang="tr-TR" dirty="0">
                <a:solidFill>
                  <a:srgbClr val="FFFF00"/>
                </a:solidFill>
              </a:rPr>
              <a:t>Yazarların Sorumlulukları-</a:t>
            </a:r>
            <a:r>
              <a:rPr lang="tr-TR" dirty="0" err="1">
                <a:solidFill>
                  <a:srgbClr val="FFFF00"/>
                </a:solidFill>
              </a:rPr>
              <a:t>Primer</a:t>
            </a:r>
            <a:r>
              <a:rPr lang="tr-TR" dirty="0">
                <a:solidFill>
                  <a:srgbClr val="FFFF00"/>
                </a:solidFill>
              </a:rPr>
              <a:t> Yazar</a:t>
            </a:r>
          </a:p>
        </p:txBody>
      </p:sp>
      <p:sp>
        <p:nvSpPr>
          <p:cNvPr id="3" name="İçerik Yer Tutucusu 2">
            <a:extLst>
              <a:ext uri="{FF2B5EF4-FFF2-40B4-BE49-F238E27FC236}">
                <a16:creationId xmlns:a16="http://schemas.microsoft.com/office/drawing/2014/main" id="{85046FB8-B08A-1246-8D59-2E65BD63CFA2}"/>
              </a:ext>
            </a:extLst>
          </p:cNvPr>
          <p:cNvSpPr>
            <a:spLocks noGrp="1"/>
          </p:cNvSpPr>
          <p:nvPr>
            <p:ph idx="1"/>
          </p:nvPr>
        </p:nvSpPr>
        <p:spPr>
          <a:xfrm>
            <a:off x="1125583" y="2200251"/>
            <a:ext cx="10515600" cy="4351338"/>
          </a:xfrm>
        </p:spPr>
        <p:txBody>
          <a:bodyPr>
            <a:normAutofit fontScale="85000" lnSpcReduction="20000"/>
          </a:bodyPr>
          <a:lstStyle/>
          <a:p>
            <a:r>
              <a:rPr lang="tr-TR" dirty="0">
                <a:solidFill>
                  <a:schemeClr val="bg1"/>
                </a:solidFill>
              </a:rPr>
              <a:t>Yapılan çalışmanın fikir lideri ya da çalışmada en fazla efor sarf eden genellikle kıdemli kişi. Buna karşılık genç araştırmacılardan da seçilebilir</a:t>
            </a:r>
          </a:p>
          <a:p>
            <a:pPr marL="0" indent="0">
              <a:buNone/>
            </a:pPr>
            <a:endParaRPr lang="tr-TR" dirty="0">
              <a:solidFill>
                <a:schemeClr val="bg1"/>
              </a:solidFill>
            </a:endParaRPr>
          </a:p>
          <a:p>
            <a:r>
              <a:rPr lang="tr-TR" dirty="0" err="1">
                <a:solidFill>
                  <a:schemeClr val="bg1"/>
                </a:solidFill>
              </a:rPr>
              <a:t>Primer</a:t>
            </a:r>
            <a:r>
              <a:rPr lang="tr-TR" dirty="0">
                <a:solidFill>
                  <a:schemeClr val="bg1"/>
                </a:solidFill>
              </a:rPr>
              <a:t> yazar sorumlulukları</a:t>
            </a:r>
          </a:p>
          <a:p>
            <a:pPr marL="0" indent="0">
              <a:buNone/>
            </a:pPr>
            <a:endParaRPr lang="tr-TR" dirty="0">
              <a:solidFill>
                <a:schemeClr val="bg1"/>
              </a:solidFill>
            </a:endParaRPr>
          </a:p>
          <a:p>
            <a:pPr marL="457200" lvl="1" indent="0">
              <a:buNone/>
            </a:pPr>
            <a:r>
              <a:rPr lang="tr-TR" dirty="0">
                <a:solidFill>
                  <a:schemeClr val="bg1"/>
                </a:solidFill>
              </a:rPr>
              <a:t>-ICMJE ölçütlerine göre diğer yazarların yerini belirlemek</a:t>
            </a:r>
          </a:p>
          <a:p>
            <a:pPr marL="457200" lvl="1" indent="0">
              <a:buNone/>
            </a:pPr>
            <a:r>
              <a:rPr lang="tr-TR" dirty="0">
                <a:solidFill>
                  <a:schemeClr val="bg1"/>
                </a:solidFill>
              </a:rPr>
              <a:t>-Tüm diğer yazarların çalışma ile ilgili onaylarını almak</a:t>
            </a:r>
          </a:p>
          <a:p>
            <a:pPr marL="457200" lvl="1" indent="0">
              <a:buNone/>
            </a:pPr>
            <a:r>
              <a:rPr lang="tr-TR" dirty="0">
                <a:solidFill>
                  <a:schemeClr val="bg1"/>
                </a:solidFill>
              </a:rPr>
              <a:t>-Tüm verilerin doğruluğundan sorumludur</a:t>
            </a:r>
          </a:p>
          <a:p>
            <a:pPr marL="457200" lvl="1" indent="0">
              <a:buNone/>
            </a:pPr>
            <a:r>
              <a:rPr lang="tr-TR" dirty="0">
                <a:solidFill>
                  <a:schemeClr val="bg1"/>
                </a:solidFill>
              </a:rPr>
              <a:t>-Eserin hukuki olarak sahibidir</a:t>
            </a:r>
          </a:p>
          <a:p>
            <a:pPr marL="457200" lvl="1" indent="0">
              <a:buNone/>
            </a:pPr>
            <a:r>
              <a:rPr lang="tr-TR" dirty="0">
                <a:solidFill>
                  <a:schemeClr val="bg1"/>
                </a:solidFill>
              </a:rPr>
              <a:t>-Eserin dergiye yollanması, yazışmalar, değerlendirme, yorumlara yanıt yazılmasını     koordinasyonunu yürütür</a:t>
            </a:r>
          </a:p>
          <a:p>
            <a:pPr marL="457200" lvl="1" indent="0">
              <a:buNone/>
            </a:pPr>
            <a:r>
              <a:rPr lang="tr-TR" dirty="0">
                <a:solidFill>
                  <a:schemeClr val="bg1"/>
                </a:solidFill>
              </a:rPr>
              <a:t>-Etik komite izinleri üzerinde çalışır</a:t>
            </a:r>
          </a:p>
          <a:p>
            <a:pPr marL="457200" lvl="1" indent="0">
              <a:buNone/>
            </a:pPr>
            <a:r>
              <a:rPr lang="tr-TR" dirty="0">
                <a:solidFill>
                  <a:schemeClr val="bg1"/>
                </a:solidFill>
              </a:rPr>
              <a:t>-Çıkar çatışması/örtüşmesi ile ilgili açıklamaları yapar</a:t>
            </a:r>
          </a:p>
          <a:p>
            <a:pPr marL="457200" lvl="1" indent="0">
              <a:buNone/>
            </a:pPr>
            <a:r>
              <a:rPr lang="tr-TR" dirty="0">
                <a:solidFill>
                  <a:schemeClr val="bg1"/>
                </a:solidFill>
              </a:rPr>
              <a:t>-Verilerin arşivlenmesinden sorumludur</a:t>
            </a:r>
          </a:p>
        </p:txBody>
      </p:sp>
      <p:sp>
        <p:nvSpPr>
          <p:cNvPr id="4" name="Metin kutusu 3"/>
          <p:cNvSpPr txBox="1"/>
          <p:nvPr/>
        </p:nvSpPr>
        <p:spPr>
          <a:xfrm>
            <a:off x="9309454" y="6383379"/>
            <a:ext cx="2924390" cy="646331"/>
          </a:xfrm>
          <a:prstGeom prst="rect">
            <a:avLst/>
          </a:prstGeom>
          <a:noFill/>
        </p:spPr>
        <p:txBody>
          <a:bodyPr wrap="none" rtlCol="0">
            <a:spAutoFit/>
          </a:bodyPr>
          <a:lstStyle/>
          <a:p>
            <a:r>
              <a:rPr lang="tr-TR" dirty="0">
                <a:solidFill>
                  <a:srgbClr val="FFFF00"/>
                </a:solidFill>
              </a:rPr>
              <a:t>ICMJE, </a:t>
            </a:r>
            <a:r>
              <a:rPr lang="tr-TR" dirty="0" err="1">
                <a:solidFill>
                  <a:srgbClr val="FFFF00"/>
                </a:solidFill>
              </a:rPr>
              <a:t>Ann</a:t>
            </a:r>
            <a:r>
              <a:rPr lang="tr-TR" dirty="0">
                <a:solidFill>
                  <a:srgbClr val="FFFF00"/>
                </a:solidFill>
              </a:rPr>
              <a:t> </a:t>
            </a:r>
            <a:r>
              <a:rPr lang="tr-TR" dirty="0" err="1">
                <a:solidFill>
                  <a:srgbClr val="FFFF00"/>
                </a:solidFill>
              </a:rPr>
              <a:t>Intern</a:t>
            </a:r>
            <a:r>
              <a:rPr lang="tr-TR" dirty="0">
                <a:solidFill>
                  <a:srgbClr val="FFFF00"/>
                </a:solidFill>
              </a:rPr>
              <a:t> </a:t>
            </a:r>
            <a:r>
              <a:rPr lang="tr-TR" dirty="0" err="1">
                <a:solidFill>
                  <a:srgbClr val="FFFF00"/>
                </a:solidFill>
              </a:rPr>
              <a:t>Med</a:t>
            </a:r>
            <a:r>
              <a:rPr lang="tr-TR" dirty="0">
                <a:solidFill>
                  <a:srgbClr val="FFFF00"/>
                </a:solidFill>
              </a:rPr>
              <a:t>, 1997</a:t>
            </a:r>
          </a:p>
          <a:p>
            <a:endParaRPr lang="tr-TR"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007" y="98957"/>
            <a:ext cx="2875275" cy="2002679"/>
          </a:xfrm>
          <a:prstGeom prst="rect">
            <a:avLst/>
          </a:prstGeom>
        </p:spPr>
      </p:pic>
    </p:spTree>
    <p:extLst>
      <p:ext uri="{BB962C8B-B14F-4D97-AF65-F5344CB8AC3E}">
        <p14:creationId xmlns:p14="http://schemas.microsoft.com/office/powerpoint/2010/main" val="1067472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470750" y="162460"/>
            <a:ext cx="10515600" cy="1325563"/>
          </a:xfrm>
        </p:spPr>
        <p:txBody>
          <a:bodyPr/>
          <a:lstStyle/>
          <a:p>
            <a:r>
              <a:rPr lang="tr-TR" dirty="0">
                <a:solidFill>
                  <a:srgbClr val="FFFF00"/>
                </a:solidFill>
              </a:rPr>
              <a:t>Bilimsel Yazımda Etik Dışı Uygulamalar</a:t>
            </a:r>
          </a:p>
        </p:txBody>
      </p:sp>
      <p:sp>
        <p:nvSpPr>
          <p:cNvPr id="3" name="İçerik Yer Tutucusu 2"/>
          <p:cNvSpPr>
            <a:spLocks noGrp="1"/>
          </p:cNvSpPr>
          <p:nvPr>
            <p:ph idx="1"/>
          </p:nvPr>
        </p:nvSpPr>
        <p:spPr>
          <a:xfrm>
            <a:off x="838200" y="2182678"/>
            <a:ext cx="10515600" cy="4351338"/>
          </a:xfrm>
        </p:spPr>
        <p:txBody>
          <a:bodyPr>
            <a:noAutofit/>
          </a:bodyPr>
          <a:lstStyle/>
          <a:p>
            <a:r>
              <a:rPr lang="tr-TR" sz="2000" dirty="0">
                <a:solidFill>
                  <a:schemeClr val="bg1"/>
                </a:solidFill>
              </a:rPr>
              <a:t>Farklı dergilere ‘Eş zamanlı’ yayın başvurusu</a:t>
            </a:r>
          </a:p>
          <a:p>
            <a:pPr marL="0" indent="0">
              <a:buNone/>
            </a:pPr>
            <a:endParaRPr lang="tr-TR" sz="2000" dirty="0">
              <a:solidFill>
                <a:schemeClr val="bg1"/>
              </a:solidFill>
            </a:endParaRPr>
          </a:p>
          <a:p>
            <a:r>
              <a:rPr lang="tr-TR" sz="2000" dirty="0">
                <a:solidFill>
                  <a:schemeClr val="bg1"/>
                </a:solidFill>
              </a:rPr>
              <a:t>Önceden yayınlanma; özet ya da rapor şeklinde olabilir. Genellikle daha önceden yayınlanan </a:t>
            </a:r>
            <a:r>
              <a:rPr lang="tr-TR" sz="2000" dirty="0" err="1">
                <a:solidFill>
                  <a:schemeClr val="bg1"/>
                </a:solidFill>
              </a:rPr>
              <a:t>materya</a:t>
            </a:r>
            <a:r>
              <a:rPr lang="tr-TR" sz="2000" dirty="0">
                <a:solidFill>
                  <a:schemeClr val="bg1"/>
                </a:solidFill>
              </a:rPr>
              <a:t>; mevcut </a:t>
            </a:r>
            <a:r>
              <a:rPr lang="tr-TR" sz="2000" dirty="0" err="1">
                <a:solidFill>
                  <a:schemeClr val="bg1"/>
                </a:solidFill>
              </a:rPr>
              <a:t>yayınınl</a:t>
            </a:r>
            <a:r>
              <a:rPr lang="tr-TR" sz="2000" dirty="0">
                <a:solidFill>
                  <a:schemeClr val="bg1"/>
                </a:solidFill>
              </a:rPr>
              <a:t> %25’i geçmemelidir</a:t>
            </a:r>
          </a:p>
          <a:p>
            <a:endParaRPr lang="tr-TR" sz="2000" dirty="0">
              <a:solidFill>
                <a:schemeClr val="bg1"/>
              </a:solidFill>
            </a:endParaRPr>
          </a:p>
          <a:p>
            <a:r>
              <a:rPr lang="tr-TR" sz="2000" dirty="0">
                <a:solidFill>
                  <a:schemeClr val="bg1"/>
                </a:solidFill>
              </a:rPr>
              <a:t>RED ya da KABUL kararı gelmeden başka bir dergiye yazı yollanmamalıdır</a:t>
            </a:r>
          </a:p>
          <a:p>
            <a:pPr marL="0" indent="0">
              <a:buNone/>
            </a:pPr>
            <a:endParaRPr lang="tr-TR" sz="2000" dirty="0">
              <a:solidFill>
                <a:schemeClr val="bg1"/>
              </a:solidFill>
            </a:endParaRPr>
          </a:p>
          <a:p>
            <a:r>
              <a:rPr lang="tr-TR" sz="2000" dirty="0">
                <a:solidFill>
                  <a:schemeClr val="bg1"/>
                </a:solidFill>
              </a:rPr>
              <a:t>Önceden yayınlanmış verilerin sadece sayılarının arttırılarak aynı formatta yayınlanması</a:t>
            </a:r>
          </a:p>
          <a:p>
            <a:endParaRPr lang="tr-TR" sz="2000" dirty="0">
              <a:solidFill>
                <a:schemeClr val="bg1"/>
              </a:solidFill>
            </a:endParaRPr>
          </a:p>
          <a:p>
            <a:r>
              <a:rPr lang="tr-TR" sz="2000" dirty="0">
                <a:solidFill>
                  <a:schemeClr val="bg1"/>
                </a:solidFill>
              </a:rPr>
              <a:t>‘Self-</a:t>
            </a:r>
            <a:r>
              <a:rPr lang="tr-TR" sz="2000" dirty="0" err="1">
                <a:solidFill>
                  <a:schemeClr val="bg1"/>
                </a:solidFill>
              </a:rPr>
              <a:t>plagiarism</a:t>
            </a:r>
            <a:r>
              <a:rPr lang="tr-TR" sz="2000" dirty="0">
                <a:solidFill>
                  <a:schemeClr val="bg1"/>
                </a:solidFill>
              </a:rPr>
              <a:t>’ vs. ‘</a:t>
            </a:r>
            <a:r>
              <a:rPr lang="tr-TR" sz="2000" dirty="0" err="1">
                <a:solidFill>
                  <a:schemeClr val="bg1"/>
                </a:solidFill>
              </a:rPr>
              <a:t>Secondary</a:t>
            </a:r>
            <a:r>
              <a:rPr lang="tr-TR" sz="2000" dirty="0">
                <a:solidFill>
                  <a:schemeClr val="bg1"/>
                </a:solidFill>
              </a:rPr>
              <a:t> </a:t>
            </a:r>
            <a:r>
              <a:rPr lang="tr-TR" sz="2000" dirty="0" err="1">
                <a:solidFill>
                  <a:schemeClr val="bg1"/>
                </a:solidFill>
              </a:rPr>
              <a:t>Publication</a:t>
            </a:r>
            <a:r>
              <a:rPr lang="tr-TR" sz="2000" dirty="0">
                <a:solidFill>
                  <a:schemeClr val="bg1"/>
                </a:solidFill>
              </a:rPr>
              <a:t>’ (Eski ile ilişkili yeni veri ve hipotezler)</a:t>
            </a:r>
          </a:p>
          <a:p>
            <a:pPr marL="0" indent="0">
              <a:buNone/>
            </a:pPr>
            <a:endParaRPr lang="tr-TR" sz="2000" dirty="0">
              <a:solidFill>
                <a:schemeClr val="bg1"/>
              </a:solidFill>
            </a:endParaRPr>
          </a:p>
          <a:p>
            <a:r>
              <a:rPr lang="tr-TR" sz="2000" dirty="0" err="1">
                <a:solidFill>
                  <a:schemeClr val="bg1"/>
                </a:solidFill>
              </a:rPr>
              <a:t>Plagiarism</a:t>
            </a:r>
            <a:r>
              <a:rPr lang="tr-TR" sz="2000" dirty="0">
                <a:solidFill>
                  <a:schemeClr val="bg1"/>
                </a:solidFill>
              </a:rPr>
              <a:t> (Editör yayının kabulü öncesi özel programlarla tarama yapmalıdır)</a:t>
            </a:r>
          </a:p>
          <a:p>
            <a:pPr marL="0" indent="0">
              <a:buNone/>
            </a:pPr>
            <a:endParaRPr lang="tr-TR" sz="2000" dirty="0"/>
          </a:p>
          <a:p>
            <a:r>
              <a:rPr lang="tr-TR" sz="2000" dirty="0"/>
              <a:t>Yazar sayı ve sıralamasında yapılan sebepsiz değişiklikler</a:t>
            </a:r>
          </a:p>
          <a:p>
            <a:pPr marL="0" indent="0">
              <a:buNone/>
            </a:pPr>
            <a:endParaRPr lang="tr-TR" sz="2000" dirty="0"/>
          </a:p>
          <a:p>
            <a:r>
              <a:rPr lang="tr-TR" sz="2000" dirty="0"/>
              <a:t>Misafir, Hediye ve Hayali Yazarlık durumları</a:t>
            </a: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46571" y="5233851"/>
            <a:ext cx="2271257" cy="1502955"/>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903" y="110206"/>
            <a:ext cx="2461931" cy="1718594"/>
          </a:xfrm>
          <a:prstGeom prst="rect">
            <a:avLst/>
          </a:prstGeom>
        </p:spPr>
      </p:pic>
    </p:spTree>
    <p:extLst>
      <p:ext uri="{BB962C8B-B14F-4D97-AF65-F5344CB8AC3E}">
        <p14:creationId xmlns:p14="http://schemas.microsoft.com/office/powerpoint/2010/main" val="2365029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435429" y="269967"/>
            <a:ext cx="11382103" cy="1863634"/>
          </a:xfrm>
          <a:prstGeom prst="rect">
            <a:avLst/>
          </a:prstGeom>
        </p:spPr>
      </p:pic>
      <p:sp>
        <p:nvSpPr>
          <p:cNvPr id="5" name="Metin kutusu 4"/>
          <p:cNvSpPr txBox="1"/>
          <p:nvPr/>
        </p:nvSpPr>
        <p:spPr>
          <a:xfrm>
            <a:off x="1053737" y="2647406"/>
            <a:ext cx="10354492" cy="3754874"/>
          </a:xfrm>
          <a:prstGeom prst="rect">
            <a:avLst/>
          </a:prstGeom>
          <a:noFill/>
        </p:spPr>
        <p:txBody>
          <a:bodyPr wrap="square" rtlCol="0">
            <a:spAutoFit/>
          </a:bodyPr>
          <a:lstStyle/>
          <a:p>
            <a:r>
              <a:rPr lang="tr-TR" sz="2000" dirty="0">
                <a:solidFill>
                  <a:schemeClr val="bg1"/>
                </a:solidFill>
              </a:rPr>
              <a:t>*Medikal kitap bölümlerinin yazımı; tıbbın herhangi bir dalında literatüre anlamlı katkı sağlamış bilim insanlarından; yine aynı alanda saygın bir konuma sahip fikir lideri ve kitabın editörü tarafından talep edilir</a:t>
            </a:r>
          </a:p>
          <a:p>
            <a:endParaRPr lang="tr-TR" sz="2000" dirty="0">
              <a:solidFill>
                <a:schemeClr val="bg1"/>
              </a:solidFill>
            </a:endParaRPr>
          </a:p>
          <a:p>
            <a:r>
              <a:rPr lang="tr-TR" sz="2000" dirty="0">
                <a:solidFill>
                  <a:schemeClr val="bg1"/>
                </a:solidFill>
              </a:rPr>
              <a:t>*İstenen bölümüm yazımı öncesi, Editör ve Yazar arasında ilgili bölümün başlığı, içeriği, yazımın tamamlanması ile ilgili ön görülen süre ve özellikler içeren yazım yönergesi konusunda anlaşılması gerekir</a:t>
            </a:r>
          </a:p>
          <a:p>
            <a:endParaRPr lang="tr-TR" sz="2000" dirty="0">
              <a:solidFill>
                <a:schemeClr val="bg1"/>
              </a:solidFill>
            </a:endParaRPr>
          </a:p>
          <a:p>
            <a:r>
              <a:rPr lang="tr-TR" sz="2000" dirty="0">
                <a:solidFill>
                  <a:schemeClr val="bg1"/>
                </a:solidFill>
              </a:rPr>
              <a:t>*Kitap bölümü yazarlığına davet edilmek mesleki anlamda üst düzey onurlandırıcı bir olgu olmakla birlikte, başlığın seçimi çok iyi yapılmalı ve yazılacak yazının geniş kitleler tarafından okunacağı unutulmamalıdır</a:t>
            </a:r>
          </a:p>
          <a:p>
            <a:endParaRPr lang="tr-TR" dirty="0">
              <a:solidFill>
                <a:schemeClr val="bg1"/>
              </a:solidFill>
            </a:endParaRPr>
          </a:p>
        </p:txBody>
      </p:sp>
      <p:sp>
        <p:nvSpPr>
          <p:cNvPr id="6" name="Metin kutusu 5"/>
          <p:cNvSpPr txBox="1"/>
          <p:nvPr/>
        </p:nvSpPr>
        <p:spPr>
          <a:xfrm>
            <a:off x="9239794" y="6156960"/>
            <a:ext cx="2861745" cy="369332"/>
          </a:xfrm>
          <a:prstGeom prst="rect">
            <a:avLst/>
          </a:prstGeom>
          <a:noFill/>
        </p:spPr>
        <p:txBody>
          <a:bodyPr wrap="none" rtlCol="0">
            <a:spAutoFit/>
          </a:bodyPr>
          <a:lstStyle/>
          <a:p>
            <a:r>
              <a:rPr lang="tr-TR" dirty="0">
                <a:solidFill>
                  <a:srgbClr val="FFFF00"/>
                </a:solidFill>
              </a:rPr>
              <a:t>Kendirci M, </a:t>
            </a:r>
            <a:r>
              <a:rPr lang="tr-TR" dirty="0" err="1">
                <a:solidFill>
                  <a:srgbClr val="FFFF00"/>
                </a:solidFill>
              </a:rPr>
              <a:t>Turk</a:t>
            </a:r>
            <a:r>
              <a:rPr lang="tr-TR" dirty="0">
                <a:solidFill>
                  <a:srgbClr val="FFFF00"/>
                </a:solidFill>
              </a:rPr>
              <a:t> J </a:t>
            </a:r>
            <a:r>
              <a:rPr lang="tr-TR" dirty="0" err="1">
                <a:solidFill>
                  <a:srgbClr val="FFFF00"/>
                </a:solidFill>
              </a:rPr>
              <a:t>Urol</a:t>
            </a:r>
            <a:r>
              <a:rPr lang="tr-TR" dirty="0">
                <a:solidFill>
                  <a:srgbClr val="FFFF00"/>
                </a:solidFill>
              </a:rPr>
              <a:t>, 2013</a:t>
            </a:r>
          </a:p>
        </p:txBody>
      </p:sp>
    </p:spTree>
    <p:extLst>
      <p:ext uri="{BB962C8B-B14F-4D97-AF65-F5344CB8AC3E}">
        <p14:creationId xmlns:p14="http://schemas.microsoft.com/office/powerpoint/2010/main" val="360038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147048" y="365125"/>
            <a:ext cx="10515600" cy="1325563"/>
          </a:xfrm>
        </p:spPr>
        <p:txBody>
          <a:bodyPr/>
          <a:lstStyle/>
          <a:p>
            <a:r>
              <a:rPr lang="tr-TR" dirty="0">
                <a:solidFill>
                  <a:srgbClr val="FFFF00"/>
                </a:solidFill>
              </a:rPr>
              <a:t>Medikal Kitapların Dünü-Bugünü</a:t>
            </a:r>
          </a:p>
        </p:txBody>
      </p:sp>
      <p:sp>
        <p:nvSpPr>
          <p:cNvPr id="3" name="İçerik Yer Tutucusu 2"/>
          <p:cNvSpPr>
            <a:spLocks noGrp="1"/>
          </p:cNvSpPr>
          <p:nvPr>
            <p:ph idx="1"/>
          </p:nvPr>
        </p:nvSpPr>
        <p:spPr>
          <a:xfrm>
            <a:off x="112057" y="1825625"/>
            <a:ext cx="10515600" cy="4351338"/>
          </a:xfrm>
        </p:spPr>
        <p:txBody>
          <a:bodyPr>
            <a:normAutofit fontScale="77500" lnSpcReduction="20000"/>
          </a:bodyPr>
          <a:lstStyle/>
          <a:p>
            <a:r>
              <a:rPr lang="tr-TR" dirty="0">
                <a:solidFill>
                  <a:schemeClr val="bg1"/>
                </a:solidFill>
              </a:rPr>
              <a:t>Özellikle iletişim teknolojilerinde yaşanan üst düşey gelişimlerin (bilgisayar, tablet, cep telefonu yardımlı internet kullanımı) basılan kitap sayısını azalttığı düşünülebilir</a:t>
            </a:r>
          </a:p>
          <a:p>
            <a:pPr marL="0" indent="0">
              <a:buNone/>
            </a:pPr>
            <a:endParaRPr lang="tr-TR" dirty="0">
              <a:solidFill>
                <a:schemeClr val="bg1"/>
              </a:solidFill>
            </a:endParaRPr>
          </a:p>
          <a:p>
            <a:r>
              <a:rPr lang="tr-TR" dirty="0">
                <a:solidFill>
                  <a:schemeClr val="bg1"/>
                </a:solidFill>
              </a:rPr>
              <a:t>Deneyimlerin, potansiyel akademisyenlerin ve basım teknolojilerinin gelişimi; basılan kitap sayılarının azalmasını engellemiştir</a:t>
            </a:r>
          </a:p>
          <a:p>
            <a:pPr marL="0" indent="0">
              <a:buNone/>
            </a:pPr>
            <a:endParaRPr lang="tr-TR" dirty="0">
              <a:solidFill>
                <a:schemeClr val="bg1"/>
              </a:solidFill>
            </a:endParaRPr>
          </a:p>
          <a:p>
            <a:r>
              <a:rPr lang="tr-TR" dirty="0">
                <a:solidFill>
                  <a:schemeClr val="bg1"/>
                </a:solidFill>
              </a:rPr>
              <a:t>İlk medikal kitap yazımları Mısır, Antik Grek-Roma ve Türk-İslam dönemlerine kadar uzanır</a:t>
            </a:r>
          </a:p>
          <a:p>
            <a:pPr marL="0" indent="0">
              <a:buNone/>
            </a:pPr>
            <a:endParaRPr lang="tr-TR" dirty="0">
              <a:solidFill>
                <a:schemeClr val="bg1"/>
              </a:solidFill>
            </a:endParaRPr>
          </a:p>
          <a:p>
            <a:r>
              <a:rPr lang="tr-TR" dirty="0" err="1">
                <a:solidFill>
                  <a:schemeClr val="bg1"/>
                </a:solidFill>
              </a:rPr>
              <a:t>Avicenna</a:t>
            </a:r>
            <a:r>
              <a:rPr lang="tr-TR" dirty="0">
                <a:solidFill>
                  <a:schemeClr val="bg1"/>
                </a:solidFill>
              </a:rPr>
              <a:t> (</a:t>
            </a:r>
            <a:r>
              <a:rPr lang="tr-TR" dirty="0" err="1">
                <a:solidFill>
                  <a:schemeClr val="bg1"/>
                </a:solidFill>
              </a:rPr>
              <a:t>İbni</a:t>
            </a:r>
            <a:r>
              <a:rPr lang="tr-TR" dirty="0">
                <a:solidFill>
                  <a:schemeClr val="bg1"/>
                </a:solidFill>
              </a:rPr>
              <a:t> Sina), </a:t>
            </a:r>
            <a:r>
              <a:rPr lang="tr-TR" dirty="0" err="1">
                <a:solidFill>
                  <a:schemeClr val="bg1"/>
                </a:solidFill>
              </a:rPr>
              <a:t>Abulcasis</a:t>
            </a:r>
            <a:r>
              <a:rPr lang="tr-TR" dirty="0">
                <a:solidFill>
                  <a:schemeClr val="bg1"/>
                </a:solidFill>
              </a:rPr>
              <a:t> (</a:t>
            </a:r>
            <a:r>
              <a:rPr lang="tr-TR" dirty="0" err="1">
                <a:solidFill>
                  <a:schemeClr val="bg1"/>
                </a:solidFill>
              </a:rPr>
              <a:t>Ebu’l</a:t>
            </a:r>
            <a:r>
              <a:rPr lang="tr-TR" dirty="0">
                <a:solidFill>
                  <a:schemeClr val="bg1"/>
                </a:solidFill>
              </a:rPr>
              <a:t> Kasım El-</a:t>
            </a:r>
            <a:r>
              <a:rPr lang="tr-TR" dirty="0" err="1">
                <a:solidFill>
                  <a:schemeClr val="bg1"/>
                </a:solidFill>
              </a:rPr>
              <a:t>Zahravi</a:t>
            </a:r>
            <a:r>
              <a:rPr lang="tr-TR" dirty="0">
                <a:solidFill>
                  <a:schemeClr val="bg1"/>
                </a:solidFill>
              </a:rPr>
              <a:t>), </a:t>
            </a:r>
            <a:r>
              <a:rPr lang="tr-TR" dirty="0" err="1">
                <a:solidFill>
                  <a:schemeClr val="bg1"/>
                </a:solidFill>
              </a:rPr>
              <a:t>Şerefeddin</a:t>
            </a:r>
            <a:r>
              <a:rPr lang="tr-TR" dirty="0">
                <a:solidFill>
                  <a:schemeClr val="bg1"/>
                </a:solidFill>
              </a:rPr>
              <a:t> Sabuncuoğlu</a:t>
            </a:r>
          </a:p>
          <a:p>
            <a:pPr marL="0" indent="0">
              <a:buNone/>
            </a:pPr>
            <a:endParaRPr lang="tr-TR" dirty="0">
              <a:solidFill>
                <a:schemeClr val="bg1"/>
              </a:solidFill>
            </a:endParaRPr>
          </a:p>
          <a:p>
            <a:r>
              <a:rPr lang="tr-TR" dirty="0">
                <a:solidFill>
                  <a:schemeClr val="bg1"/>
                </a:solidFill>
              </a:rPr>
              <a:t>Anadolu’da ilk yazım çalışmaları 14.yüzyılda </a:t>
            </a:r>
            <a:r>
              <a:rPr lang="tr-TR" dirty="0" err="1">
                <a:solidFill>
                  <a:schemeClr val="bg1"/>
                </a:solidFill>
              </a:rPr>
              <a:t>Cerrahiyet’ül</a:t>
            </a:r>
            <a:r>
              <a:rPr lang="tr-TR" dirty="0">
                <a:solidFill>
                  <a:schemeClr val="bg1"/>
                </a:solidFill>
              </a:rPr>
              <a:t> </a:t>
            </a:r>
            <a:r>
              <a:rPr lang="tr-TR" dirty="0" err="1">
                <a:solidFill>
                  <a:schemeClr val="bg1"/>
                </a:solidFill>
              </a:rPr>
              <a:t>Haniyye</a:t>
            </a:r>
            <a:r>
              <a:rPr lang="tr-TR" dirty="0">
                <a:solidFill>
                  <a:schemeClr val="bg1"/>
                </a:solidFill>
              </a:rPr>
              <a:t> </a:t>
            </a:r>
            <a:r>
              <a:rPr lang="tr-TR" dirty="0" err="1">
                <a:solidFill>
                  <a:schemeClr val="bg1"/>
                </a:solidFill>
              </a:rPr>
              <a:t>Şerefeddin</a:t>
            </a:r>
            <a:r>
              <a:rPr lang="tr-TR" dirty="0">
                <a:solidFill>
                  <a:schemeClr val="bg1"/>
                </a:solidFill>
              </a:rPr>
              <a:t> tarafından  yazılmıştır </a:t>
            </a:r>
          </a:p>
        </p:txBody>
      </p:sp>
      <p:sp>
        <p:nvSpPr>
          <p:cNvPr id="4" name="Metin kutusu 3"/>
          <p:cNvSpPr txBox="1"/>
          <p:nvPr/>
        </p:nvSpPr>
        <p:spPr>
          <a:xfrm>
            <a:off x="9109168" y="6365966"/>
            <a:ext cx="2861745" cy="369332"/>
          </a:xfrm>
          <a:prstGeom prst="rect">
            <a:avLst/>
          </a:prstGeom>
          <a:noFill/>
        </p:spPr>
        <p:txBody>
          <a:bodyPr wrap="none" rtlCol="0">
            <a:spAutoFit/>
          </a:bodyPr>
          <a:lstStyle/>
          <a:p>
            <a:r>
              <a:rPr lang="tr-TR" dirty="0">
                <a:solidFill>
                  <a:srgbClr val="FFFF00"/>
                </a:solidFill>
              </a:rPr>
              <a:t>Kendirci M, </a:t>
            </a:r>
            <a:r>
              <a:rPr lang="tr-TR" dirty="0" err="1">
                <a:solidFill>
                  <a:srgbClr val="FFFF00"/>
                </a:solidFill>
              </a:rPr>
              <a:t>Turk</a:t>
            </a:r>
            <a:r>
              <a:rPr lang="tr-TR" dirty="0">
                <a:solidFill>
                  <a:srgbClr val="FFFF00"/>
                </a:solidFill>
              </a:rPr>
              <a:t> J </a:t>
            </a:r>
            <a:r>
              <a:rPr lang="tr-TR" dirty="0" err="1">
                <a:solidFill>
                  <a:srgbClr val="FFFF00"/>
                </a:solidFill>
              </a:rPr>
              <a:t>Urol</a:t>
            </a:r>
            <a:r>
              <a:rPr lang="tr-TR" dirty="0">
                <a:solidFill>
                  <a:srgbClr val="FFFF00"/>
                </a:solidFill>
              </a:rPr>
              <a:t>, 2013</a:t>
            </a: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1878" y="176122"/>
            <a:ext cx="2423501" cy="1443506"/>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21" y="319088"/>
            <a:ext cx="1103376" cy="1371600"/>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27657" y="2459189"/>
            <a:ext cx="1497722" cy="2599210"/>
          </a:xfrm>
          <a:prstGeom prst="rect">
            <a:avLst/>
          </a:prstGeom>
        </p:spPr>
      </p:pic>
    </p:spTree>
    <p:extLst>
      <p:ext uri="{BB962C8B-B14F-4D97-AF65-F5344CB8AC3E}">
        <p14:creationId xmlns:p14="http://schemas.microsoft.com/office/powerpoint/2010/main" val="38765875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236259" y="365125"/>
            <a:ext cx="9022978" cy="1325563"/>
          </a:xfrm>
        </p:spPr>
        <p:txBody>
          <a:bodyPr/>
          <a:lstStyle/>
          <a:p>
            <a:r>
              <a:rPr lang="tr-TR" dirty="0">
                <a:solidFill>
                  <a:srgbClr val="FFFF00"/>
                </a:solidFill>
              </a:rPr>
              <a:t>Medikal Kitap Bölümü Yazım Fazları-1</a:t>
            </a:r>
          </a:p>
        </p:txBody>
      </p:sp>
      <p:sp>
        <p:nvSpPr>
          <p:cNvPr id="3" name="İçerik Yer Tutucusu 2"/>
          <p:cNvSpPr>
            <a:spLocks noGrp="1"/>
          </p:cNvSpPr>
          <p:nvPr>
            <p:ph idx="1"/>
          </p:nvPr>
        </p:nvSpPr>
        <p:spPr>
          <a:xfrm>
            <a:off x="838200" y="2390405"/>
            <a:ext cx="10515600" cy="4351338"/>
          </a:xfrm>
        </p:spPr>
        <p:txBody>
          <a:bodyPr>
            <a:normAutofit fontScale="77500" lnSpcReduction="20000"/>
          </a:bodyPr>
          <a:lstStyle/>
          <a:p>
            <a:r>
              <a:rPr lang="tr-TR" dirty="0">
                <a:solidFill>
                  <a:schemeClr val="bg1"/>
                </a:solidFill>
              </a:rPr>
              <a:t>Davet Fazı: </a:t>
            </a:r>
          </a:p>
          <a:p>
            <a:pPr marL="0" indent="0">
              <a:buNone/>
            </a:pPr>
            <a:r>
              <a:rPr lang="tr-TR" dirty="0">
                <a:solidFill>
                  <a:schemeClr val="bg1"/>
                </a:solidFill>
              </a:rPr>
              <a:t>-Planlanan kitabın editörü, spesifik konu başlığı ile ilgili bölüm yazarını belirler. İlgili yazar seçilirken; aday yazarın o güne kadar yaptığı çalışmalar, deneyimi ve literatüre olan katkısını incelenir</a:t>
            </a:r>
          </a:p>
          <a:p>
            <a:pPr marL="0" indent="0">
              <a:buNone/>
            </a:pPr>
            <a:endParaRPr lang="tr-TR" dirty="0">
              <a:solidFill>
                <a:schemeClr val="bg1"/>
              </a:solidFill>
            </a:endParaRPr>
          </a:p>
          <a:p>
            <a:pPr marL="0" indent="0">
              <a:buNone/>
            </a:pPr>
            <a:r>
              <a:rPr lang="tr-TR" dirty="0">
                <a:solidFill>
                  <a:schemeClr val="bg1"/>
                </a:solidFill>
              </a:rPr>
              <a:t>-Genç akademisyenler </a:t>
            </a:r>
            <a:r>
              <a:rPr lang="tr-TR" dirty="0" err="1">
                <a:solidFill>
                  <a:schemeClr val="bg1"/>
                </a:solidFill>
              </a:rPr>
              <a:t>mentor</a:t>
            </a:r>
            <a:r>
              <a:rPr lang="tr-TR" dirty="0">
                <a:solidFill>
                  <a:schemeClr val="bg1"/>
                </a:solidFill>
              </a:rPr>
              <a:t> hocalar ile birlikte yardımcı yazar olarak görev alabilirler</a:t>
            </a:r>
          </a:p>
          <a:p>
            <a:pPr marL="0" indent="0">
              <a:buNone/>
            </a:pPr>
            <a:endParaRPr lang="tr-TR" dirty="0">
              <a:solidFill>
                <a:schemeClr val="bg1"/>
              </a:solidFill>
            </a:endParaRPr>
          </a:p>
          <a:p>
            <a:pPr marL="0" indent="0">
              <a:buNone/>
            </a:pPr>
            <a:r>
              <a:rPr lang="tr-TR" dirty="0">
                <a:solidFill>
                  <a:schemeClr val="bg1"/>
                </a:solidFill>
              </a:rPr>
              <a:t>-Bazen kitap editörleri; hiç yazılmamış ya da yazarın deneyiminin az olduğu konu başlıkları ile ilgili de yazarlardan </a:t>
            </a:r>
            <a:r>
              <a:rPr lang="tr-TR" dirty="0" err="1">
                <a:solidFill>
                  <a:schemeClr val="bg1"/>
                </a:solidFill>
              </a:rPr>
              <a:t>talepde</a:t>
            </a:r>
            <a:r>
              <a:rPr lang="tr-TR" dirty="0">
                <a:solidFill>
                  <a:schemeClr val="bg1"/>
                </a:solidFill>
              </a:rPr>
              <a:t> bulunabilir</a:t>
            </a:r>
          </a:p>
          <a:p>
            <a:pPr marL="0" indent="0">
              <a:buNone/>
            </a:pPr>
            <a:endParaRPr lang="tr-TR" dirty="0">
              <a:solidFill>
                <a:schemeClr val="bg1"/>
              </a:solidFill>
            </a:endParaRPr>
          </a:p>
          <a:p>
            <a:pPr marL="0" indent="0">
              <a:buNone/>
            </a:pPr>
            <a:r>
              <a:rPr lang="tr-TR" dirty="0">
                <a:solidFill>
                  <a:schemeClr val="bg1"/>
                </a:solidFill>
              </a:rPr>
              <a:t>-Bazı özel durumlarda nadiren yazar tarafından ‘</a:t>
            </a:r>
            <a:r>
              <a:rPr lang="tr-TR" dirty="0" err="1">
                <a:solidFill>
                  <a:schemeClr val="bg1"/>
                </a:solidFill>
              </a:rPr>
              <a:t>Honararium</a:t>
            </a:r>
            <a:r>
              <a:rPr lang="tr-TR" dirty="0">
                <a:solidFill>
                  <a:schemeClr val="bg1"/>
                </a:solidFill>
              </a:rPr>
              <a:t>’ talep edilebilir; buna karşılık çoğu akademisyen için kitap bölümü yazarlığı mesleki anlamda yeterince onurlandırıcı olarak kabul edilir</a:t>
            </a:r>
          </a:p>
        </p:txBody>
      </p:sp>
      <p:sp>
        <p:nvSpPr>
          <p:cNvPr id="6" name="Metin kutusu 5"/>
          <p:cNvSpPr txBox="1"/>
          <p:nvPr/>
        </p:nvSpPr>
        <p:spPr>
          <a:xfrm>
            <a:off x="9178837" y="6374674"/>
            <a:ext cx="2861745" cy="369332"/>
          </a:xfrm>
          <a:prstGeom prst="rect">
            <a:avLst/>
          </a:prstGeom>
          <a:noFill/>
        </p:spPr>
        <p:txBody>
          <a:bodyPr wrap="none" rtlCol="0">
            <a:spAutoFit/>
          </a:bodyPr>
          <a:lstStyle/>
          <a:p>
            <a:r>
              <a:rPr lang="tr-TR" dirty="0">
                <a:solidFill>
                  <a:srgbClr val="FFFF00"/>
                </a:solidFill>
              </a:rPr>
              <a:t>Kendirci M, </a:t>
            </a:r>
            <a:r>
              <a:rPr lang="tr-TR" dirty="0" err="1">
                <a:solidFill>
                  <a:srgbClr val="FFFF00"/>
                </a:solidFill>
              </a:rPr>
              <a:t>Turk</a:t>
            </a:r>
            <a:r>
              <a:rPr lang="tr-TR" dirty="0">
                <a:solidFill>
                  <a:srgbClr val="FFFF00"/>
                </a:solidFill>
              </a:rPr>
              <a:t> J </a:t>
            </a:r>
            <a:r>
              <a:rPr lang="tr-TR" dirty="0" err="1">
                <a:solidFill>
                  <a:srgbClr val="FFFF00"/>
                </a:solidFill>
              </a:rPr>
              <a:t>Urol</a:t>
            </a:r>
            <a:r>
              <a:rPr lang="tr-TR" dirty="0">
                <a:solidFill>
                  <a:srgbClr val="FFFF00"/>
                </a:solidFill>
              </a:rPr>
              <a:t>, 2013</a:t>
            </a:r>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975" y="162205"/>
            <a:ext cx="3056965" cy="1944501"/>
          </a:xfrm>
          <a:prstGeom prst="rect">
            <a:avLst/>
          </a:prstGeom>
        </p:spPr>
      </p:pic>
    </p:spTree>
    <p:extLst>
      <p:ext uri="{BB962C8B-B14F-4D97-AF65-F5344CB8AC3E}">
        <p14:creationId xmlns:p14="http://schemas.microsoft.com/office/powerpoint/2010/main" val="24889438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065416" y="365125"/>
            <a:ext cx="9065623" cy="1325563"/>
          </a:xfrm>
        </p:spPr>
        <p:txBody>
          <a:bodyPr/>
          <a:lstStyle/>
          <a:p>
            <a:r>
              <a:rPr lang="tr-TR" dirty="0">
                <a:solidFill>
                  <a:srgbClr val="FFFF00"/>
                </a:solidFill>
              </a:rPr>
              <a:t>Medikal Kitap Bölümü Yazım Fazları-2</a:t>
            </a:r>
          </a:p>
        </p:txBody>
      </p:sp>
      <p:sp>
        <p:nvSpPr>
          <p:cNvPr id="3" name="İçerik Yer Tutucusu 2"/>
          <p:cNvSpPr>
            <a:spLocks noGrp="1"/>
          </p:cNvSpPr>
          <p:nvPr>
            <p:ph idx="1"/>
          </p:nvPr>
        </p:nvSpPr>
        <p:spPr>
          <a:xfrm>
            <a:off x="1430385" y="2261057"/>
            <a:ext cx="10515600" cy="4351338"/>
          </a:xfrm>
        </p:spPr>
        <p:txBody>
          <a:bodyPr>
            <a:normAutofit lnSpcReduction="10000"/>
          </a:bodyPr>
          <a:lstStyle/>
          <a:p>
            <a:r>
              <a:rPr lang="tr-TR" dirty="0">
                <a:solidFill>
                  <a:schemeClr val="bg1"/>
                </a:solidFill>
              </a:rPr>
              <a:t>Editör ile Uzlaşı Fazı</a:t>
            </a:r>
          </a:p>
          <a:p>
            <a:pPr marL="0" indent="0">
              <a:buNone/>
            </a:pPr>
            <a:endParaRPr lang="tr-TR" dirty="0">
              <a:solidFill>
                <a:schemeClr val="bg1"/>
              </a:solidFill>
            </a:endParaRPr>
          </a:p>
          <a:p>
            <a:pPr marL="0" indent="0">
              <a:buNone/>
            </a:pPr>
            <a:r>
              <a:rPr lang="tr-TR" dirty="0">
                <a:solidFill>
                  <a:schemeClr val="bg1"/>
                </a:solidFill>
              </a:rPr>
              <a:t>-Kitabın yayıncısı, bölümün yazılması için ön görülen süre ve yayın tarihi uzlaşılması gereken önemli olan başlıklardır</a:t>
            </a:r>
          </a:p>
          <a:p>
            <a:pPr marL="0" indent="0">
              <a:buNone/>
            </a:pPr>
            <a:endParaRPr lang="tr-TR" dirty="0">
              <a:solidFill>
                <a:schemeClr val="bg1"/>
              </a:solidFill>
            </a:endParaRPr>
          </a:p>
          <a:p>
            <a:pPr marL="0" indent="0">
              <a:buNone/>
            </a:pPr>
            <a:r>
              <a:rPr lang="tr-TR" dirty="0">
                <a:solidFill>
                  <a:schemeClr val="bg1"/>
                </a:solidFill>
              </a:rPr>
              <a:t>-İstenen bölüm başlığı ile ilgi yazar değişiklik talebinde bulunabilir</a:t>
            </a:r>
          </a:p>
          <a:p>
            <a:pPr marL="0" indent="0">
              <a:buNone/>
            </a:pPr>
            <a:endParaRPr lang="tr-TR" dirty="0">
              <a:solidFill>
                <a:schemeClr val="bg1"/>
              </a:solidFill>
            </a:endParaRPr>
          </a:p>
          <a:p>
            <a:pPr marL="0" indent="0">
              <a:buNone/>
            </a:pPr>
            <a:r>
              <a:rPr lang="tr-TR" dirty="0">
                <a:solidFill>
                  <a:schemeClr val="bg1"/>
                </a:solidFill>
              </a:rPr>
              <a:t>-Bölüm yazımının yapılması planlanırken aynı kitapta yer alan diğer yazar ve başlıkların bilinmesi; gereksiz bilgi tekrarının yapılmasını önleyebilir</a:t>
            </a:r>
          </a:p>
          <a:p>
            <a:pPr marL="0" indent="0">
              <a:buNone/>
            </a:pPr>
            <a:endParaRPr lang="tr-TR" dirty="0"/>
          </a:p>
        </p:txBody>
      </p:sp>
      <p:sp>
        <p:nvSpPr>
          <p:cNvPr id="4" name="Metin kutusu 3"/>
          <p:cNvSpPr txBox="1"/>
          <p:nvPr/>
        </p:nvSpPr>
        <p:spPr>
          <a:xfrm>
            <a:off x="9265923" y="6359847"/>
            <a:ext cx="2861745" cy="646331"/>
          </a:xfrm>
          <a:prstGeom prst="rect">
            <a:avLst/>
          </a:prstGeom>
          <a:noFill/>
        </p:spPr>
        <p:txBody>
          <a:bodyPr wrap="none" rtlCol="0">
            <a:spAutoFit/>
          </a:bodyPr>
          <a:lstStyle/>
          <a:p>
            <a:r>
              <a:rPr lang="tr-TR" dirty="0">
                <a:solidFill>
                  <a:srgbClr val="FFFF00"/>
                </a:solidFill>
              </a:rPr>
              <a:t>Kendirci M, </a:t>
            </a:r>
            <a:r>
              <a:rPr lang="tr-TR" dirty="0" err="1">
                <a:solidFill>
                  <a:srgbClr val="FFFF00"/>
                </a:solidFill>
              </a:rPr>
              <a:t>Turk</a:t>
            </a:r>
            <a:r>
              <a:rPr lang="tr-TR" dirty="0">
                <a:solidFill>
                  <a:srgbClr val="FFFF00"/>
                </a:solidFill>
              </a:rPr>
              <a:t> J </a:t>
            </a:r>
            <a:r>
              <a:rPr lang="tr-TR" dirty="0" err="1">
                <a:solidFill>
                  <a:srgbClr val="FFFF00"/>
                </a:solidFill>
              </a:rPr>
              <a:t>Urol</a:t>
            </a:r>
            <a:r>
              <a:rPr lang="tr-TR" dirty="0">
                <a:solidFill>
                  <a:srgbClr val="FFFF00"/>
                </a:solidFill>
              </a:rPr>
              <a:t>, 2013</a:t>
            </a:r>
          </a:p>
          <a:p>
            <a:endParaRPr lang="tr-TR" dirty="0">
              <a:solidFill>
                <a:srgbClr val="FFFF00"/>
              </a:solidFill>
            </a:endParaRP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8658"/>
            <a:ext cx="2673531" cy="2232399"/>
          </a:xfrm>
          <a:prstGeom prst="rect">
            <a:avLst/>
          </a:prstGeom>
        </p:spPr>
      </p:pic>
    </p:spTree>
    <p:extLst>
      <p:ext uri="{BB962C8B-B14F-4D97-AF65-F5344CB8AC3E}">
        <p14:creationId xmlns:p14="http://schemas.microsoft.com/office/powerpoint/2010/main" val="1372115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solidFill>
                  <a:srgbClr val="FFFF00"/>
                </a:solidFill>
              </a:rPr>
              <a:t>SUNU PLANI</a:t>
            </a:r>
          </a:p>
        </p:txBody>
      </p:sp>
      <p:sp>
        <p:nvSpPr>
          <p:cNvPr id="3" name="İçerik Yer Tutucusu 2"/>
          <p:cNvSpPr>
            <a:spLocks noGrp="1"/>
          </p:cNvSpPr>
          <p:nvPr>
            <p:ph idx="1"/>
          </p:nvPr>
        </p:nvSpPr>
        <p:spPr>
          <a:xfrm>
            <a:off x="2161902" y="1904002"/>
            <a:ext cx="8445138" cy="4351338"/>
          </a:xfrm>
        </p:spPr>
        <p:txBody>
          <a:bodyPr/>
          <a:lstStyle/>
          <a:p>
            <a:r>
              <a:rPr lang="tr-TR" dirty="0">
                <a:solidFill>
                  <a:schemeClr val="bg1"/>
                </a:solidFill>
              </a:rPr>
              <a:t>Genel Bilgi</a:t>
            </a:r>
          </a:p>
          <a:p>
            <a:pPr marL="0" indent="0">
              <a:buNone/>
            </a:pPr>
            <a:endParaRPr lang="tr-TR" dirty="0">
              <a:solidFill>
                <a:schemeClr val="bg1"/>
              </a:solidFill>
            </a:endParaRPr>
          </a:p>
          <a:p>
            <a:r>
              <a:rPr lang="tr-TR" dirty="0">
                <a:solidFill>
                  <a:schemeClr val="bg1"/>
                </a:solidFill>
              </a:rPr>
              <a:t>Bilimsel Yazı Çeşitleri ve Yazarlığı</a:t>
            </a:r>
          </a:p>
          <a:p>
            <a:pPr marL="0" indent="0">
              <a:buNone/>
            </a:pPr>
            <a:endParaRPr lang="tr-TR" dirty="0">
              <a:solidFill>
                <a:schemeClr val="bg1"/>
              </a:solidFill>
            </a:endParaRPr>
          </a:p>
          <a:p>
            <a:r>
              <a:rPr lang="tr-TR" dirty="0">
                <a:solidFill>
                  <a:schemeClr val="bg1"/>
                </a:solidFill>
              </a:rPr>
              <a:t>Bilimsel Yazımında ‘Etik Dışı’ Uygulamalar</a:t>
            </a:r>
          </a:p>
          <a:p>
            <a:pPr marL="0" indent="0">
              <a:buNone/>
            </a:pPr>
            <a:endParaRPr lang="tr-TR" dirty="0">
              <a:solidFill>
                <a:schemeClr val="bg1"/>
              </a:solidFill>
            </a:endParaRPr>
          </a:p>
          <a:p>
            <a:r>
              <a:rPr lang="tr-TR" dirty="0">
                <a:solidFill>
                  <a:schemeClr val="bg1"/>
                </a:solidFill>
              </a:rPr>
              <a:t>Medikal Kitap Bölümü Nasıl Yazılır?</a:t>
            </a:r>
          </a:p>
          <a:p>
            <a:pPr marL="0" indent="0">
              <a:buNone/>
            </a:pPr>
            <a:endParaRPr lang="tr-TR" dirty="0"/>
          </a:p>
        </p:txBody>
      </p:sp>
    </p:spTree>
    <p:extLst>
      <p:ext uri="{BB962C8B-B14F-4D97-AF65-F5344CB8AC3E}">
        <p14:creationId xmlns:p14="http://schemas.microsoft.com/office/powerpoint/2010/main" val="40863661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solidFill>
                  <a:srgbClr val="FFFF00"/>
                </a:solidFill>
              </a:rPr>
              <a:t>Editör ile Uzlaşı Fazı</a:t>
            </a:r>
            <a:br>
              <a:rPr lang="tr-TR" dirty="0">
                <a:solidFill>
                  <a:srgbClr val="FFFF00"/>
                </a:solidFill>
              </a:rPr>
            </a:br>
            <a:endParaRPr lang="tr-TR" dirty="0">
              <a:solidFill>
                <a:srgbClr val="FFFF00"/>
              </a:solidFill>
            </a:endParaRPr>
          </a:p>
        </p:txBody>
      </p:sp>
      <p:pic>
        <p:nvPicPr>
          <p:cNvPr id="4" name="İçerik Yer Tutucusu 3"/>
          <p:cNvPicPr>
            <a:picLocks noGrp="1" noChangeAspect="1"/>
          </p:cNvPicPr>
          <p:nvPr>
            <p:ph idx="1"/>
          </p:nvPr>
        </p:nvPicPr>
        <p:blipFill>
          <a:blip r:embed="rId2"/>
          <a:stretch>
            <a:fillRect/>
          </a:stretch>
        </p:blipFill>
        <p:spPr>
          <a:xfrm>
            <a:off x="1358013" y="1198607"/>
            <a:ext cx="7812113" cy="5254445"/>
          </a:xfrm>
          <a:prstGeom prst="rect">
            <a:avLst/>
          </a:prstGeom>
        </p:spPr>
      </p:pic>
      <p:sp>
        <p:nvSpPr>
          <p:cNvPr id="5" name="Metin kutusu 4"/>
          <p:cNvSpPr txBox="1"/>
          <p:nvPr/>
        </p:nvSpPr>
        <p:spPr>
          <a:xfrm>
            <a:off x="9326880" y="6453053"/>
            <a:ext cx="2861745" cy="369332"/>
          </a:xfrm>
          <a:prstGeom prst="rect">
            <a:avLst/>
          </a:prstGeom>
          <a:noFill/>
        </p:spPr>
        <p:txBody>
          <a:bodyPr wrap="none" rtlCol="0">
            <a:spAutoFit/>
          </a:bodyPr>
          <a:lstStyle/>
          <a:p>
            <a:r>
              <a:rPr lang="tr-TR" dirty="0">
                <a:solidFill>
                  <a:srgbClr val="FFFF00"/>
                </a:solidFill>
              </a:rPr>
              <a:t>Kendirci M, </a:t>
            </a:r>
            <a:r>
              <a:rPr lang="tr-TR" dirty="0" err="1">
                <a:solidFill>
                  <a:srgbClr val="FFFF00"/>
                </a:solidFill>
              </a:rPr>
              <a:t>Turk</a:t>
            </a:r>
            <a:r>
              <a:rPr lang="tr-TR" dirty="0">
                <a:solidFill>
                  <a:srgbClr val="FFFF00"/>
                </a:solidFill>
              </a:rPr>
              <a:t> J </a:t>
            </a:r>
            <a:r>
              <a:rPr lang="tr-TR" dirty="0" err="1">
                <a:solidFill>
                  <a:srgbClr val="FFFF00"/>
                </a:solidFill>
              </a:rPr>
              <a:t>Urol</a:t>
            </a:r>
            <a:r>
              <a:rPr lang="tr-TR" dirty="0">
                <a:solidFill>
                  <a:srgbClr val="FFFF00"/>
                </a:solidFill>
              </a:rPr>
              <a:t>, 2013</a:t>
            </a:r>
          </a:p>
        </p:txBody>
      </p:sp>
    </p:spTree>
    <p:extLst>
      <p:ext uri="{BB962C8B-B14F-4D97-AF65-F5344CB8AC3E}">
        <p14:creationId xmlns:p14="http://schemas.microsoft.com/office/powerpoint/2010/main" val="3163206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387634" y="365125"/>
            <a:ext cx="8804366" cy="1325563"/>
          </a:xfrm>
        </p:spPr>
        <p:txBody>
          <a:bodyPr/>
          <a:lstStyle/>
          <a:p>
            <a:r>
              <a:rPr lang="tr-TR" dirty="0">
                <a:solidFill>
                  <a:srgbClr val="FFFF00"/>
                </a:solidFill>
              </a:rPr>
              <a:t>Medikal Kitap Bölümü Yazım Fazları-3</a:t>
            </a:r>
          </a:p>
        </p:txBody>
      </p:sp>
      <p:sp>
        <p:nvSpPr>
          <p:cNvPr id="3" name="İçerik Yer Tutucusu 2"/>
          <p:cNvSpPr>
            <a:spLocks noGrp="1"/>
          </p:cNvSpPr>
          <p:nvPr>
            <p:ph idx="1"/>
          </p:nvPr>
        </p:nvSpPr>
        <p:spPr>
          <a:xfrm>
            <a:off x="1125586" y="2301693"/>
            <a:ext cx="10515600" cy="4351338"/>
          </a:xfrm>
        </p:spPr>
        <p:txBody>
          <a:bodyPr>
            <a:normAutofit fontScale="92500" lnSpcReduction="10000"/>
          </a:bodyPr>
          <a:lstStyle/>
          <a:p>
            <a:r>
              <a:rPr lang="tr-TR" dirty="0">
                <a:solidFill>
                  <a:schemeClr val="bg1"/>
                </a:solidFill>
              </a:rPr>
              <a:t>Yazım Öncesi Planlama Fazı</a:t>
            </a:r>
          </a:p>
          <a:p>
            <a:pPr marL="0" indent="0">
              <a:buNone/>
            </a:pPr>
            <a:endParaRPr lang="tr-TR" dirty="0">
              <a:solidFill>
                <a:schemeClr val="bg1"/>
              </a:solidFill>
            </a:endParaRPr>
          </a:p>
          <a:p>
            <a:pPr marL="0" indent="0">
              <a:buNone/>
            </a:pPr>
            <a:r>
              <a:rPr lang="tr-TR" dirty="0">
                <a:solidFill>
                  <a:schemeClr val="bg1"/>
                </a:solidFill>
              </a:rPr>
              <a:t>-Yazım fazı önce planlama önemlidir. Yazım öncesi planlama fazında en önemli işlem; literatür taramasıdır (Genelde 1-3 hafta)</a:t>
            </a:r>
          </a:p>
          <a:p>
            <a:pPr marL="0" indent="0">
              <a:buNone/>
            </a:pPr>
            <a:endParaRPr lang="tr-TR" dirty="0">
              <a:solidFill>
                <a:schemeClr val="bg1"/>
              </a:solidFill>
            </a:endParaRPr>
          </a:p>
          <a:p>
            <a:pPr marL="0" indent="0">
              <a:buNone/>
            </a:pPr>
            <a:r>
              <a:rPr lang="tr-TR" dirty="0">
                <a:solidFill>
                  <a:schemeClr val="bg1"/>
                </a:solidFill>
              </a:rPr>
              <a:t>-Ayrıca başlık, alt-başlıklar ve içeriğin detaylı planlanması ile uygulanacak tablo ve figürlerin sayı ve taslaklarının belirlenmesi de önemlidir</a:t>
            </a:r>
          </a:p>
          <a:p>
            <a:pPr marL="0" indent="0">
              <a:buNone/>
            </a:pPr>
            <a:endParaRPr lang="tr-TR" dirty="0">
              <a:solidFill>
                <a:schemeClr val="bg1"/>
              </a:solidFill>
            </a:endParaRPr>
          </a:p>
          <a:p>
            <a:pPr marL="0" indent="0">
              <a:buNone/>
            </a:pPr>
            <a:r>
              <a:rPr lang="tr-TR" dirty="0">
                <a:solidFill>
                  <a:schemeClr val="bg1"/>
                </a:solidFill>
              </a:rPr>
              <a:t>-İlk yazımın yazılması ve tablo/figür belirlenmesi en zaman alıcı bölümdür. ‘Özgün Makale’ yazımında kullanılan teknik ve yöntemler kitap yazımı ile benzer olabilir</a:t>
            </a:r>
          </a:p>
        </p:txBody>
      </p:sp>
      <p:sp>
        <p:nvSpPr>
          <p:cNvPr id="4" name="Metin kutusu 3"/>
          <p:cNvSpPr txBox="1"/>
          <p:nvPr/>
        </p:nvSpPr>
        <p:spPr>
          <a:xfrm>
            <a:off x="9170125" y="6488668"/>
            <a:ext cx="2861745" cy="369332"/>
          </a:xfrm>
          <a:prstGeom prst="rect">
            <a:avLst/>
          </a:prstGeom>
          <a:noFill/>
        </p:spPr>
        <p:txBody>
          <a:bodyPr wrap="none" rtlCol="0">
            <a:spAutoFit/>
          </a:bodyPr>
          <a:lstStyle/>
          <a:p>
            <a:r>
              <a:rPr lang="tr-TR" dirty="0">
                <a:solidFill>
                  <a:srgbClr val="FFFF00"/>
                </a:solidFill>
              </a:rPr>
              <a:t>Kendirci M, </a:t>
            </a:r>
            <a:r>
              <a:rPr lang="tr-TR" dirty="0" err="1">
                <a:solidFill>
                  <a:srgbClr val="FFFF00"/>
                </a:solidFill>
              </a:rPr>
              <a:t>Turk</a:t>
            </a:r>
            <a:r>
              <a:rPr lang="tr-TR" dirty="0">
                <a:solidFill>
                  <a:srgbClr val="FFFF00"/>
                </a:solidFill>
              </a:rPr>
              <a:t> J </a:t>
            </a:r>
            <a:r>
              <a:rPr lang="tr-TR" dirty="0" err="1">
                <a:solidFill>
                  <a:srgbClr val="FFFF00"/>
                </a:solidFill>
              </a:rPr>
              <a:t>Urol</a:t>
            </a:r>
            <a:r>
              <a:rPr lang="tr-TR" dirty="0">
                <a:solidFill>
                  <a:srgbClr val="FFFF00"/>
                </a:solidFill>
              </a:rPr>
              <a:t>, 2013</a:t>
            </a: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474" y="122216"/>
            <a:ext cx="2562497" cy="2032568"/>
          </a:xfrm>
          <a:prstGeom prst="rect">
            <a:avLst/>
          </a:prstGeom>
        </p:spPr>
      </p:pic>
    </p:spTree>
    <p:extLst>
      <p:ext uri="{BB962C8B-B14F-4D97-AF65-F5344CB8AC3E}">
        <p14:creationId xmlns:p14="http://schemas.microsoft.com/office/powerpoint/2010/main" val="16705590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03864"/>
            <a:ext cx="10515600" cy="1325563"/>
          </a:xfrm>
        </p:spPr>
        <p:txBody>
          <a:bodyPr/>
          <a:lstStyle/>
          <a:p>
            <a:pPr algn="ctr"/>
            <a:r>
              <a:rPr lang="tr-TR" dirty="0">
                <a:solidFill>
                  <a:srgbClr val="FFFF00"/>
                </a:solidFill>
              </a:rPr>
              <a:t>Kitap Bölüm Yazım Fazlarında </a:t>
            </a:r>
            <a:br>
              <a:rPr lang="tr-TR" dirty="0">
                <a:solidFill>
                  <a:srgbClr val="FFFF00"/>
                </a:solidFill>
              </a:rPr>
            </a:br>
            <a:r>
              <a:rPr lang="tr-TR" dirty="0">
                <a:solidFill>
                  <a:srgbClr val="FFFF00"/>
                </a:solidFill>
              </a:rPr>
              <a:t>Ortalama Süreler</a:t>
            </a:r>
          </a:p>
        </p:txBody>
      </p:sp>
      <p:pic>
        <p:nvPicPr>
          <p:cNvPr id="4" name="İçerik Yer Tutucusu 3"/>
          <p:cNvPicPr>
            <a:picLocks noGrp="1" noChangeAspect="1"/>
          </p:cNvPicPr>
          <p:nvPr>
            <p:ph idx="1"/>
          </p:nvPr>
        </p:nvPicPr>
        <p:blipFill>
          <a:blip r:embed="rId2"/>
          <a:stretch>
            <a:fillRect/>
          </a:stretch>
        </p:blipFill>
        <p:spPr>
          <a:xfrm>
            <a:off x="1814831" y="1429426"/>
            <a:ext cx="8530952" cy="5032333"/>
          </a:xfrm>
          <a:prstGeom prst="rect">
            <a:avLst/>
          </a:prstGeom>
        </p:spPr>
      </p:pic>
      <p:sp>
        <p:nvSpPr>
          <p:cNvPr id="5" name="Metin kutusu 4"/>
          <p:cNvSpPr txBox="1"/>
          <p:nvPr/>
        </p:nvSpPr>
        <p:spPr>
          <a:xfrm>
            <a:off x="9292045" y="6540139"/>
            <a:ext cx="2861745" cy="369332"/>
          </a:xfrm>
          <a:prstGeom prst="rect">
            <a:avLst/>
          </a:prstGeom>
          <a:noFill/>
        </p:spPr>
        <p:txBody>
          <a:bodyPr wrap="none" rtlCol="0">
            <a:spAutoFit/>
          </a:bodyPr>
          <a:lstStyle/>
          <a:p>
            <a:r>
              <a:rPr lang="tr-TR" dirty="0">
                <a:solidFill>
                  <a:srgbClr val="FFFF00"/>
                </a:solidFill>
              </a:rPr>
              <a:t>Kendirci M, </a:t>
            </a:r>
            <a:r>
              <a:rPr lang="tr-TR" dirty="0" err="1">
                <a:solidFill>
                  <a:srgbClr val="FFFF00"/>
                </a:solidFill>
              </a:rPr>
              <a:t>Turk</a:t>
            </a:r>
            <a:r>
              <a:rPr lang="tr-TR" dirty="0">
                <a:solidFill>
                  <a:srgbClr val="FFFF00"/>
                </a:solidFill>
              </a:rPr>
              <a:t> J </a:t>
            </a:r>
            <a:r>
              <a:rPr lang="tr-TR" dirty="0" err="1">
                <a:solidFill>
                  <a:srgbClr val="FFFF00"/>
                </a:solidFill>
              </a:rPr>
              <a:t>Urol</a:t>
            </a:r>
            <a:r>
              <a:rPr lang="tr-TR" dirty="0">
                <a:solidFill>
                  <a:srgbClr val="FFFF00"/>
                </a:solidFill>
              </a:rPr>
              <a:t>, 2013</a:t>
            </a:r>
          </a:p>
        </p:txBody>
      </p:sp>
    </p:spTree>
    <p:extLst>
      <p:ext uri="{BB962C8B-B14F-4D97-AF65-F5344CB8AC3E}">
        <p14:creationId xmlns:p14="http://schemas.microsoft.com/office/powerpoint/2010/main" val="2504900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415937" y="365125"/>
            <a:ext cx="11710851" cy="1325563"/>
          </a:xfrm>
        </p:spPr>
        <p:txBody>
          <a:bodyPr/>
          <a:lstStyle/>
          <a:p>
            <a:r>
              <a:rPr lang="tr-TR" dirty="0">
                <a:solidFill>
                  <a:srgbClr val="FFFF00"/>
                </a:solidFill>
              </a:rPr>
              <a:t>Medikal Kitap Bölümü Yazım Fazları-4</a:t>
            </a:r>
          </a:p>
        </p:txBody>
      </p:sp>
      <p:sp>
        <p:nvSpPr>
          <p:cNvPr id="3" name="İçerik Yer Tutucusu 2"/>
          <p:cNvSpPr>
            <a:spLocks noGrp="1"/>
          </p:cNvSpPr>
          <p:nvPr>
            <p:ph idx="1"/>
          </p:nvPr>
        </p:nvSpPr>
        <p:spPr>
          <a:xfrm>
            <a:off x="838200" y="2175250"/>
            <a:ext cx="10515600" cy="4351338"/>
          </a:xfrm>
        </p:spPr>
        <p:txBody>
          <a:bodyPr>
            <a:normAutofit fontScale="70000" lnSpcReduction="20000"/>
          </a:bodyPr>
          <a:lstStyle/>
          <a:p>
            <a:r>
              <a:rPr lang="tr-TR" dirty="0">
                <a:solidFill>
                  <a:schemeClr val="bg1"/>
                </a:solidFill>
              </a:rPr>
              <a:t>Yazı Fazı</a:t>
            </a:r>
          </a:p>
          <a:p>
            <a:pPr marL="0" indent="0">
              <a:buNone/>
            </a:pPr>
            <a:r>
              <a:rPr lang="tr-TR" dirty="0">
                <a:solidFill>
                  <a:schemeClr val="bg1"/>
                </a:solidFill>
              </a:rPr>
              <a:t>-Kapak Sayfası: Başlık, kısa başlık, yazar ve akademik kurum isimleri, anahtar kelimeler, sorumlu yazar iletişim bilgileri yer alır. Editörün talebine uygun yazı tipi, yazı aralığı ve sayfa numaralarına dikkat edilmelidir</a:t>
            </a:r>
          </a:p>
          <a:p>
            <a:pPr marL="0" indent="0">
              <a:buNone/>
            </a:pPr>
            <a:endParaRPr lang="tr-TR" dirty="0">
              <a:solidFill>
                <a:schemeClr val="bg1"/>
              </a:solidFill>
            </a:endParaRPr>
          </a:p>
          <a:p>
            <a:pPr marL="0" indent="0">
              <a:buNone/>
            </a:pPr>
            <a:r>
              <a:rPr lang="tr-TR" dirty="0">
                <a:solidFill>
                  <a:schemeClr val="bg1"/>
                </a:solidFill>
              </a:rPr>
              <a:t>-’Özgün Makalelerde olduğu gibi Tablo ve Figürler bir yazının en önemli bölümüdür. Detaylı ve anlaşılır Tablo/Figür uygulamaları okuyucuya büyük kolaylık sağlar</a:t>
            </a:r>
          </a:p>
          <a:p>
            <a:pPr marL="0" indent="0">
              <a:buNone/>
            </a:pPr>
            <a:endParaRPr lang="tr-TR" dirty="0">
              <a:solidFill>
                <a:schemeClr val="bg1"/>
              </a:solidFill>
            </a:endParaRPr>
          </a:p>
          <a:p>
            <a:pPr marL="0" indent="0">
              <a:buNone/>
            </a:pPr>
            <a:r>
              <a:rPr lang="tr-TR" dirty="0">
                <a:solidFill>
                  <a:schemeClr val="bg1"/>
                </a:solidFill>
              </a:rPr>
              <a:t>-Yazının başlangıcı başlık ile ilgili olmalı ve yazının yazım amacı belirtilmelidir. Güncel literatür ağırlıklı olarak ele alınmalı ve karşılaştırılmalıdır. Kişisel verilere deneyimli bir araştırıcı ve yazar olarak yer verilmeli, kişisel düşünceler paylaşılmalıdır</a:t>
            </a:r>
          </a:p>
          <a:p>
            <a:pPr marL="0" indent="0">
              <a:buNone/>
            </a:pPr>
            <a:endParaRPr lang="tr-TR" dirty="0">
              <a:solidFill>
                <a:schemeClr val="bg1"/>
              </a:solidFill>
            </a:endParaRPr>
          </a:p>
          <a:p>
            <a:pPr marL="0" indent="0">
              <a:buNone/>
            </a:pPr>
            <a:r>
              <a:rPr lang="tr-TR" dirty="0">
                <a:solidFill>
                  <a:schemeClr val="bg1"/>
                </a:solidFill>
              </a:rPr>
              <a:t>-Yazının içeriğinde alt başlıkların sıralamasına dikkat edilmelidir. Genelde Tanımlamalar sonrası </a:t>
            </a:r>
            <a:r>
              <a:rPr lang="tr-TR" dirty="0" err="1">
                <a:solidFill>
                  <a:schemeClr val="bg1"/>
                </a:solidFill>
              </a:rPr>
              <a:t>etyoloji</a:t>
            </a:r>
            <a:r>
              <a:rPr lang="tr-TR" dirty="0">
                <a:solidFill>
                  <a:schemeClr val="bg1"/>
                </a:solidFill>
              </a:rPr>
              <a:t>, klinik özellikler, tanı, tedavi ve sonuç-yorum sırası izlenmelidir. Kaynakların belirlenmesinde bilgisayar programlarından faydalanılabilir. </a:t>
            </a:r>
          </a:p>
        </p:txBody>
      </p:sp>
      <p:sp>
        <p:nvSpPr>
          <p:cNvPr id="4" name="Metin kutusu 3"/>
          <p:cNvSpPr txBox="1"/>
          <p:nvPr/>
        </p:nvSpPr>
        <p:spPr>
          <a:xfrm>
            <a:off x="9147077" y="6463554"/>
            <a:ext cx="2861745" cy="369332"/>
          </a:xfrm>
          <a:prstGeom prst="rect">
            <a:avLst/>
          </a:prstGeom>
          <a:noFill/>
        </p:spPr>
        <p:txBody>
          <a:bodyPr wrap="none" rtlCol="0">
            <a:spAutoFit/>
          </a:bodyPr>
          <a:lstStyle/>
          <a:p>
            <a:r>
              <a:rPr lang="tr-TR" dirty="0">
                <a:solidFill>
                  <a:srgbClr val="FFFF00"/>
                </a:solidFill>
              </a:rPr>
              <a:t>Kendirci M, </a:t>
            </a:r>
            <a:r>
              <a:rPr lang="tr-TR" dirty="0" err="1">
                <a:solidFill>
                  <a:srgbClr val="FFFF00"/>
                </a:solidFill>
              </a:rPr>
              <a:t>Turk</a:t>
            </a:r>
            <a:r>
              <a:rPr lang="tr-TR" dirty="0">
                <a:solidFill>
                  <a:srgbClr val="FFFF00"/>
                </a:solidFill>
              </a:rPr>
              <a:t> J </a:t>
            </a:r>
            <a:r>
              <a:rPr lang="tr-TR" dirty="0" err="1">
                <a:solidFill>
                  <a:srgbClr val="FFFF00"/>
                </a:solidFill>
              </a:rPr>
              <a:t>Urol</a:t>
            </a:r>
            <a:r>
              <a:rPr lang="tr-TR" dirty="0">
                <a:solidFill>
                  <a:srgbClr val="FFFF00"/>
                </a:solidFill>
              </a:rPr>
              <a:t>, 2013</a:t>
            </a: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798" y="75406"/>
            <a:ext cx="2857500" cy="1905000"/>
          </a:xfrm>
          <a:prstGeom prst="rect">
            <a:avLst/>
          </a:prstGeom>
        </p:spPr>
      </p:pic>
    </p:spTree>
    <p:extLst>
      <p:ext uri="{BB962C8B-B14F-4D97-AF65-F5344CB8AC3E}">
        <p14:creationId xmlns:p14="http://schemas.microsoft.com/office/powerpoint/2010/main" val="20946854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839686" y="-87722"/>
            <a:ext cx="10515600" cy="1325563"/>
          </a:xfrm>
        </p:spPr>
        <p:txBody>
          <a:bodyPr/>
          <a:lstStyle/>
          <a:p>
            <a:r>
              <a:rPr lang="tr-TR" dirty="0">
                <a:solidFill>
                  <a:srgbClr val="FFFF00"/>
                </a:solidFill>
              </a:rPr>
              <a:t>Medikal Kitap Bölümü-Alt Başlıklar</a:t>
            </a:r>
          </a:p>
        </p:txBody>
      </p:sp>
      <p:pic>
        <p:nvPicPr>
          <p:cNvPr id="4" name="İçerik Yer Tutucusu 3"/>
          <p:cNvPicPr>
            <a:picLocks noGrp="1" noChangeAspect="1"/>
          </p:cNvPicPr>
          <p:nvPr>
            <p:ph idx="1"/>
          </p:nvPr>
        </p:nvPicPr>
        <p:blipFill>
          <a:blip r:embed="rId2"/>
          <a:stretch>
            <a:fillRect/>
          </a:stretch>
        </p:blipFill>
        <p:spPr>
          <a:xfrm>
            <a:off x="576889" y="1172482"/>
            <a:ext cx="10134654" cy="4949643"/>
          </a:xfrm>
          <a:prstGeom prst="rect">
            <a:avLst/>
          </a:prstGeom>
        </p:spPr>
      </p:pic>
      <p:sp>
        <p:nvSpPr>
          <p:cNvPr id="5" name="Metin kutusu 4"/>
          <p:cNvSpPr txBox="1"/>
          <p:nvPr/>
        </p:nvSpPr>
        <p:spPr>
          <a:xfrm>
            <a:off x="9265923" y="6453051"/>
            <a:ext cx="2861745" cy="369332"/>
          </a:xfrm>
          <a:prstGeom prst="rect">
            <a:avLst/>
          </a:prstGeom>
          <a:noFill/>
        </p:spPr>
        <p:txBody>
          <a:bodyPr wrap="none" rtlCol="0">
            <a:spAutoFit/>
          </a:bodyPr>
          <a:lstStyle/>
          <a:p>
            <a:r>
              <a:rPr lang="tr-TR" dirty="0">
                <a:solidFill>
                  <a:srgbClr val="FFFF00"/>
                </a:solidFill>
              </a:rPr>
              <a:t>Kendirci M, </a:t>
            </a:r>
            <a:r>
              <a:rPr lang="tr-TR" dirty="0" err="1">
                <a:solidFill>
                  <a:srgbClr val="FFFF00"/>
                </a:solidFill>
              </a:rPr>
              <a:t>Turk</a:t>
            </a:r>
            <a:r>
              <a:rPr lang="tr-TR" dirty="0">
                <a:solidFill>
                  <a:srgbClr val="FFFF00"/>
                </a:solidFill>
              </a:rPr>
              <a:t> J </a:t>
            </a:r>
            <a:r>
              <a:rPr lang="tr-TR" dirty="0" err="1">
                <a:solidFill>
                  <a:srgbClr val="FFFF00"/>
                </a:solidFill>
              </a:rPr>
              <a:t>Urol</a:t>
            </a:r>
            <a:r>
              <a:rPr lang="tr-TR" dirty="0">
                <a:solidFill>
                  <a:srgbClr val="FFFF00"/>
                </a:solidFill>
              </a:rPr>
              <a:t>, 2013</a:t>
            </a:r>
          </a:p>
        </p:txBody>
      </p:sp>
    </p:spTree>
    <p:extLst>
      <p:ext uri="{BB962C8B-B14F-4D97-AF65-F5344CB8AC3E}">
        <p14:creationId xmlns:p14="http://schemas.microsoft.com/office/powerpoint/2010/main" val="7037726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0800000">
            <a:off x="2775856" y="27350"/>
            <a:ext cx="3067595" cy="2762795"/>
          </a:xfr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5855" y="2891652"/>
            <a:ext cx="3067595" cy="3300142"/>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6690" y="45857"/>
            <a:ext cx="2467247" cy="2744290"/>
          </a:xfrm>
          <a:prstGeom prst="rect">
            <a:avLst/>
          </a:prstGeom>
        </p:spPr>
      </p:pic>
      <p:pic>
        <p:nvPicPr>
          <p:cNvPr id="7" name="Resim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6690" y="2891652"/>
            <a:ext cx="2467247" cy="3300142"/>
          </a:xfrm>
          <a:prstGeom prst="rect">
            <a:avLst/>
          </a:prstGeom>
        </p:spPr>
      </p:pic>
      <p:pic>
        <p:nvPicPr>
          <p:cNvPr id="8" name="Resim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95999" y="45857"/>
            <a:ext cx="2455817" cy="2706325"/>
          </a:xfrm>
          <a:prstGeom prst="rect">
            <a:avLst/>
          </a:prstGeom>
        </p:spPr>
      </p:pic>
      <p:pic>
        <p:nvPicPr>
          <p:cNvPr id="9" name="Resim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0800000">
            <a:off x="8828859" y="45857"/>
            <a:ext cx="3176451" cy="2601550"/>
          </a:xfrm>
          <a:prstGeom prst="rect">
            <a:avLst/>
          </a:prstGeom>
        </p:spPr>
      </p:pic>
      <p:pic>
        <p:nvPicPr>
          <p:cNvPr id="11" name="Resim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6200000">
            <a:off x="9018470" y="2952405"/>
            <a:ext cx="2498954" cy="3004463"/>
          </a:xfrm>
          <a:prstGeom prst="rect">
            <a:avLst/>
          </a:prstGeom>
        </p:spPr>
      </p:pic>
      <p:pic>
        <p:nvPicPr>
          <p:cNvPr id="12" name="Resim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5400000">
            <a:off x="5769562" y="3409540"/>
            <a:ext cx="3262180" cy="2302328"/>
          </a:xfrm>
          <a:prstGeom prst="rect">
            <a:avLst/>
          </a:prstGeom>
        </p:spPr>
      </p:pic>
    </p:spTree>
    <p:extLst>
      <p:ext uri="{BB962C8B-B14F-4D97-AF65-F5344CB8AC3E}">
        <p14:creationId xmlns:p14="http://schemas.microsoft.com/office/powerpoint/2010/main" val="7879126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solidFill>
                  <a:srgbClr val="FFFF00"/>
                </a:solidFill>
              </a:rPr>
              <a:t>SONUÇ</a:t>
            </a:r>
          </a:p>
        </p:txBody>
      </p:sp>
      <p:sp>
        <p:nvSpPr>
          <p:cNvPr id="3" name="İçerik Yer Tutucusu 2"/>
          <p:cNvSpPr>
            <a:spLocks noGrp="1"/>
          </p:cNvSpPr>
          <p:nvPr>
            <p:ph idx="1"/>
          </p:nvPr>
        </p:nvSpPr>
        <p:spPr/>
        <p:txBody>
          <a:bodyPr>
            <a:normAutofit fontScale="92500" lnSpcReduction="10000"/>
          </a:bodyPr>
          <a:lstStyle/>
          <a:p>
            <a:r>
              <a:rPr lang="tr-TR" dirty="0">
                <a:solidFill>
                  <a:schemeClr val="bg1"/>
                </a:solidFill>
              </a:rPr>
              <a:t>Bilimsel kitap bölüm yazarlığı tüm akademisyenler açısından mesleki anlamda yüksek düzeyde onurlandırıcı bir uygulamadır</a:t>
            </a:r>
          </a:p>
          <a:p>
            <a:pPr marL="0" indent="0">
              <a:buNone/>
            </a:pPr>
            <a:endParaRPr lang="tr-TR" dirty="0">
              <a:solidFill>
                <a:schemeClr val="bg1"/>
              </a:solidFill>
            </a:endParaRPr>
          </a:p>
          <a:p>
            <a:r>
              <a:rPr lang="tr-TR" dirty="0">
                <a:solidFill>
                  <a:schemeClr val="bg1"/>
                </a:solidFill>
              </a:rPr>
              <a:t>Başarılı bir yazımın gerçekleştirilmesi; kılavuzlarda yazım ile ilgili önerilen kuralların eksiksiz uygulanması ile ilgilidir</a:t>
            </a:r>
          </a:p>
          <a:p>
            <a:pPr marL="0" indent="0">
              <a:buNone/>
            </a:pPr>
            <a:endParaRPr lang="tr-TR" dirty="0">
              <a:solidFill>
                <a:schemeClr val="bg1"/>
              </a:solidFill>
            </a:endParaRPr>
          </a:p>
          <a:p>
            <a:r>
              <a:rPr lang="tr-TR" dirty="0">
                <a:solidFill>
                  <a:schemeClr val="bg1"/>
                </a:solidFill>
              </a:rPr>
              <a:t>Yazım sırasında diğer makale yazımlarında gözetilen ‘Etik Uygulamaların’ eksiksiz olarak göz önüne alınması gereklidir</a:t>
            </a:r>
          </a:p>
          <a:p>
            <a:pPr marL="0" indent="0">
              <a:buNone/>
            </a:pPr>
            <a:endParaRPr lang="tr-TR" dirty="0">
              <a:solidFill>
                <a:schemeClr val="bg1"/>
              </a:solidFill>
            </a:endParaRPr>
          </a:p>
          <a:p>
            <a:r>
              <a:rPr lang="tr-TR" dirty="0">
                <a:solidFill>
                  <a:schemeClr val="bg1"/>
                </a:solidFill>
              </a:rPr>
              <a:t>Kıdemli yazarların, genç akademisyenleri motive etmek amacıyla ‘Kitap Bölüm Yazarlığı’ çalışmalarına dahil etmeleri gereklidir</a:t>
            </a:r>
          </a:p>
        </p:txBody>
      </p:sp>
    </p:spTree>
    <p:extLst>
      <p:ext uri="{BB962C8B-B14F-4D97-AF65-F5344CB8AC3E}">
        <p14:creationId xmlns:p14="http://schemas.microsoft.com/office/powerpoint/2010/main" val="1272609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t>	</a:t>
            </a:r>
            <a:r>
              <a:rPr lang="tr-TR" dirty="0">
                <a:solidFill>
                  <a:srgbClr val="FFFF00"/>
                </a:solidFill>
              </a:rPr>
              <a:t>Niçin Bilimsel Makale yazarız?</a:t>
            </a:r>
          </a:p>
        </p:txBody>
      </p:sp>
      <p:sp>
        <p:nvSpPr>
          <p:cNvPr id="3" name="İçerik Yer Tutucusu 2"/>
          <p:cNvSpPr>
            <a:spLocks noGrp="1"/>
          </p:cNvSpPr>
          <p:nvPr>
            <p:ph idx="1"/>
          </p:nvPr>
        </p:nvSpPr>
        <p:spPr>
          <a:xfrm>
            <a:off x="1012372" y="1853837"/>
            <a:ext cx="10515600" cy="4351338"/>
          </a:xfrm>
        </p:spPr>
        <p:txBody>
          <a:bodyPr>
            <a:normAutofit fontScale="92500" lnSpcReduction="10000"/>
          </a:bodyPr>
          <a:lstStyle/>
          <a:p>
            <a:r>
              <a:rPr lang="tr-TR" dirty="0">
                <a:solidFill>
                  <a:schemeClr val="bg1"/>
                </a:solidFill>
              </a:rPr>
              <a:t>Bir kişi ya da grubun bilimsel araştırma bulgularının, geniş kitleler (ulusal/uluslararası) ile paylaşımını sağlamak</a:t>
            </a:r>
          </a:p>
          <a:p>
            <a:pPr marL="0" indent="0">
              <a:buNone/>
            </a:pPr>
            <a:endParaRPr lang="tr-TR" dirty="0">
              <a:solidFill>
                <a:schemeClr val="bg1"/>
              </a:solidFill>
            </a:endParaRPr>
          </a:p>
          <a:p>
            <a:r>
              <a:rPr lang="tr-TR" dirty="0">
                <a:solidFill>
                  <a:schemeClr val="bg1"/>
                </a:solidFill>
              </a:rPr>
              <a:t>Verilerin yayın  yoluyla paylaşılmasının temel nedeni; pratik uygulamalarda ve karar verici konumlarda söz sahibi olma isteği</a:t>
            </a:r>
          </a:p>
          <a:p>
            <a:pPr marL="0" indent="0">
              <a:buNone/>
            </a:pPr>
            <a:endParaRPr lang="tr-TR" dirty="0">
              <a:solidFill>
                <a:schemeClr val="bg1"/>
              </a:solidFill>
            </a:endParaRPr>
          </a:p>
          <a:p>
            <a:r>
              <a:rPr lang="tr-TR" dirty="0">
                <a:solidFill>
                  <a:schemeClr val="bg1"/>
                </a:solidFill>
              </a:rPr>
              <a:t>Başarılı yayınlar; akademik alanda gelir, burs imkanı ve saygınlık kazandırır</a:t>
            </a:r>
          </a:p>
          <a:p>
            <a:pPr marL="0" indent="0">
              <a:buNone/>
            </a:pPr>
            <a:endParaRPr lang="tr-TR" dirty="0">
              <a:solidFill>
                <a:schemeClr val="bg1"/>
              </a:solidFill>
            </a:endParaRPr>
          </a:p>
          <a:p>
            <a:r>
              <a:rPr lang="tr-TR" dirty="0">
                <a:solidFill>
                  <a:schemeClr val="bg1"/>
                </a:solidFill>
              </a:rPr>
              <a:t>Makale, özet, bilimsel toplantı sunumları ve </a:t>
            </a:r>
            <a:r>
              <a:rPr lang="tr-TR" dirty="0" err="1">
                <a:solidFill>
                  <a:schemeClr val="bg1"/>
                </a:solidFill>
              </a:rPr>
              <a:t>grant</a:t>
            </a:r>
            <a:r>
              <a:rPr lang="tr-TR" dirty="0">
                <a:solidFill>
                  <a:schemeClr val="bg1"/>
                </a:solidFill>
              </a:rPr>
              <a:t> (burs-hibe) başvuruları yolu ile bilimsel bulgu, tez ve analizler akademik ortam ile paylaşılır</a:t>
            </a:r>
          </a:p>
          <a:p>
            <a:endParaRPr lang="tr-TR" dirty="0"/>
          </a:p>
        </p:txBody>
      </p:sp>
      <p:sp>
        <p:nvSpPr>
          <p:cNvPr id="4" name="Metin kutusu 3"/>
          <p:cNvSpPr txBox="1"/>
          <p:nvPr/>
        </p:nvSpPr>
        <p:spPr>
          <a:xfrm>
            <a:off x="7741921" y="6409509"/>
            <a:ext cx="4282134" cy="369332"/>
          </a:xfrm>
          <a:prstGeom prst="rect">
            <a:avLst/>
          </a:prstGeom>
          <a:noFill/>
        </p:spPr>
        <p:txBody>
          <a:bodyPr wrap="none" rtlCol="0">
            <a:spAutoFit/>
          </a:bodyPr>
          <a:lstStyle/>
          <a:p>
            <a:r>
              <a:rPr lang="tr-TR" dirty="0">
                <a:solidFill>
                  <a:srgbClr val="FFFF00"/>
                </a:solidFill>
              </a:rPr>
              <a:t>Jefferson T et al, BMJ </a:t>
            </a:r>
            <a:r>
              <a:rPr lang="tr-TR" dirty="0" err="1">
                <a:solidFill>
                  <a:srgbClr val="FFFF00"/>
                </a:solidFill>
              </a:rPr>
              <a:t>Evid</a:t>
            </a:r>
            <a:r>
              <a:rPr lang="tr-TR" dirty="0">
                <a:solidFill>
                  <a:srgbClr val="FFFF00"/>
                </a:solidFill>
              </a:rPr>
              <a:t> </a:t>
            </a:r>
            <a:r>
              <a:rPr lang="tr-TR" dirty="0" err="1">
                <a:solidFill>
                  <a:srgbClr val="FFFF00"/>
                </a:solidFill>
              </a:rPr>
              <a:t>Based</a:t>
            </a:r>
            <a:r>
              <a:rPr lang="tr-TR" dirty="0">
                <a:solidFill>
                  <a:srgbClr val="FFFF00"/>
                </a:solidFill>
              </a:rPr>
              <a:t> </a:t>
            </a:r>
            <a:r>
              <a:rPr lang="tr-TR" dirty="0" err="1">
                <a:solidFill>
                  <a:srgbClr val="FFFF00"/>
                </a:solidFill>
              </a:rPr>
              <a:t>Med</a:t>
            </a:r>
            <a:r>
              <a:rPr lang="tr-TR" dirty="0">
                <a:solidFill>
                  <a:srgbClr val="FFFF00"/>
                </a:solidFill>
              </a:rPr>
              <a:t>, 2018</a:t>
            </a: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671" y="107402"/>
            <a:ext cx="2969620" cy="1648139"/>
          </a:xfrm>
          <a:prstGeom prst="rect">
            <a:avLst/>
          </a:prstGeom>
        </p:spPr>
      </p:pic>
    </p:spTree>
    <p:extLst>
      <p:ext uri="{BB962C8B-B14F-4D97-AF65-F5344CB8AC3E}">
        <p14:creationId xmlns:p14="http://schemas.microsoft.com/office/powerpoint/2010/main" val="3033357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1632474" cy="1325563"/>
          </a:xfrm>
        </p:spPr>
        <p:txBody>
          <a:bodyPr/>
          <a:lstStyle/>
          <a:p>
            <a:pPr algn="ctr"/>
            <a:r>
              <a:rPr lang="tr-TR" dirty="0">
                <a:solidFill>
                  <a:srgbClr val="FFFF00"/>
                </a:solidFill>
              </a:rPr>
              <a:t>Niçin Bilimsel Makale yazarız?</a:t>
            </a:r>
          </a:p>
        </p:txBody>
      </p:sp>
      <p:sp>
        <p:nvSpPr>
          <p:cNvPr id="3" name="İçerik Yer Tutucusu 2"/>
          <p:cNvSpPr>
            <a:spLocks noGrp="1"/>
          </p:cNvSpPr>
          <p:nvPr>
            <p:ph idx="1"/>
          </p:nvPr>
        </p:nvSpPr>
        <p:spPr>
          <a:xfrm>
            <a:off x="960120" y="2025928"/>
            <a:ext cx="10927080" cy="4351338"/>
          </a:xfrm>
        </p:spPr>
        <p:txBody>
          <a:bodyPr/>
          <a:lstStyle/>
          <a:p>
            <a:r>
              <a:rPr lang="tr-TR" dirty="0">
                <a:solidFill>
                  <a:schemeClr val="bg1"/>
                </a:solidFill>
              </a:rPr>
              <a:t>Akademik aktivitelerde bilginin güncellenebilmesi; verilerin yeterli ayrıntı, kanıt düzeyi ve doğrulukta sunulması önemlidir</a:t>
            </a:r>
          </a:p>
          <a:p>
            <a:pPr marL="0" indent="0">
              <a:buNone/>
            </a:pPr>
            <a:endParaRPr lang="tr-TR" dirty="0">
              <a:solidFill>
                <a:schemeClr val="bg1"/>
              </a:solidFill>
            </a:endParaRPr>
          </a:p>
          <a:p>
            <a:r>
              <a:rPr lang="tr-TR" dirty="0">
                <a:solidFill>
                  <a:schemeClr val="bg1"/>
                </a:solidFill>
              </a:rPr>
              <a:t>Bilimsel verilerin yazım aşamasına dönüştürülmesi zor olmanın yanında sorumluluk gerektiren bir uygulamadır</a:t>
            </a:r>
          </a:p>
          <a:p>
            <a:pPr marL="0" indent="0">
              <a:buNone/>
            </a:pPr>
            <a:endParaRPr lang="tr-TR" dirty="0">
              <a:solidFill>
                <a:schemeClr val="bg1"/>
              </a:solidFill>
            </a:endParaRPr>
          </a:p>
          <a:p>
            <a:r>
              <a:rPr lang="tr-TR" dirty="0">
                <a:solidFill>
                  <a:schemeClr val="bg1"/>
                </a:solidFill>
              </a:rPr>
              <a:t>En önemli sorumluluk; bilimsel yazımın doğru planlanması, analizlerin ve sonuçların doğru değerlendirilmesi ve çıkan sonuçların objektif yorumunu gerektirir.</a:t>
            </a:r>
          </a:p>
          <a:p>
            <a:endParaRPr lang="tr-TR" dirty="0"/>
          </a:p>
        </p:txBody>
      </p:sp>
      <p:sp>
        <p:nvSpPr>
          <p:cNvPr id="5" name="Metin kutusu 4"/>
          <p:cNvSpPr txBox="1"/>
          <p:nvPr/>
        </p:nvSpPr>
        <p:spPr>
          <a:xfrm>
            <a:off x="7898670" y="6377266"/>
            <a:ext cx="4282134" cy="369332"/>
          </a:xfrm>
          <a:prstGeom prst="rect">
            <a:avLst/>
          </a:prstGeom>
          <a:noFill/>
        </p:spPr>
        <p:txBody>
          <a:bodyPr wrap="none" rtlCol="0">
            <a:spAutoFit/>
          </a:bodyPr>
          <a:lstStyle/>
          <a:p>
            <a:r>
              <a:rPr lang="tr-TR" dirty="0">
                <a:solidFill>
                  <a:srgbClr val="FFFF00"/>
                </a:solidFill>
              </a:rPr>
              <a:t>Jefferson T et al, BMJ </a:t>
            </a:r>
            <a:r>
              <a:rPr lang="tr-TR" dirty="0" err="1">
                <a:solidFill>
                  <a:srgbClr val="FFFF00"/>
                </a:solidFill>
              </a:rPr>
              <a:t>Evid</a:t>
            </a:r>
            <a:r>
              <a:rPr lang="tr-TR" dirty="0">
                <a:solidFill>
                  <a:srgbClr val="FFFF00"/>
                </a:solidFill>
              </a:rPr>
              <a:t> </a:t>
            </a:r>
            <a:r>
              <a:rPr lang="tr-TR" dirty="0" err="1">
                <a:solidFill>
                  <a:srgbClr val="FFFF00"/>
                </a:solidFill>
              </a:rPr>
              <a:t>Based</a:t>
            </a:r>
            <a:r>
              <a:rPr lang="tr-TR" dirty="0">
                <a:solidFill>
                  <a:srgbClr val="FFFF00"/>
                </a:solidFill>
              </a:rPr>
              <a:t> </a:t>
            </a:r>
            <a:r>
              <a:rPr lang="tr-TR" dirty="0" err="1">
                <a:solidFill>
                  <a:srgbClr val="FFFF00"/>
                </a:solidFill>
              </a:rPr>
              <a:t>Med</a:t>
            </a:r>
            <a:r>
              <a:rPr lang="tr-TR" dirty="0">
                <a:solidFill>
                  <a:srgbClr val="FFFF00"/>
                </a:solidFill>
              </a:rPr>
              <a:t>, 2018</a:t>
            </a:r>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132" y="168794"/>
            <a:ext cx="2917371" cy="1718223"/>
          </a:xfrm>
          <a:prstGeom prst="rect">
            <a:avLst/>
          </a:prstGeom>
        </p:spPr>
      </p:pic>
    </p:spTree>
    <p:extLst>
      <p:ext uri="{BB962C8B-B14F-4D97-AF65-F5344CB8AC3E}">
        <p14:creationId xmlns:p14="http://schemas.microsoft.com/office/powerpoint/2010/main" val="3591036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057400" y="121920"/>
            <a:ext cx="10515600" cy="1325563"/>
          </a:xfrm>
        </p:spPr>
        <p:txBody>
          <a:bodyPr/>
          <a:lstStyle/>
          <a:p>
            <a:pPr algn="ctr"/>
            <a:r>
              <a:rPr lang="tr-TR" dirty="0">
                <a:solidFill>
                  <a:srgbClr val="FFFF00"/>
                </a:solidFill>
              </a:rPr>
              <a:t>Bilimsel Araştırmanın Temelleri </a:t>
            </a:r>
          </a:p>
        </p:txBody>
      </p:sp>
      <p:sp>
        <p:nvSpPr>
          <p:cNvPr id="3" name="İçerik Yer Tutucusu 2"/>
          <p:cNvSpPr>
            <a:spLocks noGrp="1"/>
          </p:cNvSpPr>
          <p:nvPr>
            <p:ph idx="1"/>
          </p:nvPr>
        </p:nvSpPr>
        <p:spPr>
          <a:xfrm>
            <a:off x="2344782" y="2506662"/>
            <a:ext cx="10515600" cy="4351338"/>
          </a:xfrm>
        </p:spPr>
        <p:txBody>
          <a:bodyPr/>
          <a:lstStyle/>
          <a:p>
            <a:r>
              <a:rPr lang="tr-TR" dirty="0">
                <a:solidFill>
                  <a:schemeClr val="bg1"/>
                </a:solidFill>
              </a:rPr>
              <a:t>Bilimsellik Düzeyi</a:t>
            </a:r>
          </a:p>
          <a:p>
            <a:pPr marL="0" indent="0">
              <a:buNone/>
            </a:pPr>
            <a:endParaRPr lang="tr-TR" dirty="0">
              <a:solidFill>
                <a:schemeClr val="bg1"/>
              </a:solidFill>
            </a:endParaRPr>
          </a:p>
          <a:p>
            <a:r>
              <a:rPr lang="tr-TR" dirty="0">
                <a:solidFill>
                  <a:schemeClr val="bg1"/>
                </a:solidFill>
              </a:rPr>
              <a:t>Yazar Sorumluluğu</a:t>
            </a:r>
          </a:p>
          <a:p>
            <a:pPr marL="0" indent="0">
              <a:buNone/>
            </a:pPr>
            <a:endParaRPr lang="tr-TR" dirty="0">
              <a:solidFill>
                <a:schemeClr val="bg1"/>
              </a:solidFill>
            </a:endParaRPr>
          </a:p>
          <a:p>
            <a:r>
              <a:rPr lang="tr-TR" dirty="0">
                <a:solidFill>
                  <a:schemeClr val="bg1"/>
                </a:solidFill>
              </a:rPr>
              <a:t>Araştırma ‘Kabul Edilebilirliği’ ve ‘Bilim Düzeyi ile ilgili Uzlaşı’</a:t>
            </a:r>
          </a:p>
          <a:p>
            <a:pPr marL="0" indent="0">
              <a:buNone/>
            </a:pPr>
            <a:endParaRPr lang="tr-TR" dirty="0">
              <a:solidFill>
                <a:schemeClr val="bg1"/>
              </a:solidFill>
            </a:endParaRPr>
          </a:p>
          <a:p>
            <a:r>
              <a:rPr lang="tr-TR" dirty="0">
                <a:solidFill>
                  <a:schemeClr val="bg1"/>
                </a:solidFill>
              </a:rPr>
              <a:t>Etik protokollerine uygunluk</a:t>
            </a:r>
          </a:p>
        </p:txBody>
      </p:sp>
      <p:sp>
        <p:nvSpPr>
          <p:cNvPr id="4" name="Metin kutusu 3"/>
          <p:cNvSpPr txBox="1"/>
          <p:nvPr/>
        </p:nvSpPr>
        <p:spPr>
          <a:xfrm>
            <a:off x="7707086" y="6409505"/>
            <a:ext cx="3910301" cy="369332"/>
          </a:xfrm>
          <a:prstGeom prst="rect">
            <a:avLst/>
          </a:prstGeom>
          <a:noFill/>
        </p:spPr>
        <p:txBody>
          <a:bodyPr wrap="none" rtlCol="0">
            <a:spAutoFit/>
          </a:bodyPr>
          <a:lstStyle/>
          <a:p>
            <a:r>
              <a:rPr lang="tr-TR" dirty="0" err="1">
                <a:solidFill>
                  <a:srgbClr val="FFFF00"/>
                </a:solidFill>
              </a:rPr>
              <a:t>Tarkang</a:t>
            </a:r>
            <a:r>
              <a:rPr lang="tr-TR" dirty="0">
                <a:solidFill>
                  <a:srgbClr val="FFFF00"/>
                </a:solidFill>
              </a:rPr>
              <a:t> E et al, J </a:t>
            </a:r>
            <a:r>
              <a:rPr lang="tr-TR" dirty="0" err="1">
                <a:solidFill>
                  <a:srgbClr val="FFFF00"/>
                </a:solidFill>
              </a:rPr>
              <a:t>Public</a:t>
            </a:r>
            <a:r>
              <a:rPr lang="tr-TR" dirty="0">
                <a:solidFill>
                  <a:srgbClr val="FFFF00"/>
                </a:solidFill>
              </a:rPr>
              <a:t> </a:t>
            </a:r>
            <a:r>
              <a:rPr lang="tr-TR" dirty="0" err="1">
                <a:solidFill>
                  <a:srgbClr val="FFFF00"/>
                </a:solidFill>
              </a:rPr>
              <a:t>Health</a:t>
            </a:r>
            <a:r>
              <a:rPr lang="tr-TR" dirty="0">
                <a:solidFill>
                  <a:srgbClr val="FFFF00"/>
                </a:solidFill>
              </a:rPr>
              <a:t> </a:t>
            </a:r>
            <a:r>
              <a:rPr lang="tr-TR" dirty="0" err="1">
                <a:solidFill>
                  <a:srgbClr val="FFFF00"/>
                </a:solidFill>
              </a:rPr>
              <a:t>Afr</a:t>
            </a:r>
            <a:r>
              <a:rPr lang="tr-TR" dirty="0">
                <a:solidFill>
                  <a:srgbClr val="FFFF00"/>
                </a:solidFill>
              </a:rPr>
              <a:t>, 2017</a:t>
            </a: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38" y="121920"/>
            <a:ext cx="3056711" cy="2124891"/>
          </a:xfrm>
          <a:prstGeom prst="rect">
            <a:avLst/>
          </a:prstGeom>
        </p:spPr>
      </p:pic>
    </p:spTree>
    <p:extLst>
      <p:ext uri="{BB962C8B-B14F-4D97-AF65-F5344CB8AC3E}">
        <p14:creationId xmlns:p14="http://schemas.microsoft.com/office/powerpoint/2010/main" val="895374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746863" y="469628"/>
            <a:ext cx="10515600" cy="1325563"/>
          </a:xfrm>
        </p:spPr>
        <p:txBody>
          <a:bodyPr/>
          <a:lstStyle/>
          <a:p>
            <a:r>
              <a:rPr lang="tr-TR" dirty="0">
                <a:solidFill>
                  <a:srgbClr val="FFFF00"/>
                </a:solidFill>
              </a:rPr>
              <a:t>Bilimsel Makale Çeşitleri</a:t>
            </a:r>
          </a:p>
        </p:txBody>
      </p:sp>
      <p:sp>
        <p:nvSpPr>
          <p:cNvPr id="3" name="İçerik Yer Tutucusu 2"/>
          <p:cNvSpPr>
            <a:spLocks noGrp="1"/>
          </p:cNvSpPr>
          <p:nvPr>
            <p:ph idx="1"/>
          </p:nvPr>
        </p:nvSpPr>
        <p:spPr>
          <a:xfrm>
            <a:off x="2002972" y="2795451"/>
            <a:ext cx="9350828" cy="3381512"/>
          </a:xfrm>
        </p:spPr>
        <p:txBody>
          <a:bodyPr>
            <a:normAutofit lnSpcReduction="10000"/>
          </a:bodyPr>
          <a:lstStyle/>
          <a:p>
            <a:r>
              <a:rPr lang="tr-TR" dirty="0">
                <a:solidFill>
                  <a:schemeClr val="bg1"/>
                </a:solidFill>
              </a:rPr>
              <a:t>Özgün Makaleler (Klinik-Temel araştırma)</a:t>
            </a:r>
          </a:p>
          <a:p>
            <a:r>
              <a:rPr lang="tr-TR" dirty="0">
                <a:solidFill>
                  <a:schemeClr val="bg1"/>
                </a:solidFill>
              </a:rPr>
              <a:t>Derleme</a:t>
            </a:r>
          </a:p>
          <a:p>
            <a:r>
              <a:rPr lang="tr-TR" dirty="0">
                <a:solidFill>
                  <a:schemeClr val="bg1"/>
                </a:solidFill>
              </a:rPr>
              <a:t>Hızlandırılmış Makale (Güncel önemli veriler)</a:t>
            </a:r>
          </a:p>
          <a:p>
            <a:r>
              <a:rPr lang="tr-TR" dirty="0">
                <a:solidFill>
                  <a:schemeClr val="bg1"/>
                </a:solidFill>
              </a:rPr>
              <a:t>Olgu Sunumları</a:t>
            </a:r>
          </a:p>
          <a:p>
            <a:r>
              <a:rPr lang="tr-TR" dirty="0">
                <a:solidFill>
                  <a:schemeClr val="bg1"/>
                </a:solidFill>
              </a:rPr>
              <a:t>Cerrahi Teknik</a:t>
            </a:r>
          </a:p>
          <a:p>
            <a:r>
              <a:rPr lang="tr-TR" dirty="0">
                <a:solidFill>
                  <a:schemeClr val="bg1"/>
                </a:solidFill>
              </a:rPr>
              <a:t>Editöre Mektup/Misafir Editör</a:t>
            </a:r>
          </a:p>
          <a:p>
            <a:r>
              <a:rPr lang="tr-TR" b="1" i="1" u="sng" dirty="0">
                <a:solidFill>
                  <a:schemeClr val="bg1"/>
                </a:solidFill>
              </a:rPr>
              <a:t>Kitap Bölümü</a:t>
            </a: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920" y="141346"/>
            <a:ext cx="3302856" cy="2270160"/>
          </a:xfrm>
          <a:prstGeom prst="rect">
            <a:avLst/>
          </a:prstGeom>
        </p:spPr>
      </p:pic>
    </p:spTree>
    <p:extLst>
      <p:ext uri="{BB962C8B-B14F-4D97-AF65-F5344CB8AC3E}">
        <p14:creationId xmlns:p14="http://schemas.microsoft.com/office/powerpoint/2010/main" val="3920301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8074"/>
            <a:ext cx="10515600" cy="1325563"/>
          </a:xfrm>
        </p:spPr>
        <p:txBody>
          <a:bodyPr/>
          <a:lstStyle/>
          <a:p>
            <a:pPr algn="ctr"/>
            <a:r>
              <a:rPr lang="tr-TR" dirty="0">
                <a:solidFill>
                  <a:srgbClr val="FFFF00"/>
                </a:solidFill>
              </a:rPr>
              <a:t>Özgün Makale-Kitap Bölümü Alt Başlıkları</a:t>
            </a:r>
          </a:p>
        </p:txBody>
      </p:sp>
      <p:sp>
        <p:nvSpPr>
          <p:cNvPr id="3" name="İçerik Yer Tutucusu 2"/>
          <p:cNvSpPr>
            <a:spLocks noGrp="1"/>
          </p:cNvSpPr>
          <p:nvPr>
            <p:ph idx="1"/>
          </p:nvPr>
        </p:nvSpPr>
        <p:spPr>
          <a:xfrm>
            <a:off x="838200" y="1834334"/>
            <a:ext cx="10515600" cy="4351338"/>
          </a:xfrm>
        </p:spPr>
        <p:txBody>
          <a:bodyPr>
            <a:normAutofit lnSpcReduction="10000"/>
          </a:bodyPr>
          <a:lstStyle/>
          <a:p>
            <a:r>
              <a:rPr lang="tr-TR" dirty="0">
                <a:solidFill>
                  <a:schemeClr val="bg1"/>
                </a:solidFill>
              </a:rPr>
              <a:t>Özet</a:t>
            </a:r>
          </a:p>
          <a:p>
            <a:r>
              <a:rPr lang="tr-TR" dirty="0">
                <a:solidFill>
                  <a:schemeClr val="bg1"/>
                </a:solidFill>
              </a:rPr>
              <a:t>Giriş</a:t>
            </a:r>
          </a:p>
          <a:p>
            <a:r>
              <a:rPr lang="tr-TR" dirty="0">
                <a:solidFill>
                  <a:schemeClr val="bg1"/>
                </a:solidFill>
              </a:rPr>
              <a:t>Materyal-</a:t>
            </a:r>
            <a:r>
              <a:rPr lang="tr-TR" dirty="0" err="1">
                <a:solidFill>
                  <a:schemeClr val="bg1"/>
                </a:solidFill>
              </a:rPr>
              <a:t>Metod</a:t>
            </a:r>
            <a:r>
              <a:rPr lang="tr-TR" dirty="0">
                <a:solidFill>
                  <a:schemeClr val="bg1"/>
                </a:solidFill>
              </a:rPr>
              <a:t> (Gereç-Yöntem)</a:t>
            </a:r>
          </a:p>
          <a:p>
            <a:r>
              <a:rPr lang="tr-TR" dirty="0">
                <a:solidFill>
                  <a:schemeClr val="bg1"/>
                </a:solidFill>
              </a:rPr>
              <a:t>Sonuçlar (Tablo, Figür)</a:t>
            </a:r>
          </a:p>
          <a:p>
            <a:r>
              <a:rPr lang="tr-TR" dirty="0">
                <a:solidFill>
                  <a:schemeClr val="bg1"/>
                </a:solidFill>
              </a:rPr>
              <a:t>Tartışma</a:t>
            </a:r>
          </a:p>
          <a:p>
            <a:r>
              <a:rPr lang="tr-TR" dirty="0">
                <a:solidFill>
                  <a:schemeClr val="bg1"/>
                </a:solidFill>
              </a:rPr>
              <a:t>Özet-Yorum</a:t>
            </a:r>
          </a:p>
          <a:p>
            <a:r>
              <a:rPr lang="tr-TR" dirty="0">
                <a:solidFill>
                  <a:schemeClr val="bg1"/>
                </a:solidFill>
              </a:rPr>
              <a:t>Kaynaklar</a:t>
            </a:r>
          </a:p>
          <a:p>
            <a:r>
              <a:rPr lang="tr-TR" dirty="0">
                <a:solidFill>
                  <a:schemeClr val="bg1"/>
                </a:solidFill>
              </a:rPr>
              <a:t>Ek Bilgi</a:t>
            </a:r>
          </a:p>
          <a:p>
            <a:r>
              <a:rPr lang="tr-TR" dirty="0">
                <a:solidFill>
                  <a:schemeClr val="bg1"/>
                </a:solidFill>
              </a:rPr>
              <a:t>Çıkar İlişkisi Bilgilendirme</a:t>
            </a: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2914" y="1288868"/>
            <a:ext cx="5519783" cy="5416732"/>
          </a:xfrm>
          <a:prstGeom prst="rect">
            <a:avLst/>
          </a:prstGeom>
        </p:spPr>
      </p:pic>
    </p:spTree>
    <p:extLst>
      <p:ext uri="{BB962C8B-B14F-4D97-AF65-F5344CB8AC3E}">
        <p14:creationId xmlns:p14="http://schemas.microsoft.com/office/powerpoint/2010/main" val="2446994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56509" y="392498"/>
            <a:ext cx="10515600" cy="1325563"/>
          </a:xfrm>
        </p:spPr>
        <p:txBody>
          <a:bodyPr/>
          <a:lstStyle/>
          <a:p>
            <a:pPr algn="ctr"/>
            <a:r>
              <a:rPr lang="tr-TR" dirty="0">
                <a:solidFill>
                  <a:srgbClr val="FFFF00"/>
                </a:solidFill>
              </a:rPr>
              <a:t>Bilimsel Makale-Bölüm Yazarlığı</a:t>
            </a:r>
          </a:p>
        </p:txBody>
      </p:sp>
      <p:sp>
        <p:nvSpPr>
          <p:cNvPr id="3" name="İçerik Yer Tutucusu 2"/>
          <p:cNvSpPr>
            <a:spLocks noGrp="1"/>
          </p:cNvSpPr>
          <p:nvPr>
            <p:ph idx="1"/>
          </p:nvPr>
        </p:nvSpPr>
        <p:spPr>
          <a:xfrm>
            <a:off x="838200" y="2098766"/>
            <a:ext cx="10515600" cy="4389119"/>
          </a:xfrm>
        </p:spPr>
        <p:txBody>
          <a:bodyPr>
            <a:normAutofit fontScale="62500" lnSpcReduction="20000"/>
          </a:bodyPr>
          <a:lstStyle/>
          <a:p>
            <a:pPr marL="0" indent="0">
              <a:buNone/>
            </a:pPr>
            <a:endParaRPr lang="tr-TR" dirty="0">
              <a:solidFill>
                <a:schemeClr val="bg1"/>
              </a:solidFill>
            </a:endParaRPr>
          </a:p>
          <a:p>
            <a:r>
              <a:rPr lang="tr-TR" dirty="0">
                <a:solidFill>
                  <a:schemeClr val="bg1"/>
                </a:solidFill>
              </a:rPr>
              <a:t>Yazamaya yeni başlayan akademisyenler</a:t>
            </a:r>
          </a:p>
          <a:p>
            <a:pPr marL="0" indent="0">
              <a:buNone/>
            </a:pPr>
            <a:r>
              <a:rPr lang="tr-TR" dirty="0">
                <a:solidFill>
                  <a:schemeClr val="bg1"/>
                </a:solidFill>
              </a:rPr>
              <a:t>	*Geçmiş yayınların okunması</a:t>
            </a:r>
          </a:p>
          <a:p>
            <a:pPr marL="0" indent="0">
              <a:buNone/>
            </a:pPr>
            <a:r>
              <a:rPr lang="tr-TR" dirty="0">
                <a:solidFill>
                  <a:schemeClr val="bg1"/>
                </a:solidFill>
              </a:rPr>
              <a:t>	*Kıdemli ve yüksek düzeyde yazan meslektaşları örnek almak</a:t>
            </a:r>
          </a:p>
          <a:p>
            <a:pPr marL="0" indent="0">
              <a:buNone/>
            </a:pPr>
            <a:r>
              <a:rPr lang="tr-TR" dirty="0">
                <a:solidFill>
                  <a:schemeClr val="bg1"/>
                </a:solidFill>
              </a:rPr>
              <a:t>	*Yazdıkları ile ilgili uzman görüşleri/değerlendirmeler</a:t>
            </a:r>
          </a:p>
          <a:p>
            <a:pPr marL="0" indent="0">
              <a:buNone/>
            </a:pPr>
            <a:r>
              <a:rPr lang="tr-TR" dirty="0">
                <a:solidFill>
                  <a:schemeClr val="bg1"/>
                </a:solidFill>
              </a:rPr>
              <a:t>	*Yazarın önceki yayınların sayısı ile dergilerin niteliği; genellikle yeni yazının yollandığı derginin ‘Yayın Kurulu’ tarafından göz önüne alınır</a:t>
            </a:r>
          </a:p>
          <a:p>
            <a:pPr marL="0" indent="0">
              <a:buNone/>
            </a:pPr>
            <a:endParaRPr lang="tr-TR" dirty="0">
              <a:solidFill>
                <a:schemeClr val="bg1"/>
              </a:solidFill>
            </a:endParaRPr>
          </a:p>
          <a:p>
            <a:pPr marL="0" indent="0">
              <a:buNone/>
            </a:pPr>
            <a:r>
              <a:rPr lang="tr-TR" dirty="0">
                <a:solidFill>
                  <a:schemeClr val="bg1"/>
                </a:solidFill>
              </a:rPr>
              <a:t>-Akademisyenin ‘Yayın Üretkenliği’; yazdığı yayın sayısı ve bu yayınların aldığı ‘Atıf Sayısı’ ile değerlendirilir</a:t>
            </a:r>
          </a:p>
          <a:p>
            <a:pPr marL="0" indent="0">
              <a:buNone/>
            </a:pPr>
            <a:endParaRPr lang="tr-TR" dirty="0">
              <a:solidFill>
                <a:schemeClr val="bg1"/>
              </a:solidFill>
            </a:endParaRPr>
          </a:p>
          <a:p>
            <a:pPr marL="0" indent="0">
              <a:buNone/>
            </a:pPr>
            <a:r>
              <a:rPr lang="tr-TR" dirty="0">
                <a:solidFill>
                  <a:schemeClr val="bg1"/>
                </a:solidFill>
              </a:rPr>
              <a:t>-Bu kriterlere göre akademisyenin mesleki ve maddi ödüllendirilmesi söz konusu olur</a:t>
            </a:r>
          </a:p>
          <a:p>
            <a:pPr marL="0" indent="0">
              <a:buNone/>
            </a:pPr>
            <a:endParaRPr lang="tr-TR" dirty="0">
              <a:solidFill>
                <a:schemeClr val="bg1"/>
              </a:solidFill>
            </a:endParaRPr>
          </a:p>
          <a:p>
            <a:pPr marL="0" indent="0">
              <a:buNone/>
            </a:pPr>
            <a:r>
              <a:rPr lang="tr-TR" dirty="0">
                <a:solidFill>
                  <a:schemeClr val="bg1"/>
                </a:solidFill>
              </a:rPr>
              <a:t>-Genç akademisyenlerin kıdemlileri çalışmalara dahil etmesi; yazının ‘Kabul’ olasılığını arttırabilir</a:t>
            </a:r>
          </a:p>
          <a:p>
            <a:pPr marL="0" indent="0">
              <a:buNone/>
            </a:pPr>
            <a:r>
              <a:rPr lang="tr-TR" dirty="0"/>
              <a:t>	</a:t>
            </a:r>
          </a:p>
        </p:txBody>
      </p:sp>
      <p:sp>
        <p:nvSpPr>
          <p:cNvPr id="4" name="Metin kutusu 3"/>
          <p:cNvSpPr txBox="1"/>
          <p:nvPr/>
        </p:nvSpPr>
        <p:spPr>
          <a:xfrm>
            <a:off x="8490860" y="6418218"/>
            <a:ext cx="3695435" cy="369332"/>
          </a:xfrm>
          <a:prstGeom prst="rect">
            <a:avLst/>
          </a:prstGeom>
          <a:noFill/>
        </p:spPr>
        <p:txBody>
          <a:bodyPr wrap="none" rtlCol="0">
            <a:spAutoFit/>
          </a:bodyPr>
          <a:lstStyle/>
          <a:p>
            <a:r>
              <a:rPr lang="tr-TR" dirty="0" err="1">
                <a:solidFill>
                  <a:srgbClr val="FFFF00"/>
                </a:solidFill>
              </a:rPr>
              <a:t>Stansfield</a:t>
            </a:r>
            <a:r>
              <a:rPr lang="tr-TR" dirty="0">
                <a:solidFill>
                  <a:srgbClr val="FFFF00"/>
                </a:solidFill>
              </a:rPr>
              <a:t> C et al, </a:t>
            </a:r>
            <a:r>
              <a:rPr lang="tr-TR" dirty="0" err="1">
                <a:solidFill>
                  <a:srgbClr val="FFFF00"/>
                </a:solidFill>
              </a:rPr>
              <a:t>Res</a:t>
            </a:r>
            <a:r>
              <a:rPr lang="tr-TR" dirty="0">
                <a:solidFill>
                  <a:srgbClr val="FFFF00"/>
                </a:solidFill>
              </a:rPr>
              <a:t> </a:t>
            </a:r>
            <a:r>
              <a:rPr lang="tr-TR" dirty="0" err="1">
                <a:solidFill>
                  <a:srgbClr val="FFFF00"/>
                </a:solidFill>
              </a:rPr>
              <a:t>Syn</a:t>
            </a:r>
            <a:r>
              <a:rPr lang="tr-TR" dirty="0">
                <a:solidFill>
                  <a:srgbClr val="FFFF00"/>
                </a:solidFill>
              </a:rPr>
              <a:t> </a:t>
            </a:r>
            <a:r>
              <a:rPr lang="tr-TR" dirty="0" err="1">
                <a:solidFill>
                  <a:srgbClr val="FFFF00"/>
                </a:solidFill>
              </a:rPr>
              <a:t>Meth</a:t>
            </a:r>
            <a:r>
              <a:rPr lang="tr-TR" dirty="0">
                <a:solidFill>
                  <a:srgbClr val="FFFF00"/>
                </a:solidFill>
              </a:rPr>
              <a:t>, 2014</a:t>
            </a: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256" y="131354"/>
            <a:ext cx="2764698" cy="1967412"/>
          </a:xfrm>
          <a:prstGeom prst="rect">
            <a:avLst/>
          </a:prstGeom>
        </p:spPr>
      </p:pic>
    </p:spTree>
    <p:extLst>
      <p:ext uri="{BB962C8B-B14F-4D97-AF65-F5344CB8AC3E}">
        <p14:creationId xmlns:p14="http://schemas.microsoft.com/office/powerpoint/2010/main" val="2997541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28B1188-766B-1C48-8A8A-D0216F7D1CA3}"/>
              </a:ext>
            </a:extLst>
          </p:cNvPr>
          <p:cNvSpPr>
            <a:spLocks noGrp="1"/>
          </p:cNvSpPr>
          <p:nvPr>
            <p:ph type="title"/>
          </p:nvPr>
        </p:nvSpPr>
        <p:spPr/>
        <p:txBody>
          <a:bodyPr/>
          <a:lstStyle/>
          <a:p>
            <a:pPr algn="ctr"/>
            <a:r>
              <a:rPr lang="tr-TR" dirty="0">
                <a:solidFill>
                  <a:srgbClr val="FFFF00"/>
                </a:solidFill>
              </a:rPr>
              <a:t>Bilimsel Makale Yazarlığı</a:t>
            </a:r>
          </a:p>
        </p:txBody>
      </p:sp>
      <p:sp>
        <p:nvSpPr>
          <p:cNvPr id="3" name="İçerik Yer Tutucusu 2">
            <a:extLst>
              <a:ext uri="{FF2B5EF4-FFF2-40B4-BE49-F238E27FC236}">
                <a16:creationId xmlns:a16="http://schemas.microsoft.com/office/drawing/2014/main" id="{0C2DA3DE-94CF-D84F-A7EE-EC07078DF87F}"/>
              </a:ext>
            </a:extLst>
          </p:cNvPr>
          <p:cNvSpPr>
            <a:spLocks noGrp="1"/>
          </p:cNvSpPr>
          <p:nvPr>
            <p:ph idx="1"/>
          </p:nvPr>
        </p:nvSpPr>
        <p:spPr>
          <a:xfrm>
            <a:off x="838200" y="1825625"/>
            <a:ext cx="6450874" cy="4351338"/>
          </a:xfrm>
        </p:spPr>
        <p:txBody>
          <a:bodyPr>
            <a:normAutofit fontScale="92500" lnSpcReduction="10000"/>
          </a:bodyPr>
          <a:lstStyle/>
          <a:p>
            <a:pPr marL="0" indent="0">
              <a:buNone/>
            </a:pPr>
            <a:r>
              <a:rPr lang="tr-TR" dirty="0">
                <a:solidFill>
                  <a:schemeClr val="bg1"/>
                </a:solidFill>
              </a:rPr>
              <a:t>-Bilimsel çalışmanın en kritik bölümü: yazar sayı ve sıralamasının belirlenmesi</a:t>
            </a:r>
          </a:p>
          <a:p>
            <a:pPr marL="0" indent="0">
              <a:buNone/>
            </a:pPr>
            <a:endParaRPr lang="tr-TR" dirty="0">
              <a:solidFill>
                <a:schemeClr val="bg1"/>
              </a:solidFill>
            </a:endParaRPr>
          </a:p>
          <a:p>
            <a:pPr marL="0" indent="0">
              <a:buNone/>
            </a:pPr>
            <a:r>
              <a:rPr lang="tr-TR" dirty="0">
                <a:solidFill>
                  <a:schemeClr val="bg1"/>
                </a:solidFill>
              </a:rPr>
              <a:t>-Anlamlı katkı: En önemli Kriter</a:t>
            </a:r>
          </a:p>
          <a:p>
            <a:pPr marL="0" indent="0">
              <a:buNone/>
            </a:pPr>
            <a:endParaRPr lang="tr-TR" dirty="0">
              <a:solidFill>
                <a:schemeClr val="bg1"/>
              </a:solidFill>
            </a:endParaRPr>
          </a:p>
          <a:p>
            <a:pPr marL="0" indent="0">
              <a:buNone/>
            </a:pPr>
            <a:r>
              <a:rPr lang="tr-TR" dirty="0">
                <a:solidFill>
                  <a:schemeClr val="bg1"/>
                </a:solidFill>
              </a:rPr>
              <a:t>-Hiç katkısı olmayanın çalışmaya katılması; az-çok katkısı olanın çalışmadan dışlanması</a:t>
            </a:r>
          </a:p>
          <a:p>
            <a:pPr marL="0" indent="0">
              <a:buNone/>
            </a:pPr>
            <a:endParaRPr lang="tr-TR" dirty="0">
              <a:solidFill>
                <a:schemeClr val="bg1"/>
              </a:solidFill>
            </a:endParaRPr>
          </a:p>
          <a:p>
            <a:pPr marL="0" indent="0">
              <a:buNone/>
            </a:pPr>
            <a:r>
              <a:rPr lang="tr-TR" dirty="0">
                <a:solidFill>
                  <a:schemeClr val="bg1"/>
                </a:solidFill>
              </a:rPr>
              <a:t>-Çalışma yayınlanmadan dahası başlamadan; yazar sayı ve sırasının belirlenmesi ‘İDEAL’</a:t>
            </a:r>
          </a:p>
        </p:txBody>
      </p:sp>
      <p:sp>
        <p:nvSpPr>
          <p:cNvPr id="4" name="Metin kutusu 3"/>
          <p:cNvSpPr txBox="1"/>
          <p:nvPr/>
        </p:nvSpPr>
        <p:spPr>
          <a:xfrm>
            <a:off x="8351522" y="6426926"/>
            <a:ext cx="3695435" cy="369332"/>
          </a:xfrm>
          <a:prstGeom prst="rect">
            <a:avLst/>
          </a:prstGeom>
          <a:noFill/>
        </p:spPr>
        <p:txBody>
          <a:bodyPr wrap="none" rtlCol="0">
            <a:spAutoFit/>
          </a:bodyPr>
          <a:lstStyle/>
          <a:p>
            <a:r>
              <a:rPr lang="tr-TR" dirty="0" err="1">
                <a:solidFill>
                  <a:srgbClr val="FFFF00"/>
                </a:solidFill>
              </a:rPr>
              <a:t>Stansfield</a:t>
            </a:r>
            <a:r>
              <a:rPr lang="tr-TR" dirty="0">
                <a:solidFill>
                  <a:srgbClr val="FFFF00"/>
                </a:solidFill>
              </a:rPr>
              <a:t> C et al, </a:t>
            </a:r>
            <a:r>
              <a:rPr lang="tr-TR" dirty="0" err="1">
                <a:solidFill>
                  <a:srgbClr val="FFFF00"/>
                </a:solidFill>
              </a:rPr>
              <a:t>Res</a:t>
            </a:r>
            <a:r>
              <a:rPr lang="tr-TR" dirty="0">
                <a:solidFill>
                  <a:srgbClr val="FFFF00"/>
                </a:solidFill>
              </a:rPr>
              <a:t> </a:t>
            </a:r>
            <a:r>
              <a:rPr lang="tr-TR" dirty="0" err="1">
                <a:solidFill>
                  <a:srgbClr val="FFFF00"/>
                </a:solidFill>
              </a:rPr>
              <a:t>Syn</a:t>
            </a:r>
            <a:r>
              <a:rPr lang="tr-TR" dirty="0">
                <a:solidFill>
                  <a:srgbClr val="FFFF00"/>
                </a:solidFill>
              </a:rPr>
              <a:t> </a:t>
            </a:r>
            <a:r>
              <a:rPr lang="tr-TR" dirty="0" err="1">
                <a:solidFill>
                  <a:srgbClr val="FFFF00"/>
                </a:solidFill>
              </a:rPr>
              <a:t>Meth</a:t>
            </a:r>
            <a:r>
              <a:rPr lang="tr-TR" dirty="0">
                <a:solidFill>
                  <a:srgbClr val="FFFF00"/>
                </a:solidFill>
              </a:rPr>
              <a:t>, 2014</a:t>
            </a: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2640" y="1591133"/>
            <a:ext cx="4315427" cy="3790764"/>
          </a:xfrm>
          <a:prstGeom prst="rect">
            <a:avLst/>
          </a:prstGeom>
        </p:spPr>
      </p:pic>
    </p:spTree>
    <p:extLst>
      <p:ext uri="{BB962C8B-B14F-4D97-AF65-F5344CB8AC3E}">
        <p14:creationId xmlns:p14="http://schemas.microsoft.com/office/powerpoint/2010/main" val="454401028"/>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992</TotalTime>
  <Words>1680</Words>
  <Application>Microsoft Macintosh PowerPoint</Application>
  <PresentationFormat>Widescreen</PresentationFormat>
  <Paragraphs>219</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Calibri Light</vt:lpstr>
      <vt:lpstr>Office Teması</vt:lpstr>
      <vt:lpstr>Medikal Kitap Bölümü Nasıl Yazılır?</vt:lpstr>
      <vt:lpstr>SUNU PLANI</vt:lpstr>
      <vt:lpstr> Niçin Bilimsel Makale yazarız?</vt:lpstr>
      <vt:lpstr>Niçin Bilimsel Makale yazarız?</vt:lpstr>
      <vt:lpstr>Bilimsel Araştırmanın Temelleri </vt:lpstr>
      <vt:lpstr>Bilimsel Makale Çeşitleri</vt:lpstr>
      <vt:lpstr>Özgün Makale-Kitap Bölümü Alt Başlıkları</vt:lpstr>
      <vt:lpstr>Bilimsel Makale-Bölüm Yazarlığı</vt:lpstr>
      <vt:lpstr>Bilimsel Makale Yazarlığı</vt:lpstr>
      <vt:lpstr>Bilimsel Makale Yazarlığı-Tanım</vt:lpstr>
      <vt:lpstr>Vancouver Kılavuzu-ICMJE Ölçütleri </vt:lpstr>
      <vt:lpstr>Vancouver Kılavuzu-ICMJE Ölçütleri </vt:lpstr>
      <vt:lpstr>Yazar İsim ve Sıralama Belirsizliği</vt:lpstr>
      <vt:lpstr>Yazarların Sorumlulukları-Primer Yazar</vt:lpstr>
      <vt:lpstr>Bilimsel Yazımda Etik Dışı Uygulamalar</vt:lpstr>
      <vt:lpstr>PowerPoint Presentation</vt:lpstr>
      <vt:lpstr>Medikal Kitapların Dünü-Bugünü</vt:lpstr>
      <vt:lpstr>Medikal Kitap Bölümü Yazım Fazları-1</vt:lpstr>
      <vt:lpstr>Medikal Kitap Bölümü Yazım Fazları-2</vt:lpstr>
      <vt:lpstr>Editör ile Uzlaşı Fazı </vt:lpstr>
      <vt:lpstr>Medikal Kitap Bölümü Yazım Fazları-3</vt:lpstr>
      <vt:lpstr>Kitap Bölüm Yazım Fazlarında  Ortalama Süreler</vt:lpstr>
      <vt:lpstr>Medikal Kitap Bölümü Yazım Fazları-4</vt:lpstr>
      <vt:lpstr>Medikal Kitap Bölümü-Alt Başlıklar</vt:lpstr>
      <vt:lpstr>PowerPoint Presentation</vt:lpstr>
      <vt:lpstr>SONUÇ</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Bilimsel Makale Nasıl Yazılır?</dc:title>
  <dc:creator>genel</dc:creator>
  <cp:lastModifiedBy>BASAK KARABİBER</cp:lastModifiedBy>
  <cp:revision>86</cp:revision>
  <dcterms:created xsi:type="dcterms:W3CDTF">2020-06-24T06:58:44Z</dcterms:created>
  <dcterms:modified xsi:type="dcterms:W3CDTF">2020-07-04T09:26:52Z</dcterms:modified>
</cp:coreProperties>
</file>