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3"/>
  </p:notesMasterIdLst>
  <p:sldIdLst>
    <p:sldId id="256" r:id="rId2"/>
    <p:sldId id="257" r:id="rId3"/>
    <p:sldId id="378" r:id="rId4"/>
    <p:sldId id="261" r:id="rId5"/>
    <p:sldId id="379" r:id="rId6"/>
    <p:sldId id="380" r:id="rId7"/>
    <p:sldId id="381" r:id="rId8"/>
    <p:sldId id="263" r:id="rId9"/>
    <p:sldId id="264" r:id="rId10"/>
    <p:sldId id="265" r:id="rId11"/>
    <p:sldId id="266" r:id="rId12"/>
    <p:sldId id="382" r:id="rId13"/>
    <p:sldId id="383" r:id="rId14"/>
    <p:sldId id="270" r:id="rId15"/>
    <p:sldId id="384" r:id="rId16"/>
    <p:sldId id="267" r:id="rId17"/>
    <p:sldId id="268" r:id="rId18"/>
    <p:sldId id="385" r:id="rId19"/>
    <p:sldId id="386" r:id="rId20"/>
    <p:sldId id="269" r:id="rId21"/>
    <p:sldId id="258" r:id="rId22"/>
    <p:sldId id="387" r:id="rId23"/>
    <p:sldId id="259" r:id="rId24"/>
    <p:sldId id="388" r:id="rId25"/>
    <p:sldId id="389" r:id="rId26"/>
    <p:sldId id="390" r:id="rId27"/>
    <p:sldId id="260" r:id="rId28"/>
    <p:sldId id="391" r:id="rId29"/>
    <p:sldId id="262" r:id="rId30"/>
    <p:sldId id="271" r:id="rId31"/>
    <p:sldId id="272" r:id="rId32"/>
    <p:sldId id="273" r:id="rId33"/>
    <p:sldId id="392" r:id="rId34"/>
    <p:sldId id="393" r:id="rId35"/>
    <p:sldId id="332" r:id="rId36"/>
    <p:sldId id="333" r:id="rId37"/>
    <p:sldId id="394" r:id="rId38"/>
    <p:sldId id="395" r:id="rId39"/>
    <p:sldId id="341"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96"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5" r:id="rId70"/>
    <p:sldId id="336" r:id="rId71"/>
    <p:sldId id="337" r:id="rId72"/>
    <p:sldId id="338" r:id="rId73"/>
    <p:sldId id="339" r:id="rId74"/>
    <p:sldId id="340" r:id="rId75"/>
    <p:sldId id="302" r:id="rId76"/>
    <p:sldId id="274" r:id="rId77"/>
    <p:sldId id="275" r:id="rId78"/>
    <p:sldId id="277" r:id="rId79"/>
    <p:sldId id="286" r:id="rId80"/>
    <p:sldId id="294" r:id="rId81"/>
    <p:sldId id="293" r:id="rId82"/>
    <p:sldId id="287" r:id="rId83"/>
    <p:sldId id="288" r:id="rId84"/>
    <p:sldId id="290" r:id="rId85"/>
    <p:sldId id="291" r:id="rId86"/>
    <p:sldId id="278" r:id="rId87"/>
    <p:sldId id="279" r:id="rId88"/>
    <p:sldId id="280" r:id="rId89"/>
    <p:sldId id="281" r:id="rId90"/>
    <p:sldId id="282" r:id="rId91"/>
    <p:sldId id="283" r:id="rId92"/>
    <p:sldId id="284" r:id="rId93"/>
    <p:sldId id="292" r:id="rId94"/>
    <p:sldId id="295" r:id="rId95"/>
    <p:sldId id="298" r:id="rId96"/>
    <p:sldId id="296" r:id="rId97"/>
    <p:sldId id="300" r:id="rId98"/>
    <p:sldId id="299" r:id="rId99"/>
    <p:sldId id="397" r:id="rId100"/>
    <p:sldId id="301" r:id="rId101"/>
    <p:sldId id="303" r:id="rId102"/>
    <p:sldId id="342" r:id="rId103"/>
    <p:sldId id="343" r:id="rId104"/>
    <p:sldId id="398" r:id="rId105"/>
    <p:sldId id="344" r:id="rId106"/>
    <p:sldId id="345" r:id="rId107"/>
    <p:sldId id="399" r:id="rId108"/>
    <p:sldId id="346" r:id="rId109"/>
    <p:sldId id="347" r:id="rId110"/>
    <p:sldId id="348" r:id="rId111"/>
    <p:sldId id="349" r:id="rId112"/>
    <p:sldId id="400" r:id="rId113"/>
    <p:sldId id="401" r:id="rId114"/>
    <p:sldId id="402" r:id="rId115"/>
    <p:sldId id="403" r:id="rId116"/>
    <p:sldId id="350" r:id="rId117"/>
    <p:sldId id="404" r:id="rId118"/>
    <p:sldId id="351" r:id="rId119"/>
    <p:sldId id="352" r:id="rId120"/>
    <p:sldId id="353" r:id="rId121"/>
    <p:sldId id="354" r:id="rId122"/>
    <p:sldId id="355" r:id="rId123"/>
    <p:sldId id="356" r:id="rId124"/>
    <p:sldId id="406" r:id="rId125"/>
    <p:sldId id="357" r:id="rId126"/>
    <p:sldId id="358" r:id="rId127"/>
    <p:sldId id="405" r:id="rId128"/>
    <p:sldId id="359" r:id="rId129"/>
    <p:sldId id="360" r:id="rId130"/>
    <p:sldId id="362" r:id="rId131"/>
    <p:sldId id="363" r:id="rId132"/>
    <p:sldId id="364" r:id="rId133"/>
    <p:sldId id="365" r:id="rId134"/>
    <p:sldId id="367" r:id="rId135"/>
    <p:sldId id="407" r:id="rId136"/>
    <p:sldId id="368" r:id="rId137"/>
    <p:sldId id="408" r:id="rId138"/>
    <p:sldId id="409" r:id="rId139"/>
    <p:sldId id="410" r:id="rId140"/>
    <p:sldId id="411" r:id="rId141"/>
    <p:sldId id="370" r:id="rId142"/>
    <p:sldId id="412" r:id="rId143"/>
    <p:sldId id="371" r:id="rId144"/>
    <p:sldId id="372" r:id="rId145"/>
    <p:sldId id="373" r:id="rId146"/>
    <p:sldId id="374" r:id="rId147"/>
    <p:sldId id="413" r:id="rId148"/>
    <p:sldId id="375" r:id="rId149"/>
    <p:sldId id="414" r:id="rId150"/>
    <p:sldId id="376" r:id="rId151"/>
    <p:sldId id="377" r:id="rId1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9"/>
  </p:normalViewPr>
  <p:slideViewPr>
    <p:cSldViewPr snapToGrid="0" snapToObjects="1">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0389C3-6F4F-9144-A7A2-028F8C718A06}" type="datetimeFigureOut">
              <a:rPr lang="tr-TR" smtClean="0"/>
              <a:t>3.07.2020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tr-TR"/>
              <a:t>Asıl metin stillerini düzenle
İkinci düzey
Üçüncü düzey
Dördüncü düzey
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AA4C6-ACB5-3C4C-9801-1E6FF36CB327}" type="slidenum">
              <a:rPr lang="tr-TR" smtClean="0"/>
              <a:t>‹#›</a:t>
            </a:fld>
            <a:endParaRPr lang="tr-TR"/>
          </a:p>
        </p:txBody>
      </p:sp>
    </p:spTree>
    <p:extLst>
      <p:ext uri="{BB962C8B-B14F-4D97-AF65-F5344CB8AC3E}">
        <p14:creationId xmlns:p14="http://schemas.microsoft.com/office/powerpoint/2010/main" val="272714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a:t>
            </a:fld>
            <a:endParaRPr lang="tr-TR"/>
          </a:p>
        </p:txBody>
      </p:sp>
    </p:spTree>
    <p:extLst>
      <p:ext uri="{BB962C8B-B14F-4D97-AF65-F5344CB8AC3E}">
        <p14:creationId xmlns:p14="http://schemas.microsoft.com/office/powerpoint/2010/main" val="165813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a:t>
            </a:fld>
            <a:endParaRPr lang="tr-TR"/>
          </a:p>
        </p:txBody>
      </p:sp>
    </p:spTree>
    <p:extLst>
      <p:ext uri="{BB962C8B-B14F-4D97-AF65-F5344CB8AC3E}">
        <p14:creationId xmlns:p14="http://schemas.microsoft.com/office/powerpoint/2010/main" val="14497315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101</a:t>
            </a:fld>
            <a:endParaRPr lang="tr-TR"/>
          </a:p>
        </p:txBody>
      </p:sp>
    </p:spTree>
    <p:extLst>
      <p:ext uri="{BB962C8B-B14F-4D97-AF65-F5344CB8AC3E}">
        <p14:creationId xmlns:p14="http://schemas.microsoft.com/office/powerpoint/2010/main" val="22053049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102</a:t>
            </a:fld>
            <a:endParaRPr lang="tr-TR"/>
          </a:p>
        </p:txBody>
      </p:sp>
    </p:spTree>
    <p:extLst>
      <p:ext uri="{BB962C8B-B14F-4D97-AF65-F5344CB8AC3E}">
        <p14:creationId xmlns:p14="http://schemas.microsoft.com/office/powerpoint/2010/main" val="33991766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103</a:t>
            </a:fld>
            <a:endParaRPr lang="tr-TR"/>
          </a:p>
        </p:txBody>
      </p:sp>
    </p:spTree>
    <p:extLst>
      <p:ext uri="{BB962C8B-B14F-4D97-AF65-F5344CB8AC3E}">
        <p14:creationId xmlns:p14="http://schemas.microsoft.com/office/powerpoint/2010/main" val="27082608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104</a:t>
            </a:fld>
            <a:endParaRPr lang="tr-TR"/>
          </a:p>
        </p:txBody>
      </p:sp>
    </p:spTree>
    <p:extLst>
      <p:ext uri="{BB962C8B-B14F-4D97-AF65-F5344CB8AC3E}">
        <p14:creationId xmlns:p14="http://schemas.microsoft.com/office/powerpoint/2010/main" val="33406177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105</a:t>
            </a:fld>
            <a:endParaRPr lang="tr-TR"/>
          </a:p>
        </p:txBody>
      </p:sp>
    </p:spTree>
    <p:extLst>
      <p:ext uri="{BB962C8B-B14F-4D97-AF65-F5344CB8AC3E}">
        <p14:creationId xmlns:p14="http://schemas.microsoft.com/office/powerpoint/2010/main" val="11309149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106</a:t>
            </a:fld>
            <a:endParaRPr lang="tr-TR"/>
          </a:p>
        </p:txBody>
      </p:sp>
    </p:spTree>
    <p:extLst>
      <p:ext uri="{BB962C8B-B14F-4D97-AF65-F5344CB8AC3E}">
        <p14:creationId xmlns:p14="http://schemas.microsoft.com/office/powerpoint/2010/main" val="21028972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107</a:t>
            </a:fld>
            <a:endParaRPr lang="tr-TR"/>
          </a:p>
        </p:txBody>
      </p:sp>
    </p:spTree>
    <p:extLst>
      <p:ext uri="{BB962C8B-B14F-4D97-AF65-F5344CB8AC3E}">
        <p14:creationId xmlns:p14="http://schemas.microsoft.com/office/powerpoint/2010/main" val="38674973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108</a:t>
            </a:fld>
            <a:endParaRPr lang="tr-TR"/>
          </a:p>
        </p:txBody>
      </p:sp>
    </p:spTree>
    <p:extLst>
      <p:ext uri="{BB962C8B-B14F-4D97-AF65-F5344CB8AC3E}">
        <p14:creationId xmlns:p14="http://schemas.microsoft.com/office/powerpoint/2010/main" val="39574190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109</a:t>
            </a:fld>
            <a:endParaRPr lang="tr-TR"/>
          </a:p>
        </p:txBody>
      </p:sp>
    </p:spTree>
    <p:extLst>
      <p:ext uri="{BB962C8B-B14F-4D97-AF65-F5344CB8AC3E}">
        <p14:creationId xmlns:p14="http://schemas.microsoft.com/office/powerpoint/2010/main" val="678565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110</a:t>
            </a:fld>
            <a:endParaRPr lang="tr-TR"/>
          </a:p>
        </p:txBody>
      </p:sp>
    </p:spTree>
    <p:extLst>
      <p:ext uri="{BB962C8B-B14F-4D97-AF65-F5344CB8AC3E}">
        <p14:creationId xmlns:p14="http://schemas.microsoft.com/office/powerpoint/2010/main" val="2301051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i="0" u="none"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a:t>
            </a:fld>
            <a:endParaRPr lang="tr-TR"/>
          </a:p>
        </p:txBody>
      </p:sp>
    </p:spTree>
    <p:extLst>
      <p:ext uri="{BB962C8B-B14F-4D97-AF65-F5344CB8AC3E}">
        <p14:creationId xmlns:p14="http://schemas.microsoft.com/office/powerpoint/2010/main" val="2845267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111</a:t>
            </a:fld>
            <a:endParaRPr lang="tr-TR"/>
          </a:p>
        </p:txBody>
      </p:sp>
    </p:spTree>
    <p:extLst>
      <p:ext uri="{BB962C8B-B14F-4D97-AF65-F5344CB8AC3E}">
        <p14:creationId xmlns:p14="http://schemas.microsoft.com/office/powerpoint/2010/main" val="41224044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112</a:t>
            </a:fld>
            <a:endParaRPr lang="tr-TR"/>
          </a:p>
        </p:txBody>
      </p:sp>
    </p:spTree>
    <p:extLst>
      <p:ext uri="{BB962C8B-B14F-4D97-AF65-F5344CB8AC3E}">
        <p14:creationId xmlns:p14="http://schemas.microsoft.com/office/powerpoint/2010/main" val="13428774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113</a:t>
            </a:fld>
            <a:endParaRPr lang="tr-TR"/>
          </a:p>
        </p:txBody>
      </p:sp>
    </p:spTree>
    <p:extLst>
      <p:ext uri="{BB962C8B-B14F-4D97-AF65-F5344CB8AC3E}">
        <p14:creationId xmlns:p14="http://schemas.microsoft.com/office/powerpoint/2010/main" val="23036129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114</a:t>
            </a:fld>
            <a:endParaRPr lang="tr-TR"/>
          </a:p>
        </p:txBody>
      </p:sp>
    </p:spTree>
    <p:extLst>
      <p:ext uri="{BB962C8B-B14F-4D97-AF65-F5344CB8AC3E}">
        <p14:creationId xmlns:p14="http://schemas.microsoft.com/office/powerpoint/2010/main" val="32247537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115</a:t>
            </a:fld>
            <a:endParaRPr lang="tr-TR"/>
          </a:p>
        </p:txBody>
      </p:sp>
    </p:spTree>
    <p:extLst>
      <p:ext uri="{BB962C8B-B14F-4D97-AF65-F5344CB8AC3E}">
        <p14:creationId xmlns:p14="http://schemas.microsoft.com/office/powerpoint/2010/main" val="4598436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116</a:t>
            </a:fld>
            <a:endParaRPr lang="tr-TR"/>
          </a:p>
        </p:txBody>
      </p:sp>
    </p:spTree>
    <p:extLst>
      <p:ext uri="{BB962C8B-B14F-4D97-AF65-F5344CB8AC3E}">
        <p14:creationId xmlns:p14="http://schemas.microsoft.com/office/powerpoint/2010/main" val="21553671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117</a:t>
            </a:fld>
            <a:endParaRPr lang="tr-TR"/>
          </a:p>
        </p:txBody>
      </p:sp>
    </p:spTree>
    <p:extLst>
      <p:ext uri="{BB962C8B-B14F-4D97-AF65-F5344CB8AC3E}">
        <p14:creationId xmlns:p14="http://schemas.microsoft.com/office/powerpoint/2010/main" val="37839107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118</a:t>
            </a:fld>
            <a:endParaRPr lang="tr-TR"/>
          </a:p>
        </p:txBody>
      </p:sp>
    </p:spTree>
    <p:extLst>
      <p:ext uri="{BB962C8B-B14F-4D97-AF65-F5344CB8AC3E}">
        <p14:creationId xmlns:p14="http://schemas.microsoft.com/office/powerpoint/2010/main" val="40471492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119</a:t>
            </a:fld>
            <a:endParaRPr lang="tr-TR"/>
          </a:p>
        </p:txBody>
      </p:sp>
    </p:spTree>
    <p:extLst>
      <p:ext uri="{BB962C8B-B14F-4D97-AF65-F5344CB8AC3E}">
        <p14:creationId xmlns:p14="http://schemas.microsoft.com/office/powerpoint/2010/main" val="39704643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120</a:t>
            </a:fld>
            <a:endParaRPr lang="tr-TR"/>
          </a:p>
        </p:txBody>
      </p:sp>
    </p:spTree>
    <p:extLst>
      <p:ext uri="{BB962C8B-B14F-4D97-AF65-F5344CB8AC3E}">
        <p14:creationId xmlns:p14="http://schemas.microsoft.com/office/powerpoint/2010/main" val="175633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i="0" u="none"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a:t>
            </a:fld>
            <a:endParaRPr lang="tr-TR"/>
          </a:p>
        </p:txBody>
      </p:sp>
    </p:spTree>
    <p:extLst>
      <p:ext uri="{BB962C8B-B14F-4D97-AF65-F5344CB8AC3E}">
        <p14:creationId xmlns:p14="http://schemas.microsoft.com/office/powerpoint/2010/main" val="41344952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121</a:t>
            </a:fld>
            <a:endParaRPr lang="tr-TR"/>
          </a:p>
        </p:txBody>
      </p:sp>
    </p:spTree>
    <p:extLst>
      <p:ext uri="{BB962C8B-B14F-4D97-AF65-F5344CB8AC3E}">
        <p14:creationId xmlns:p14="http://schemas.microsoft.com/office/powerpoint/2010/main" val="16524798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122</a:t>
            </a:fld>
            <a:endParaRPr lang="tr-TR"/>
          </a:p>
        </p:txBody>
      </p:sp>
    </p:spTree>
    <p:extLst>
      <p:ext uri="{BB962C8B-B14F-4D97-AF65-F5344CB8AC3E}">
        <p14:creationId xmlns:p14="http://schemas.microsoft.com/office/powerpoint/2010/main" val="22497612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123</a:t>
            </a:fld>
            <a:endParaRPr lang="tr-TR"/>
          </a:p>
        </p:txBody>
      </p:sp>
    </p:spTree>
    <p:extLst>
      <p:ext uri="{BB962C8B-B14F-4D97-AF65-F5344CB8AC3E}">
        <p14:creationId xmlns:p14="http://schemas.microsoft.com/office/powerpoint/2010/main" val="42830269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124</a:t>
            </a:fld>
            <a:endParaRPr lang="tr-TR"/>
          </a:p>
        </p:txBody>
      </p:sp>
    </p:spTree>
    <p:extLst>
      <p:ext uri="{BB962C8B-B14F-4D97-AF65-F5344CB8AC3E}">
        <p14:creationId xmlns:p14="http://schemas.microsoft.com/office/powerpoint/2010/main" val="21952919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125</a:t>
            </a:fld>
            <a:endParaRPr lang="tr-TR"/>
          </a:p>
        </p:txBody>
      </p:sp>
    </p:spTree>
    <p:extLst>
      <p:ext uri="{BB962C8B-B14F-4D97-AF65-F5344CB8AC3E}">
        <p14:creationId xmlns:p14="http://schemas.microsoft.com/office/powerpoint/2010/main" val="33852988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126</a:t>
            </a:fld>
            <a:endParaRPr lang="tr-TR"/>
          </a:p>
        </p:txBody>
      </p:sp>
    </p:spTree>
    <p:extLst>
      <p:ext uri="{BB962C8B-B14F-4D97-AF65-F5344CB8AC3E}">
        <p14:creationId xmlns:p14="http://schemas.microsoft.com/office/powerpoint/2010/main" val="4174687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127</a:t>
            </a:fld>
            <a:endParaRPr lang="tr-TR"/>
          </a:p>
        </p:txBody>
      </p:sp>
    </p:spTree>
    <p:extLst>
      <p:ext uri="{BB962C8B-B14F-4D97-AF65-F5344CB8AC3E}">
        <p14:creationId xmlns:p14="http://schemas.microsoft.com/office/powerpoint/2010/main" val="30946726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128</a:t>
            </a:fld>
            <a:endParaRPr lang="tr-TR"/>
          </a:p>
        </p:txBody>
      </p:sp>
    </p:spTree>
    <p:extLst>
      <p:ext uri="{BB962C8B-B14F-4D97-AF65-F5344CB8AC3E}">
        <p14:creationId xmlns:p14="http://schemas.microsoft.com/office/powerpoint/2010/main" val="10805969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129</a:t>
            </a:fld>
            <a:endParaRPr lang="tr-TR"/>
          </a:p>
        </p:txBody>
      </p:sp>
    </p:spTree>
    <p:extLst>
      <p:ext uri="{BB962C8B-B14F-4D97-AF65-F5344CB8AC3E}">
        <p14:creationId xmlns:p14="http://schemas.microsoft.com/office/powerpoint/2010/main" val="16046080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130</a:t>
            </a:fld>
            <a:endParaRPr lang="tr-TR"/>
          </a:p>
        </p:txBody>
      </p:sp>
    </p:spTree>
    <p:extLst>
      <p:ext uri="{BB962C8B-B14F-4D97-AF65-F5344CB8AC3E}">
        <p14:creationId xmlns:p14="http://schemas.microsoft.com/office/powerpoint/2010/main" val="2540104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a:t>
            </a:fld>
            <a:endParaRPr lang="tr-TR"/>
          </a:p>
        </p:txBody>
      </p:sp>
    </p:spTree>
    <p:extLst>
      <p:ext uri="{BB962C8B-B14F-4D97-AF65-F5344CB8AC3E}">
        <p14:creationId xmlns:p14="http://schemas.microsoft.com/office/powerpoint/2010/main" val="149906465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131</a:t>
            </a:fld>
            <a:endParaRPr lang="tr-TR"/>
          </a:p>
        </p:txBody>
      </p:sp>
    </p:spTree>
    <p:extLst>
      <p:ext uri="{BB962C8B-B14F-4D97-AF65-F5344CB8AC3E}">
        <p14:creationId xmlns:p14="http://schemas.microsoft.com/office/powerpoint/2010/main" val="7872392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132</a:t>
            </a:fld>
            <a:endParaRPr lang="tr-TR"/>
          </a:p>
        </p:txBody>
      </p:sp>
    </p:spTree>
    <p:extLst>
      <p:ext uri="{BB962C8B-B14F-4D97-AF65-F5344CB8AC3E}">
        <p14:creationId xmlns:p14="http://schemas.microsoft.com/office/powerpoint/2010/main" val="13193143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133</a:t>
            </a:fld>
            <a:endParaRPr lang="tr-TR"/>
          </a:p>
        </p:txBody>
      </p:sp>
    </p:spTree>
    <p:extLst>
      <p:ext uri="{BB962C8B-B14F-4D97-AF65-F5344CB8AC3E}">
        <p14:creationId xmlns:p14="http://schemas.microsoft.com/office/powerpoint/2010/main" val="8595699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134</a:t>
            </a:fld>
            <a:endParaRPr lang="tr-TR"/>
          </a:p>
        </p:txBody>
      </p:sp>
    </p:spTree>
    <p:extLst>
      <p:ext uri="{BB962C8B-B14F-4D97-AF65-F5344CB8AC3E}">
        <p14:creationId xmlns:p14="http://schemas.microsoft.com/office/powerpoint/2010/main" val="9632342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135</a:t>
            </a:fld>
            <a:endParaRPr lang="tr-TR"/>
          </a:p>
        </p:txBody>
      </p:sp>
    </p:spTree>
    <p:extLst>
      <p:ext uri="{BB962C8B-B14F-4D97-AF65-F5344CB8AC3E}">
        <p14:creationId xmlns:p14="http://schemas.microsoft.com/office/powerpoint/2010/main" val="9001864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136</a:t>
            </a:fld>
            <a:endParaRPr lang="tr-TR"/>
          </a:p>
        </p:txBody>
      </p:sp>
    </p:spTree>
    <p:extLst>
      <p:ext uri="{BB962C8B-B14F-4D97-AF65-F5344CB8AC3E}">
        <p14:creationId xmlns:p14="http://schemas.microsoft.com/office/powerpoint/2010/main" val="15790385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137</a:t>
            </a:fld>
            <a:endParaRPr lang="tr-TR"/>
          </a:p>
        </p:txBody>
      </p:sp>
    </p:spTree>
    <p:extLst>
      <p:ext uri="{BB962C8B-B14F-4D97-AF65-F5344CB8AC3E}">
        <p14:creationId xmlns:p14="http://schemas.microsoft.com/office/powerpoint/2010/main" val="25054597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138</a:t>
            </a:fld>
            <a:endParaRPr lang="tr-TR"/>
          </a:p>
        </p:txBody>
      </p:sp>
    </p:spTree>
    <p:extLst>
      <p:ext uri="{BB962C8B-B14F-4D97-AF65-F5344CB8AC3E}">
        <p14:creationId xmlns:p14="http://schemas.microsoft.com/office/powerpoint/2010/main" val="7627159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139</a:t>
            </a:fld>
            <a:endParaRPr lang="tr-TR"/>
          </a:p>
        </p:txBody>
      </p:sp>
    </p:spTree>
    <p:extLst>
      <p:ext uri="{BB962C8B-B14F-4D97-AF65-F5344CB8AC3E}">
        <p14:creationId xmlns:p14="http://schemas.microsoft.com/office/powerpoint/2010/main" val="49925624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140</a:t>
            </a:fld>
            <a:endParaRPr lang="tr-TR"/>
          </a:p>
        </p:txBody>
      </p:sp>
    </p:spTree>
    <p:extLst>
      <p:ext uri="{BB962C8B-B14F-4D97-AF65-F5344CB8AC3E}">
        <p14:creationId xmlns:p14="http://schemas.microsoft.com/office/powerpoint/2010/main" val="110155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15</a:t>
            </a:fld>
            <a:endParaRPr lang="tr-TR"/>
          </a:p>
        </p:txBody>
      </p:sp>
    </p:spTree>
    <p:extLst>
      <p:ext uri="{BB962C8B-B14F-4D97-AF65-F5344CB8AC3E}">
        <p14:creationId xmlns:p14="http://schemas.microsoft.com/office/powerpoint/2010/main" val="23282792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141</a:t>
            </a:fld>
            <a:endParaRPr lang="tr-TR"/>
          </a:p>
        </p:txBody>
      </p:sp>
    </p:spTree>
    <p:extLst>
      <p:ext uri="{BB962C8B-B14F-4D97-AF65-F5344CB8AC3E}">
        <p14:creationId xmlns:p14="http://schemas.microsoft.com/office/powerpoint/2010/main" val="2687872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142</a:t>
            </a:fld>
            <a:endParaRPr lang="tr-TR"/>
          </a:p>
        </p:txBody>
      </p:sp>
    </p:spTree>
    <p:extLst>
      <p:ext uri="{BB962C8B-B14F-4D97-AF65-F5344CB8AC3E}">
        <p14:creationId xmlns:p14="http://schemas.microsoft.com/office/powerpoint/2010/main" val="378994092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143</a:t>
            </a:fld>
            <a:endParaRPr lang="tr-TR"/>
          </a:p>
        </p:txBody>
      </p:sp>
    </p:spTree>
    <p:extLst>
      <p:ext uri="{BB962C8B-B14F-4D97-AF65-F5344CB8AC3E}">
        <p14:creationId xmlns:p14="http://schemas.microsoft.com/office/powerpoint/2010/main" val="30503108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144</a:t>
            </a:fld>
            <a:endParaRPr lang="tr-TR"/>
          </a:p>
        </p:txBody>
      </p:sp>
    </p:spTree>
    <p:extLst>
      <p:ext uri="{BB962C8B-B14F-4D97-AF65-F5344CB8AC3E}">
        <p14:creationId xmlns:p14="http://schemas.microsoft.com/office/powerpoint/2010/main" val="18308715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145</a:t>
            </a:fld>
            <a:endParaRPr lang="tr-TR"/>
          </a:p>
        </p:txBody>
      </p:sp>
    </p:spTree>
    <p:extLst>
      <p:ext uri="{BB962C8B-B14F-4D97-AF65-F5344CB8AC3E}">
        <p14:creationId xmlns:p14="http://schemas.microsoft.com/office/powerpoint/2010/main" val="29775428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146</a:t>
            </a:fld>
            <a:endParaRPr lang="tr-TR"/>
          </a:p>
        </p:txBody>
      </p:sp>
    </p:spTree>
    <p:extLst>
      <p:ext uri="{BB962C8B-B14F-4D97-AF65-F5344CB8AC3E}">
        <p14:creationId xmlns:p14="http://schemas.microsoft.com/office/powerpoint/2010/main" val="289397061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147</a:t>
            </a:fld>
            <a:endParaRPr lang="tr-TR"/>
          </a:p>
        </p:txBody>
      </p:sp>
    </p:spTree>
    <p:extLst>
      <p:ext uri="{BB962C8B-B14F-4D97-AF65-F5344CB8AC3E}">
        <p14:creationId xmlns:p14="http://schemas.microsoft.com/office/powerpoint/2010/main" val="4559578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148</a:t>
            </a:fld>
            <a:endParaRPr lang="tr-TR"/>
          </a:p>
        </p:txBody>
      </p:sp>
    </p:spTree>
    <p:extLst>
      <p:ext uri="{BB962C8B-B14F-4D97-AF65-F5344CB8AC3E}">
        <p14:creationId xmlns:p14="http://schemas.microsoft.com/office/powerpoint/2010/main" val="35305696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149</a:t>
            </a:fld>
            <a:endParaRPr lang="tr-TR"/>
          </a:p>
        </p:txBody>
      </p:sp>
    </p:spTree>
    <p:extLst>
      <p:ext uri="{BB962C8B-B14F-4D97-AF65-F5344CB8AC3E}">
        <p14:creationId xmlns:p14="http://schemas.microsoft.com/office/powerpoint/2010/main" val="6851567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150</a:t>
            </a:fld>
            <a:endParaRPr lang="tr-TR"/>
          </a:p>
        </p:txBody>
      </p:sp>
    </p:spTree>
    <p:extLst>
      <p:ext uri="{BB962C8B-B14F-4D97-AF65-F5344CB8AC3E}">
        <p14:creationId xmlns:p14="http://schemas.microsoft.com/office/powerpoint/2010/main" val="1891179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16</a:t>
            </a:fld>
            <a:endParaRPr lang="tr-TR"/>
          </a:p>
        </p:txBody>
      </p:sp>
    </p:spTree>
    <p:extLst>
      <p:ext uri="{BB962C8B-B14F-4D97-AF65-F5344CB8AC3E}">
        <p14:creationId xmlns:p14="http://schemas.microsoft.com/office/powerpoint/2010/main" val="5465108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151</a:t>
            </a:fld>
            <a:endParaRPr lang="tr-TR"/>
          </a:p>
        </p:txBody>
      </p:sp>
    </p:spTree>
    <p:extLst>
      <p:ext uri="{BB962C8B-B14F-4D97-AF65-F5344CB8AC3E}">
        <p14:creationId xmlns:p14="http://schemas.microsoft.com/office/powerpoint/2010/main" val="1154524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17</a:t>
            </a:fld>
            <a:endParaRPr lang="tr-TR"/>
          </a:p>
        </p:txBody>
      </p:sp>
    </p:spTree>
    <p:extLst>
      <p:ext uri="{BB962C8B-B14F-4D97-AF65-F5344CB8AC3E}">
        <p14:creationId xmlns:p14="http://schemas.microsoft.com/office/powerpoint/2010/main" val="372441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18</a:t>
            </a:fld>
            <a:endParaRPr lang="tr-TR"/>
          </a:p>
        </p:txBody>
      </p:sp>
    </p:spTree>
    <p:extLst>
      <p:ext uri="{BB962C8B-B14F-4D97-AF65-F5344CB8AC3E}">
        <p14:creationId xmlns:p14="http://schemas.microsoft.com/office/powerpoint/2010/main" val="412646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19</a:t>
            </a:fld>
            <a:endParaRPr lang="tr-TR"/>
          </a:p>
        </p:txBody>
      </p:sp>
    </p:spTree>
    <p:extLst>
      <p:ext uri="{BB962C8B-B14F-4D97-AF65-F5344CB8AC3E}">
        <p14:creationId xmlns:p14="http://schemas.microsoft.com/office/powerpoint/2010/main" val="2929651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20</a:t>
            </a:fld>
            <a:endParaRPr lang="tr-TR"/>
          </a:p>
        </p:txBody>
      </p:sp>
    </p:spTree>
    <p:extLst>
      <p:ext uri="{BB962C8B-B14F-4D97-AF65-F5344CB8AC3E}">
        <p14:creationId xmlns:p14="http://schemas.microsoft.com/office/powerpoint/2010/main" val="589239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a:t>
            </a:fld>
            <a:endParaRPr lang="tr-TR"/>
          </a:p>
        </p:txBody>
      </p:sp>
    </p:spTree>
    <p:extLst>
      <p:ext uri="{BB962C8B-B14F-4D97-AF65-F5344CB8AC3E}">
        <p14:creationId xmlns:p14="http://schemas.microsoft.com/office/powerpoint/2010/main" val="977952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21</a:t>
            </a:fld>
            <a:endParaRPr lang="tr-TR"/>
          </a:p>
        </p:txBody>
      </p:sp>
    </p:spTree>
    <p:extLst>
      <p:ext uri="{BB962C8B-B14F-4D97-AF65-F5344CB8AC3E}">
        <p14:creationId xmlns:p14="http://schemas.microsoft.com/office/powerpoint/2010/main" val="2190806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lvl="1"/>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22</a:t>
            </a:fld>
            <a:endParaRPr lang="tr-TR"/>
          </a:p>
        </p:txBody>
      </p:sp>
    </p:spTree>
    <p:extLst>
      <p:ext uri="{BB962C8B-B14F-4D97-AF65-F5344CB8AC3E}">
        <p14:creationId xmlns:p14="http://schemas.microsoft.com/office/powerpoint/2010/main" val="1890671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23</a:t>
            </a:fld>
            <a:endParaRPr lang="tr-TR"/>
          </a:p>
        </p:txBody>
      </p:sp>
    </p:spTree>
    <p:extLst>
      <p:ext uri="{BB962C8B-B14F-4D97-AF65-F5344CB8AC3E}">
        <p14:creationId xmlns:p14="http://schemas.microsoft.com/office/powerpoint/2010/main" val="791255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24</a:t>
            </a:fld>
            <a:endParaRPr lang="tr-TR"/>
          </a:p>
        </p:txBody>
      </p:sp>
    </p:spTree>
    <p:extLst>
      <p:ext uri="{BB962C8B-B14F-4D97-AF65-F5344CB8AC3E}">
        <p14:creationId xmlns:p14="http://schemas.microsoft.com/office/powerpoint/2010/main" val="139004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25</a:t>
            </a:fld>
            <a:endParaRPr lang="tr-TR"/>
          </a:p>
        </p:txBody>
      </p:sp>
    </p:spTree>
    <p:extLst>
      <p:ext uri="{BB962C8B-B14F-4D97-AF65-F5344CB8AC3E}">
        <p14:creationId xmlns:p14="http://schemas.microsoft.com/office/powerpoint/2010/main" val="1820756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26</a:t>
            </a:fld>
            <a:endParaRPr lang="tr-TR"/>
          </a:p>
        </p:txBody>
      </p:sp>
    </p:spTree>
    <p:extLst>
      <p:ext uri="{BB962C8B-B14F-4D97-AF65-F5344CB8AC3E}">
        <p14:creationId xmlns:p14="http://schemas.microsoft.com/office/powerpoint/2010/main" val="3254418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27</a:t>
            </a:fld>
            <a:endParaRPr lang="tr-TR"/>
          </a:p>
        </p:txBody>
      </p:sp>
    </p:spTree>
    <p:extLst>
      <p:ext uri="{BB962C8B-B14F-4D97-AF65-F5344CB8AC3E}">
        <p14:creationId xmlns:p14="http://schemas.microsoft.com/office/powerpoint/2010/main" val="2178355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28</a:t>
            </a:fld>
            <a:endParaRPr lang="tr-TR"/>
          </a:p>
        </p:txBody>
      </p:sp>
    </p:spTree>
    <p:extLst>
      <p:ext uri="{BB962C8B-B14F-4D97-AF65-F5344CB8AC3E}">
        <p14:creationId xmlns:p14="http://schemas.microsoft.com/office/powerpoint/2010/main" val="2655534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29</a:t>
            </a:fld>
            <a:endParaRPr lang="tr-TR"/>
          </a:p>
        </p:txBody>
      </p:sp>
    </p:spTree>
    <p:extLst>
      <p:ext uri="{BB962C8B-B14F-4D97-AF65-F5344CB8AC3E}">
        <p14:creationId xmlns:p14="http://schemas.microsoft.com/office/powerpoint/2010/main" val="1844987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30</a:t>
            </a:fld>
            <a:endParaRPr lang="tr-TR"/>
          </a:p>
        </p:txBody>
      </p:sp>
    </p:spTree>
    <p:extLst>
      <p:ext uri="{BB962C8B-B14F-4D97-AF65-F5344CB8AC3E}">
        <p14:creationId xmlns:p14="http://schemas.microsoft.com/office/powerpoint/2010/main" val="1664117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a:t>
            </a:fld>
            <a:endParaRPr lang="tr-TR"/>
          </a:p>
        </p:txBody>
      </p:sp>
    </p:spTree>
    <p:extLst>
      <p:ext uri="{BB962C8B-B14F-4D97-AF65-F5344CB8AC3E}">
        <p14:creationId xmlns:p14="http://schemas.microsoft.com/office/powerpoint/2010/main" val="3165266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31</a:t>
            </a:fld>
            <a:endParaRPr lang="tr-TR"/>
          </a:p>
        </p:txBody>
      </p:sp>
    </p:spTree>
    <p:extLst>
      <p:ext uri="{BB962C8B-B14F-4D97-AF65-F5344CB8AC3E}">
        <p14:creationId xmlns:p14="http://schemas.microsoft.com/office/powerpoint/2010/main" val="2049608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32</a:t>
            </a:fld>
            <a:endParaRPr lang="tr-TR"/>
          </a:p>
        </p:txBody>
      </p:sp>
    </p:spTree>
    <p:extLst>
      <p:ext uri="{BB962C8B-B14F-4D97-AF65-F5344CB8AC3E}">
        <p14:creationId xmlns:p14="http://schemas.microsoft.com/office/powerpoint/2010/main" val="2588456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33</a:t>
            </a:fld>
            <a:endParaRPr lang="tr-TR"/>
          </a:p>
        </p:txBody>
      </p:sp>
    </p:spTree>
    <p:extLst>
      <p:ext uri="{BB962C8B-B14F-4D97-AF65-F5344CB8AC3E}">
        <p14:creationId xmlns:p14="http://schemas.microsoft.com/office/powerpoint/2010/main" val="2877813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34</a:t>
            </a:fld>
            <a:endParaRPr lang="tr-TR"/>
          </a:p>
        </p:txBody>
      </p:sp>
    </p:spTree>
    <p:extLst>
      <p:ext uri="{BB962C8B-B14F-4D97-AF65-F5344CB8AC3E}">
        <p14:creationId xmlns:p14="http://schemas.microsoft.com/office/powerpoint/2010/main" val="1148501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35</a:t>
            </a:fld>
            <a:endParaRPr lang="tr-TR"/>
          </a:p>
        </p:txBody>
      </p:sp>
    </p:spTree>
    <p:extLst>
      <p:ext uri="{BB962C8B-B14F-4D97-AF65-F5344CB8AC3E}">
        <p14:creationId xmlns:p14="http://schemas.microsoft.com/office/powerpoint/2010/main" val="12599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36</a:t>
            </a:fld>
            <a:endParaRPr lang="tr-TR"/>
          </a:p>
        </p:txBody>
      </p:sp>
    </p:spTree>
    <p:extLst>
      <p:ext uri="{BB962C8B-B14F-4D97-AF65-F5344CB8AC3E}">
        <p14:creationId xmlns:p14="http://schemas.microsoft.com/office/powerpoint/2010/main" val="445136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37</a:t>
            </a:fld>
            <a:endParaRPr lang="tr-TR"/>
          </a:p>
        </p:txBody>
      </p:sp>
    </p:spTree>
    <p:extLst>
      <p:ext uri="{BB962C8B-B14F-4D97-AF65-F5344CB8AC3E}">
        <p14:creationId xmlns:p14="http://schemas.microsoft.com/office/powerpoint/2010/main" val="1608299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38</a:t>
            </a:fld>
            <a:endParaRPr lang="tr-TR"/>
          </a:p>
        </p:txBody>
      </p:sp>
    </p:spTree>
    <p:extLst>
      <p:ext uri="{BB962C8B-B14F-4D97-AF65-F5344CB8AC3E}">
        <p14:creationId xmlns:p14="http://schemas.microsoft.com/office/powerpoint/2010/main" val="103992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39</a:t>
            </a:fld>
            <a:endParaRPr lang="tr-TR"/>
          </a:p>
        </p:txBody>
      </p:sp>
    </p:spTree>
    <p:extLst>
      <p:ext uri="{BB962C8B-B14F-4D97-AF65-F5344CB8AC3E}">
        <p14:creationId xmlns:p14="http://schemas.microsoft.com/office/powerpoint/2010/main" val="2322742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40</a:t>
            </a:fld>
            <a:endParaRPr lang="tr-TR"/>
          </a:p>
        </p:txBody>
      </p:sp>
    </p:spTree>
    <p:extLst>
      <p:ext uri="{BB962C8B-B14F-4D97-AF65-F5344CB8AC3E}">
        <p14:creationId xmlns:p14="http://schemas.microsoft.com/office/powerpoint/2010/main" val="221425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a:t>
            </a:fld>
            <a:endParaRPr lang="tr-TR"/>
          </a:p>
        </p:txBody>
      </p:sp>
    </p:spTree>
    <p:extLst>
      <p:ext uri="{BB962C8B-B14F-4D97-AF65-F5344CB8AC3E}">
        <p14:creationId xmlns:p14="http://schemas.microsoft.com/office/powerpoint/2010/main" val="255491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41</a:t>
            </a:fld>
            <a:endParaRPr lang="tr-TR"/>
          </a:p>
        </p:txBody>
      </p:sp>
    </p:spTree>
    <p:extLst>
      <p:ext uri="{BB962C8B-B14F-4D97-AF65-F5344CB8AC3E}">
        <p14:creationId xmlns:p14="http://schemas.microsoft.com/office/powerpoint/2010/main" val="2911214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42</a:t>
            </a:fld>
            <a:endParaRPr lang="tr-TR"/>
          </a:p>
        </p:txBody>
      </p:sp>
    </p:spTree>
    <p:extLst>
      <p:ext uri="{BB962C8B-B14F-4D97-AF65-F5344CB8AC3E}">
        <p14:creationId xmlns:p14="http://schemas.microsoft.com/office/powerpoint/2010/main" val="251044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43</a:t>
            </a:fld>
            <a:endParaRPr lang="tr-TR"/>
          </a:p>
        </p:txBody>
      </p:sp>
    </p:spTree>
    <p:extLst>
      <p:ext uri="{BB962C8B-B14F-4D97-AF65-F5344CB8AC3E}">
        <p14:creationId xmlns:p14="http://schemas.microsoft.com/office/powerpoint/2010/main" val="4082993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44</a:t>
            </a:fld>
            <a:endParaRPr lang="tr-TR"/>
          </a:p>
        </p:txBody>
      </p:sp>
    </p:spTree>
    <p:extLst>
      <p:ext uri="{BB962C8B-B14F-4D97-AF65-F5344CB8AC3E}">
        <p14:creationId xmlns:p14="http://schemas.microsoft.com/office/powerpoint/2010/main" val="4128467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45</a:t>
            </a:fld>
            <a:endParaRPr lang="tr-TR"/>
          </a:p>
        </p:txBody>
      </p:sp>
    </p:spTree>
    <p:extLst>
      <p:ext uri="{BB962C8B-B14F-4D97-AF65-F5344CB8AC3E}">
        <p14:creationId xmlns:p14="http://schemas.microsoft.com/office/powerpoint/2010/main" val="179339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46</a:t>
            </a:fld>
            <a:endParaRPr lang="tr-TR"/>
          </a:p>
        </p:txBody>
      </p:sp>
    </p:spTree>
    <p:extLst>
      <p:ext uri="{BB962C8B-B14F-4D97-AF65-F5344CB8AC3E}">
        <p14:creationId xmlns:p14="http://schemas.microsoft.com/office/powerpoint/2010/main" val="1323720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47</a:t>
            </a:fld>
            <a:endParaRPr lang="tr-TR"/>
          </a:p>
        </p:txBody>
      </p:sp>
    </p:spTree>
    <p:extLst>
      <p:ext uri="{BB962C8B-B14F-4D97-AF65-F5344CB8AC3E}">
        <p14:creationId xmlns:p14="http://schemas.microsoft.com/office/powerpoint/2010/main" val="2713494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48</a:t>
            </a:fld>
            <a:endParaRPr lang="tr-TR"/>
          </a:p>
        </p:txBody>
      </p:sp>
    </p:spTree>
    <p:extLst>
      <p:ext uri="{BB962C8B-B14F-4D97-AF65-F5344CB8AC3E}">
        <p14:creationId xmlns:p14="http://schemas.microsoft.com/office/powerpoint/2010/main" val="3076957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49</a:t>
            </a:fld>
            <a:endParaRPr lang="tr-TR"/>
          </a:p>
        </p:txBody>
      </p:sp>
    </p:spTree>
    <p:extLst>
      <p:ext uri="{BB962C8B-B14F-4D97-AF65-F5344CB8AC3E}">
        <p14:creationId xmlns:p14="http://schemas.microsoft.com/office/powerpoint/2010/main" val="745628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p>
        </p:txBody>
      </p:sp>
      <p:sp>
        <p:nvSpPr>
          <p:cNvPr id="4" name="Slayt Numarası Yer Tutucusu 3"/>
          <p:cNvSpPr>
            <a:spLocks noGrp="1"/>
          </p:cNvSpPr>
          <p:nvPr>
            <p:ph type="sldNum" sz="quarter" idx="5"/>
          </p:nvPr>
        </p:nvSpPr>
        <p:spPr/>
        <p:txBody>
          <a:bodyPr/>
          <a:lstStyle/>
          <a:p>
            <a:fld id="{358AA4C6-ACB5-3C4C-9801-1E6FF36CB327}" type="slidenum">
              <a:rPr lang="tr-TR" smtClean="0"/>
              <a:t>50</a:t>
            </a:fld>
            <a:endParaRPr lang="tr-TR"/>
          </a:p>
        </p:txBody>
      </p:sp>
    </p:spTree>
    <p:extLst>
      <p:ext uri="{BB962C8B-B14F-4D97-AF65-F5344CB8AC3E}">
        <p14:creationId xmlns:p14="http://schemas.microsoft.com/office/powerpoint/2010/main" val="119435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a:t>
            </a:fld>
            <a:endParaRPr lang="tr-TR"/>
          </a:p>
        </p:txBody>
      </p:sp>
    </p:spTree>
    <p:extLst>
      <p:ext uri="{BB962C8B-B14F-4D97-AF65-F5344CB8AC3E}">
        <p14:creationId xmlns:p14="http://schemas.microsoft.com/office/powerpoint/2010/main" val="1100501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51</a:t>
            </a:fld>
            <a:endParaRPr lang="tr-TR"/>
          </a:p>
        </p:txBody>
      </p:sp>
    </p:spTree>
    <p:extLst>
      <p:ext uri="{BB962C8B-B14F-4D97-AF65-F5344CB8AC3E}">
        <p14:creationId xmlns:p14="http://schemas.microsoft.com/office/powerpoint/2010/main" val="3216961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52</a:t>
            </a:fld>
            <a:endParaRPr lang="tr-TR"/>
          </a:p>
        </p:txBody>
      </p:sp>
    </p:spTree>
    <p:extLst>
      <p:ext uri="{BB962C8B-B14F-4D97-AF65-F5344CB8AC3E}">
        <p14:creationId xmlns:p14="http://schemas.microsoft.com/office/powerpoint/2010/main" val="993679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53</a:t>
            </a:fld>
            <a:endParaRPr lang="tr-TR"/>
          </a:p>
        </p:txBody>
      </p:sp>
    </p:spTree>
    <p:extLst>
      <p:ext uri="{BB962C8B-B14F-4D97-AF65-F5344CB8AC3E}">
        <p14:creationId xmlns:p14="http://schemas.microsoft.com/office/powerpoint/2010/main" val="2181651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54</a:t>
            </a:fld>
            <a:endParaRPr lang="tr-TR"/>
          </a:p>
        </p:txBody>
      </p:sp>
    </p:spTree>
    <p:extLst>
      <p:ext uri="{BB962C8B-B14F-4D97-AF65-F5344CB8AC3E}">
        <p14:creationId xmlns:p14="http://schemas.microsoft.com/office/powerpoint/2010/main" val="1444643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55</a:t>
            </a:fld>
            <a:endParaRPr lang="tr-TR"/>
          </a:p>
        </p:txBody>
      </p:sp>
    </p:spTree>
    <p:extLst>
      <p:ext uri="{BB962C8B-B14F-4D97-AF65-F5344CB8AC3E}">
        <p14:creationId xmlns:p14="http://schemas.microsoft.com/office/powerpoint/2010/main" val="18270208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56</a:t>
            </a:fld>
            <a:endParaRPr lang="tr-TR"/>
          </a:p>
        </p:txBody>
      </p:sp>
    </p:spTree>
    <p:extLst>
      <p:ext uri="{BB962C8B-B14F-4D97-AF65-F5344CB8AC3E}">
        <p14:creationId xmlns:p14="http://schemas.microsoft.com/office/powerpoint/2010/main" val="3955462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57</a:t>
            </a:fld>
            <a:endParaRPr lang="tr-TR"/>
          </a:p>
        </p:txBody>
      </p:sp>
    </p:spTree>
    <p:extLst>
      <p:ext uri="{BB962C8B-B14F-4D97-AF65-F5344CB8AC3E}">
        <p14:creationId xmlns:p14="http://schemas.microsoft.com/office/powerpoint/2010/main" val="3656628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58</a:t>
            </a:fld>
            <a:endParaRPr lang="tr-TR"/>
          </a:p>
        </p:txBody>
      </p:sp>
    </p:spTree>
    <p:extLst>
      <p:ext uri="{BB962C8B-B14F-4D97-AF65-F5344CB8AC3E}">
        <p14:creationId xmlns:p14="http://schemas.microsoft.com/office/powerpoint/2010/main" val="3839634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59</a:t>
            </a:fld>
            <a:endParaRPr lang="tr-TR"/>
          </a:p>
        </p:txBody>
      </p:sp>
    </p:spTree>
    <p:extLst>
      <p:ext uri="{BB962C8B-B14F-4D97-AF65-F5344CB8AC3E}">
        <p14:creationId xmlns:p14="http://schemas.microsoft.com/office/powerpoint/2010/main" val="3750729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60</a:t>
            </a:fld>
            <a:endParaRPr lang="tr-TR"/>
          </a:p>
        </p:txBody>
      </p:sp>
    </p:spTree>
    <p:extLst>
      <p:ext uri="{BB962C8B-B14F-4D97-AF65-F5344CB8AC3E}">
        <p14:creationId xmlns:p14="http://schemas.microsoft.com/office/powerpoint/2010/main" val="186010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a:t>
            </a:fld>
            <a:endParaRPr lang="tr-TR"/>
          </a:p>
        </p:txBody>
      </p:sp>
    </p:spTree>
    <p:extLst>
      <p:ext uri="{BB962C8B-B14F-4D97-AF65-F5344CB8AC3E}">
        <p14:creationId xmlns:p14="http://schemas.microsoft.com/office/powerpoint/2010/main" val="4061493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61</a:t>
            </a:fld>
            <a:endParaRPr lang="tr-TR"/>
          </a:p>
        </p:txBody>
      </p:sp>
    </p:spTree>
    <p:extLst>
      <p:ext uri="{BB962C8B-B14F-4D97-AF65-F5344CB8AC3E}">
        <p14:creationId xmlns:p14="http://schemas.microsoft.com/office/powerpoint/2010/main" val="961402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62</a:t>
            </a:fld>
            <a:endParaRPr lang="tr-TR"/>
          </a:p>
        </p:txBody>
      </p:sp>
    </p:spTree>
    <p:extLst>
      <p:ext uri="{BB962C8B-B14F-4D97-AF65-F5344CB8AC3E}">
        <p14:creationId xmlns:p14="http://schemas.microsoft.com/office/powerpoint/2010/main" val="41016618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63</a:t>
            </a:fld>
            <a:endParaRPr lang="tr-TR"/>
          </a:p>
        </p:txBody>
      </p:sp>
    </p:spTree>
    <p:extLst>
      <p:ext uri="{BB962C8B-B14F-4D97-AF65-F5344CB8AC3E}">
        <p14:creationId xmlns:p14="http://schemas.microsoft.com/office/powerpoint/2010/main" val="36650158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64</a:t>
            </a:fld>
            <a:endParaRPr lang="tr-TR"/>
          </a:p>
        </p:txBody>
      </p:sp>
    </p:spTree>
    <p:extLst>
      <p:ext uri="{BB962C8B-B14F-4D97-AF65-F5344CB8AC3E}">
        <p14:creationId xmlns:p14="http://schemas.microsoft.com/office/powerpoint/2010/main" val="12960639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65</a:t>
            </a:fld>
            <a:endParaRPr lang="tr-TR"/>
          </a:p>
        </p:txBody>
      </p:sp>
    </p:spTree>
    <p:extLst>
      <p:ext uri="{BB962C8B-B14F-4D97-AF65-F5344CB8AC3E}">
        <p14:creationId xmlns:p14="http://schemas.microsoft.com/office/powerpoint/2010/main" val="5561479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66</a:t>
            </a:fld>
            <a:endParaRPr lang="tr-TR"/>
          </a:p>
        </p:txBody>
      </p:sp>
    </p:spTree>
    <p:extLst>
      <p:ext uri="{BB962C8B-B14F-4D97-AF65-F5344CB8AC3E}">
        <p14:creationId xmlns:p14="http://schemas.microsoft.com/office/powerpoint/2010/main" val="11764463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67</a:t>
            </a:fld>
            <a:endParaRPr lang="tr-TR"/>
          </a:p>
        </p:txBody>
      </p:sp>
    </p:spTree>
    <p:extLst>
      <p:ext uri="{BB962C8B-B14F-4D97-AF65-F5344CB8AC3E}">
        <p14:creationId xmlns:p14="http://schemas.microsoft.com/office/powerpoint/2010/main" val="3028952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68</a:t>
            </a:fld>
            <a:endParaRPr lang="tr-TR"/>
          </a:p>
        </p:txBody>
      </p:sp>
    </p:spTree>
    <p:extLst>
      <p:ext uri="{BB962C8B-B14F-4D97-AF65-F5344CB8AC3E}">
        <p14:creationId xmlns:p14="http://schemas.microsoft.com/office/powerpoint/2010/main" val="157094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69</a:t>
            </a:fld>
            <a:endParaRPr lang="tr-TR"/>
          </a:p>
        </p:txBody>
      </p:sp>
    </p:spTree>
    <p:extLst>
      <p:ext uri="{BB962C8B-B14F-4D97-AF65-F5344CB8AC3E}">
        <p14:creationId xmlns:p14="http://schemas.microsoft.com/office/powerpoint/2010/main" val="3182719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70</a:t>
            </a:fld>
            <a:endParaRPr lang="tr-TR"/>
          </a:p>
        </p:txBody>
      </p:sp>
    </p:spTree>
    <p:extLst>
      <p:ext uri="{BB962C8B-B14F-4D97-AF65-F5344CB8AC3E}">
        <p14:creationId xmlns:p14="http://schemas.microsoft.com/office/powerpoint/2010/main" val="412399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a:t>
            </a:fld>
            <a:endParaRPr lang="tr-TR"/>
          </a:p>
        </p:txBody>
      </p:sp>
    </p:spTree>
    <p:extLst>
      <p:ext uri="{BB962C8B-B14F-4D97-AF65-F5344CB8AC3E}">
        <p14:creationId xmlns:p14="http://schemas.microsoft.com/office/powerpoint/2010/main" val="1090395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71</a:t>
            </a:fld>
            <a:endParaRPr lang="tr-TR"/>
          </a:p>
        </p:txBody>
      </p:sp>
    </p:spTree>
    <p:extLst>
      <p:ext uri="{BB962C8B-B14F-4D97-AF65-F5344CB8AC3E}">
        <p14:creationId xmlns:p14="http://schemas.microsoft.com/office/powerpoint/2010/main" val="7968616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72</a:t>
            </a:fld>
            <a:endParaRPr lang="tr-TR"/>
          </a:p>
        </p:txBody>
      </p:sp>
    </p:spTree>
    <p:extLst>
      <p:ext uri="{BB962C8B-B14F-4D97-AF65-F5344CB8AC3E}">
        <p14:creationId xmlns:p14="http://schemas.microsoft.com/office/powerpoint/2010/main" val="42905754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73</a:t>
            </a:fld>
            <a:endParaRPr lang="tr-TR"/>
          </a:p>
        </p:txBody>
      </p:sp>
    </p:spTree>
    <p:extLst>
      <p:ext uri="{BB962C8B-B14F-4D97-AF65-F5344CB8AC3E}">
        <p14:creationId xmlns:p14="http://schemas.microsoft.com/office/powerpoint/2010/main" val="18262358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74</a:t>
            </a:fld>
            <a:endParaRPr lang="tr-TR"/>
          </a:p>
        </p:txBody>
      </p:sp>
    </p:spTree>
    <p:extLst>
      <p:ext uri="{BB962C8B-B14F-4D97-AF65-F5344CB8AC3E}">
        <p14:creationId xmlns:p14="http://schemas.microsoft.com/office/powerpoint/2010/main" val="18697116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75</a:t>
            </a:fld>
            <a:endParaRPr lang="tr-TR"/>
          </a:p>
        </p:txBody>
      </p:sp>
    </p:spTree>
    <p:extLst>
      <p:ext uri="{BB962C8B-B14F-4D97-AF65-F5344CB8AC3E}">
        <p14:creationId xmlns:p14="http://schemas.microsoft.com/office/powerpoint/2010/main" val="18251086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76</a:t>
            </a:fld>
            <a:endParaRPr lang="tr-TR"/>
          </a:p>
        </p:txBody>
      </p:sp>
    </p:spTree>
    <p:extLst>
      <p:ext uri="{BB962C8B-B14F-4D97-AF65-F5344CB8AC3E}">
        <p14:creationId xmlns:p14="http://schemas.microsoft.com/office/powerpoint/2010/main" val="8847319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77</a:t>
            </a:fld>
            <a:endParaRPr lang="tr-TR"/>
          </a:p>
        </p:txBody>
      </p:sp>
    </p:spTree>
    <p:extLst>
      <p:ext uri="{BB962C8B-B14F-4D97-AF65-F5344CB8AC3E}">
        <p14:creationId xmlns:p14="http://schemas.microsoft.com/office/powerpoint/2010/main" val="40826484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78</a:t>
            </a:fld>
            <a:endParaRPr lang="tr-TR"/>
          </a:p>
        </p:txBody>
      </p:sp>
    </p:spTree>
    <p:extLst>
      <p:ext uri="{BB962C8B-B14F-4D97-AF65-F5344CB8AC3E}">
        <p14:creationId xmlns:p14="http://schemas.microsoft.com/office/powerpoint/2010/main" val="9123884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79</a:t>
            </a:fld>
            <a:endParaRPr lang="tr-TR"/>
          </a:p>
        </p:txBody>
      </p:sp>
    </p:spTree>
    <p:extLst>
      <p:ext uri="{BB962C8B-B14F-4D97-AF65-F5344CB8AC3E}">
        <p14:creationId xmlns:p14="http://schemas.microsoft.com/office/powerpoint/2010/main" val="968038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80</a:t>
            </a:fld>
            <a:endParaRPr lang="tr-TR"/>
          </a:p>
        </p:txBody>
      </p:sp>
    </p:spTree>
    <p:extLst>
      <p:ext uri="{BB962C8B-B14F-4D97-AF65-F5344CB8AC3E}">
        <p14:creationId xmlns:p14="http://schemas.microsoft.com/office/powerpoint/2010/main" val="283123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a:t>
            </a:fld>
            <a:endParaRPr lang="tr-TR"/>
          </a:p>
        </p:txBody>
      </p:sp>
    </p:spTree>
    <p:extLst>
      <p:ext uri="{BB962C8B-B14F-4D97-AF65-F5344CB8AC3E}">
        <p14:creationId xmlns:p14="http://schemas.microsoft.com/office/powerpoint/2010/main" val="17370546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81</a:t>
            </a:fld>
            <a:endParaRPr lang="tr-TR"/>
          </a:p>
        </p:txBody>
      </p:sp>
    </p:spTree>
    <p:extLst>
      <p:ext uri="{BB962C8B-B14F-4D97-AF65-F5344CB8AC3E}">
        <p14:creationId xmlns:p14="http://schemas.microsoft.com/office/powerpoint/2010/main" val="6781277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82</a:t>
            </a:fld>
            <a:endParaRPr lang="tr-TR"/>
          </a:p>
        </p:txBody>
      </p:sp>
    </p:spTree>
    <p:extLst>
      <p:ext uri="{BB962C8B-B14F-4D97-AF65-F5344CB8AC3E}">
        <p14:creationId xmlns:p14="http://schemas.microsoft.com/office/powerpoint/2010/main" val="28450101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83</a:t>
            </a:fld>
            <a:endParaRPr lang="tr-TR"/>
          </a:p>
        </p:txBody>
      </p:sp>
    </p:spTree>
    <p:extLst>
      <p:ext uri="{BB962C8B-B14F-4D97-AF65-F5344CB8AC3E}">
        <p14:creationId xmlns:p14="http://schemas.microsoft.com/office/powerpoint/2010/main" val="24259373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84</a:t>
            </a:fld>
            <a:endParaRPr lang="tr-TR"/>
          </a:p>
        </p:txBody>
      </p:sp>
    </p:spTree>
    <p:extLst>
      <p:ext uri="{BB962C8B-B14F-4D97-AF65-F5344CB8AC3E}">
        <p14:creationId xmlns:p14="http://schemas.microsoft.com/office/powerpoint/2010/main" val="34621981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85</a:t>
            </a:fld>
            <a:endParaRPr lang="tr-TR"/>
          </a:p>
        </p:txBody>
      </p:sp>
    </p:spTree>
    <p:extLst>
      <p:ext uri="{BB962C8B-B14F-4D97-AF65-F5344CB8AC3E}">
        <p14:creationId xmlns:p14="http://schemas.microsoft.com/office/powerpoint/2010/main" val="42249600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86</a:t>
            </a:fld>
            <a:endParaRPr lang="tr-TR"/>
          </a:p>
        </p:txBody>
      </p:sp>
    </p:spTree>
    <p:extLst>
      <p:ext uri="{BB962C8B-B14F-4D97-AF65-F5344CB8AC3E}">
        <p14:creationId xmlns:p14="http://schemas.microsoft.com/office/powerpoint/2010/main" val="30066616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87</a:t>
            </a:fld>
            <a:endParaRPr lang="tr-TR"/>
          </a:p>
        </p:txBody>
      </p:sp>
    </p:spTree>
    <p:extLst>
      <p:ext uri="{BB962C8B-B14F-4D97-AF65-F5344CB8AC3E}">
        <p14:creationId xmlns:p14="http://schemas.microsoft.com/office/powerpoint/2010/main" val="25815423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88</a:t>
            </a:fld>
            <a:endParaRPr lang="tr-TR"/>
          </a:p>
        </p:txBody>
      </p:sp>
    </p:spTree>
    <p:extLst>
      <p:ext uri="{BB962C8B-B14F-4D97-AF65-F5344CB8AC3E}">
        <p14:creationId xmlns:p14="http://schemas.microsoft.com/office/powerpoint/2010/main" val="22377502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89</a:t>
            </a:fld>
            <a:endParaRPr lang="tr-TR"/>
          </a:p>
        </p:txBody>
      </p:sp>
    </p:spTree>
    <p:extLst>
      <p:ext uri="{BB962C8B-B14F-4D97-AF65-F5344CB8AC3E}">
        <p14:creationId xmlns:p14="http://schemas.microsoft.com/office/powerpoint/2010/main" val="40550809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90</a:t>
            </a:fld>
            <a:endParaRPr lang="tr-TR"/>
          </a:p>
        </p:txBody>
      </p:sp>
    </p:spTree>
    <p:extLst>
      <p:ext uri="{BB962C8B-B14F-4D97-AF65-F5344CB8AC3E}">
        <p14:creationId xmlns:p14="http://schemas.microsoft.com/office/powerpoint/2010/main" val="1304793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a:t>
            </a:fld>
            <a:endParaRPr lang="tr-TR"/>
          </a:p>
        </p:txBody>
      </p:sp>
    </p:spTree>
    <p:extLst>
      <p:ext uri="{BB962C8B-B14F-4D97-AF65-F5344CB8AC3E}">
        <p14:creationId xmlns:p14="http://schemas.microsoft.com/office/powerpoint/2010/main" val="31941161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91</a:t>
            </a:fld>
            <a:endParaRPr lang="tr-TR"/>
          </a:p>
        </p:txBody>
      </p:sp>
    </p:spTree>
    <p:extLst>
      <p:ext uri="{BB962C8B-B14F-4D97-AF65-F5344CB8AC3E}">
        <p14:creationId xmlns:p14="http://schemas.microsoft.com/office/powerpoint/2010/main" val="4942014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92</a:t>
            </a:fld>
            <a:endParaRPr lang="tr-TR"/>
          </a:p>
        </p:txBody>
      </p:sp>
    </p:spTree>
    <p:extLst>
      <p:ext uri="{BB962C8B-B14F-4D97-AF65-F5344CB8AC3E}">
        <p14:creationId xmlns:p14="http://schemas.microsoft.com/office/powerpoint/2010/main" val="42835816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93</a:t>
            </a:fld>
            <a:endParaRPr lang="tr-TR"/>
          </a:p>
        </p:txBody>
      </p:sp>
    </p:spTree>
    <p:extLst>
      <p:ext uri="{BB962C8B-B14F-4D97-AF65-F5344CB8AC3E}">
        <p14:creationId xmlns:p14="http://schemas.microsoft.com/office/powerpoint/2010/main" val="32007072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94</a:t>
            </a:fld>
            <a:endParaRPr lang="tr-TR"/>
          </a:p>
        </p:txBody>
      </p:sp>
    </p:spTree>
    <p:extLst>
      <p:ext uri="{BB962C8B-B14F-4D97-AF65-F5344CB8AC3E}">
        <p14:creationId xmlns:p14="http://schemas.microsoft.com/office/powerpoint/2010/main" val="35079456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95</a:t>
            </a:fld>
            <a:endParaRPr lang="tr-TR"/>
          </a:p>
        </p:txBody>
      </p:sp>
    </p:spTree>
    <p:extLst>
      <p:ext uri="{BB962C8B-B14F-4D97-AF65-F5344CB8AC3E}">
        <p14:creationId xmlns:p14="http://schemas.microsoft.com/office/powerpoint/2010/main" val="29002715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96</a:t>
            </a:fld>
            <a:endParaRPr lang="tr-TR"/>
          </a:p>
        </p:txBody>
      </p:sp>
    </p:spTree>
    <p:extLst>
      <p:ext uri="{BB962C8B-B14F-4D97-AF65-F5344CB8AC3E}">
        <p14:creationId xmlns:p14="http://schemas.microsoft.com/office/powerpoint/2010/main" val="9704658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97</a:t>
            </a:fld>
            <a:endParaRPr lang="tr-TR"/>
          </a:p>
        </p:txBody>
      </p:sp>
    </p:spTree>
    <p:extLst>
      <p:ext uri="{BB962C8B-B14F-4D97-AF65-F5344CB8AC3E}">
        <p14:creationId xmlns:p14="http://schemas.microsoft.com/office/powerpoint/2010/main" val="15689159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98</a:t>
            </a:fld>
            <a:endParaRPr lang="tr-TR"/>
          </a:p>
        </p:txBody>
      </p:sp>
    </p:spTree>
    <p:extLst>
      <p:ext uri="{BB962C8B-B14F-4D97-AF65-F5344CB8AC3E}">
        <p14:creationId xmlns:p14="http://schemas.microsoft.com/office/powerpoint/2010/main" val="2829513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99</a:t>
            </a:fld>
            <a:endParaRPr lang="tr-TR"/>
          </a:p>
        </p:txBody>
      </p:sp>
    </p:spTree>
    <p:extLst>
      <p:ext uri="{BB962C8B-B14F-4D97-AF65-F5344CB8AC3E}">
        <p14:creationId xmlns:p14="http://schemas.microsoft.com/office/powerpoint/2010/main" val="25793884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58AA4C6-ACB5-3C4C-9801-1E6FF36CB327}" type="slidenum">
              <a:rPr lang="tr-TR" smtClean="0"/>
              <a:t>100</a:t>
            </a:fld>
            <a:endParaRPr lang="tr-TR"/>
          </a:p>
        </p:txBody>
      </p:sp>
    </p:spTree>
    <p:extLst>
      <p:ext uri="{BB962C8B-B14F-4D97-AF65-F5344CB8AC3E}">
        <p14:creationId xmlns:p14="http://schemas.microsoft.com/office/powerpoint/2010/main" val="1215098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5F3E99-F2FE-0143-8290-0B42165474E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04D6CF5-9971-3746-B67A-CD53726071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958645A-06E4-5A47-8DD9-03316300E6E2}"/>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5" name="Alt Bilgi Yer Tutucusu 4">
            <a:extLst>
              <a:ext uri="{FF2B5EF4-FFF2-40B4-BE49-F238E27FC236}">
                <a16:creationId xmlns:a16="http://schemas.microsoft.com/office/drawing/2014/main" id="{7128A4A8-13DF-A142-BE0A-E4B077DB729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37012C2-306F-2E4C-94F6-AF8EDEF34496}"/>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1457089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1429CC0-6113-9847-91B2-C792060C87E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0EBB956-997D-754C-AB87-4CD5B409A6A2}"/>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EE8B6FF0-5528-A040-8A19-B69FEE759F5E}"/>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5" name="Alt Bilgi Yer Tutucusu 4">
            <a:extLst>
              <a:ext uri="{FF2B5EF4-FFF2-40B4-BE49-F238E27FC236}">
                <a16:creationId xmlns:a16="http://schemas.microsoft.com/office/drawing/2014/main" id="{13740F66-92B0-B147-9AD6-706DC0BD8DA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94C74AB-A4F5-8946-9D61-96CDF38319D3}"/>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399578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0CF50BB-50BD-2A4B-A011-67CF469F664A}"/>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2B69C12-A11E-4D4E-9AE8-9CD939403F5C}"/>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45E45CC3-BD4D-0D45-ABF3-27D8950209B4}"/>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5" name="Alt Bilgi Yer Tutucusu 4">
            <a:extLst>
              <a:ext uri="{FF2B5EF4-FFF2-40B4-BE49-F238E27FC236}">
                <a16:creationId xmlns:a16="http://schemas.microsoft.com/office/drawing/2014/main" id="{A01F3B62-3786-074A-83A0-79EB5A5BF2F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864AC85-FEB0-C44F-B2D4-F50F3E4C8533}"/>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261287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D5845B2-E39E-B647-8A54-03B5ED3D14F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9E2789C-5A70-5C40-B4FC-ABA45DAA9717}"/>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4D6E1F83-CA71-0043-995E-4AA54FB6D4B2}"/>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5" name="Alt Bilgi Yer Tutucusu 4">
            <a:extLst>
              <a:ext uri="{FF2B5EF4-FFF2-40B4-BE49-F238E27FC236}">
                <a16:creationId xmlns:a16="http://schemas.microsoft.com/office/drawing/2014/main" id="{AA34A9AF-8F7A-4C4F-8C6C-6FE7A9FFCD7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5B1040D-5977-884A-A479-FCA59D1CCFC2}"/>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394183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7C8D919-D7DE-5347-88E0-0D3AEA55C29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FC2AFA2-5D7C-FB45-BED6-4DDDCA8233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D4A32968-E777-C742-BFFA-9B78C9834285}"/>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5" name="Alt Bilgi Yer Tutucusu 4">
            <a:extLst>
              <a:ext uri="{FF2B5EF4-FFF2-40B4-BE49-F238E27FC236}">
                <a16:creationId xmlns:a16="http://schemas.microsoft.com/office/drawing/2014/main" id="{E3EE3DEF-9804-0B4D-8E70-01C158DFDBA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6E949A5-CC54-7144-86AA-1628CA1049D4}"/>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190313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C59E778-CAD3-6941-9DC9-7DC079B82DB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4000667-13A2-414C-83E8-EC8CE6D21641}"/>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A858676A-0EB1-E449-AC8E-EB045EA5B263}"/>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EBD77C7F-8B82-7C4C-B107-3475E1A7E0D5}"/>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6" name="Alt Bilgi Yer Tutucusu 5">
            <a:extLst>
              <a:ext uri="{FF2B5EF4-FFF2-40B4-BE49-F238E27FC236}">
                <a16:creationId xmlns:a16="http://schemas.microsoft.com/office/drawing/2014/main" id="{C02452BD-7723-9146-9B4D-490D42F5EBB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DCCD662-0FEC-444D-BB2D-68BC45339F68}"/>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219995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1CFD5C-2474-6E4F-BFAB-81AB365FD27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ABAF315-B334-8E4D-A06D-0132014A1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119B4CC6-10AE-A34B-B42A-647FA686C5C3}"/>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9BCDADAA-BFE0-9641-83EE-69E5AC051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BBE80FB4-18C0-CD40-8354-77040A8808E8}"/>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02A89D7A-39DE-BC4C-A669-9A0E8D80DA1F}"/>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8" name="Alt Bilgi Yer Tutucusu 7">
            <a:extLst>
              <a:ext uri="{FF2B5EF4-FFF2-40B4-BE49-F238E27FC236}">
                <a16:creationId xmlns:a16="http://schemas.microsoft.com/office/drawing/2014/main" id="{C4FA3899-3844-7740-A822-9404CA12888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777E76B3-AADF-AF45-BA36-E32873E2D84C}"/>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302891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C6BD83C-3A39-E94C-BF91-2F5ADB64C80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866D23E-FF03-7447-BFAE-40E760777B7D}"/>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4" name="Alt Bilgi Yer Tutucusu 3">
            <a:extLst>
              <a:ext uri="{FF2B5EF4-FFF2-40B4-BE49-F238E27FC236}">
                <a16:creationId xmlns:a16="http://schemas.microsoft.com/office/drawing/2014/main" id="{A0FB7460-99C3-5F4E-80AA-0C7C72EF8FB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05F1CC7B-720F-EB41-95BC-8EEE5F1FC2ED}"/>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198876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EED8D06-0649-BC44-AC2E-73A9CB27430C}"/>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3" name="Alt Bilgi Yer Tutucusu 2">
            <a:extLst>
              <a:ext uri="{FF2B5EF4-FFF2-40B4-BE49-F238E27FC236}">
                <a16:creationId xmlns:a16="http://schemas.microsoft.com/office/drawing/2014/main" id="{27026294-D259-B54B-A00F-995C865208A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E9CD2500-CD53-D347-9040-2B935A551FC4}"/>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404564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40845BB-D1E1-3047-9B4E-4EC22248815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81F4C90-6BD3-844B-8182-DC44CF3C3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ABCA03D1-0739-524C-929F-FC5D95BC3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7F833CE1-EDE2-4641-9AEE-43B101EC023D}"/>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6" name="Alt Bilgi Yer Tutucusu 5">
            <a:extLst>
              <a:ext uri="{FF2B5EF4-FFF2-40B4-BE49-F238E27FC236}">
                <a16:creationId xmlns:a16="http://schemas.microsoft.com/office/drawing/2014/main" id="{00695C40-5191-0747-A59B-0F15FD13D20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EBC9877-EDD5-3347-BE33-D028042E8456}"/>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4791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57B8CFA-95DC-3349-8ED6-2579D1169A8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320B359-FFD2-0145-84A9-7D1F50C14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108BC93-EBEB-1F4B-8740-D6E3577D4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D58DDB55-FB56-554F-85D2-FCF98B7CE4C3}"/>
              </a:ext>
            </a:extLst>
          </p:cNvPr>
          <p:cNvSpPr>
            <a:spLocks noGrp="1"/>
          </p:cNvSpPr>
          <p:nvPr>
            <p:ph type="dt" sz="half" idx="10"/>
          </p:nvPr>
        </p:nvSpPr>
        <p:spPr/>
        <p:txBody>
          <a:bodyPr/>
          <a:lstStyle/>
          <a:p>
            <a:fld id="{D5F14D4C-EDFF-1F4B-B118-78FB5C4051F5}" type="datetimeFigureOut">
              <a:rPr lang="tr-TR" smtClean="0"/>
              <a:t>3.07.2020</a:t>
            </a:fld>
            <a:endParaRPr lang="tr-TR"/>
          </a:p>
        </p:txBody>
      </p:sp>
      <p:sp>
        <p:nvSpPr>
          <p:cNvPr id="6" name="Alt Bilgi Yer Tutucusu 5">
            <a:extLst>
              <a:ext uri="{FF2B5EF4-FFF2-40B4-BE49-F238E27FC236}">
                <a16:creationId xmlns:a16="http://schemas.microsoft.com/office/drawing/2014/main" id="{42196DC0-C6C4-5448-9058-3E00614C067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C8178FA-C2CF-7341-A804-7D7BF280602C}"/>
              </a:ext>
            </a:extLst>
          </p:cNvPr>
          <p:cNvSpPr>
            <a:spLocks noGrp="1"/>
          </p:cNvSpPr>
          <p:nvPr>
            <p:ph type="sldNum" sz="quarter" idx="12"/>
          </p:nvPr>
        </p:nvSpPr>
        <p:spPr/>
        <p:txBody>
          <a:bodyPr/>
          <a:lstStyle/>
          <a:p>
            <a:fld id="{A1A59126-B222-2047-BE52-B9153E6F722A}" type="slidenum">
              <a:rPr lang="tr-TR" smtClean="0"/>
              <a:t>‹#›</a:t>
            </a:fld>
            <a:endParaRPr lang="tr-TR"/>
          </a:p>
        </p:txBody>
      </p:sp>
    </p:spTree>
    <p:extLst>
      <p:ext uri="{BB962C8B-B14F-4D97-AF65-F5344CB8AC3E}">
        <p14:creationId xmlns:p14="http://schemas.microsoft.com/office/powerpoint/2010/main" val="23956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0A8BAE5-67C6-124F-9387-4BD71D114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01FA141-D316-6246-B486-E62D69D63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D12D5DDD-2CAD-2944-ACE8-E60259E37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14D4C-EDFF-1F4B-B118-78FB5C4051F5}" type="datetimeFigureOut">
              <a:rPr lang="tr-TR" smtClean="0"/>
              <a:t>3.07.2020</a:t>
            </a:fld>
            <a:endParaRPr lang="tr-TR"/>
          </a:p>
        </p:txBody>
      </p:sp>
      <p:sp>
        <p:nvSpPr>
          <p:cNvPr id="5" name="Alt Bilgi Yer Tutucusu 4">
            <a:extLst>
              <a:ext uri="{FF2B5EF4-FFF2-40B4-BE49-F238E27FC236}">
                <a16:creationId xmlns:a16="http://schemas.microsoft.com/office/drawing/2014/main" id="{19AD7D71-6AB7-8947-A4C4-01FC62962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A9E7844-69A0-4948-89B5-97DA12E98A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59126-B222-2047-BE52-B9153E6F722A}" type="slidenum">
              <a:rPr lang="tr-TR" smtClean="0"/>
              <a:t>‹#›</a:t>
            </a:fld>
            <a:endParaRPr lang="tr-TR"/>
          </a:p>
        </p:txBody>
      </p:sp>
    </p:spTree>
    <p:extLst>
      <p:ext uri="{BB962C8B-B14F-4D97-AF65-F5344CB8AC3E}">
        <p14:creationId xmlns:p14="http://schemas.microsoft.com/office/powerpoint/2010/main" val="375871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2AFF8FB-83AB-CB40-B775-B2A23D1B1F9F}"/>
              </a:ext>
            </a:extLst>
          </p:cNvPr>
          <p:cNvSpPr>
            <a:spLocks noGrp="1"/>
          </p:cNvSpPr>
          <p:nvPr>
            <p:ph type="ctrTitle"/>
          </p:nvPr>
        </p:nvSpPr>
        <p:spPr>
          <a:xfrm>
            <a:off x="878773" y="1122363"/>
            <a:ext cx="10533413" cy="2387600"/>
          </a:xfrm>
        </p:spPr>
        <p:txBody>
          <a:bodyPr anchor="ctr">
            <a:normAutofit fontScale="90000"/>
          </a:bodyPr>
          <a:lstStyle/>
          <a:p>
            <a:r>
              <a:rPr lang="tr-TR" dirty="0"/>
              <a:t>Kaynakların Yazılımı</a:t>
            </a:r>
            <a:br>
              <a:rPr lang="tr-TR" dirty="0"/>
            </a:br>
            <a:r>
              <a:rPr lang="tr-TR" dirty="0" err="1"/>
              <a:t>EndNote</a:t>
            </a:r>
            <a:r>
              <a:rPr lang="tr-TR" dirty="0"/>
              <a:t>, </a:t>
            </a:r>
            <a:r>
              <a:rPr lang="tr-TR" dirty="0" err="1"/>
              <a:t>Mendeley</a:t>
            </a:r>
            <a:r>
              <a:rPr lang="tr-TR" dirty="0"/>
              <a:t> ve </a:t>
            </a:r>
            <a:r>
              <a:rPr lang="tr-TR" dirty="0" err="1"/>
              <a:t>iThanticate</a:t>
            </a:r>
            <a:endParaRPr lang="tr-TR" dirty="0"/>
          </a:p>
        </p:txBody>
      </p:sp>
      <p:sp>
        <p:nvSpPr>
          <p:cNvPr id="3" name="Alt Başlık 2">
            <a:extLst>
              <a:ext uri="{FF2B5EF4-FFF2-40B4-BE49-F238E27FC236}">
                <a16:creationId xmlns:a16="http://schemas.microsoft.com/office/drawing/2014/main" id="{7B51B989-EBD3-7145-B601-DD0D44694CB8}"/>
              </a:ext>
            </a:extLst>
          </p:cNvPr>
          <p:cNvSpPr>
            <a:spLocks noGrp="1"/>
          </p:cNvSpPr>
          <p:nvPr>
            <p:ph type="subTitle" idx="1"/>
          </p:nvPr>
        </p:nvSpPr>
        <p:spPr/>
        <p:txBody>
          <a:bodyPr anchor="ctr"/>
          <a:lstStyle/>
          <a:p>
            <a:r>
              <a:rPr lang="tr-TR" dirty="0"/>
              <a:t>Dr. Mustafa Kadıhasanoğlu</a:t>
            </a:r>
          </a:p>
          <a:p>
            <a:r>
              <a:rPr lang="tr-TR" dirty="0"/>
              <a:t>İstanbul Eğitim ve Araştırma Hastanesi</a:t>
            </a:r>
          </a:p>
        </p:txBody>
      </p:sp>
    </p:spTree>
    <p:extLst>
      <p:ext uri="{BB962C8B-B14F-4D97-AF65-F5344CB8AC3E}">
        <p14:creationId xmlns:p14="http://schemas.microsoft.com/office/powerpoint/2010/main" val="1531704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Kaynak Göstermezsek Ne Olur?</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lstStyle/>
          <a:p>
            <a:r>
              <a:rPr lang="tr-TR" dirty="0"/>
              <a:t>Telif hakkı (</a:t>
            </a:r>
            <a:r>
              <a:rPr lang="tr-TR" dirty="0" err="1"/>
              <a:t>copyright</a:t>
            </a:r>
            <a:r>
              <a:rPr lang="tr-TR" dirty="0"/>
              <a:t>)</a:t>
            </a:r>
          </a:p>
          <a:p>
            <a:r>
              <a:rPr lang="tr-TR" dirty="0" err="1"/>
              <a:t>Fair</a:t>
            </a:r>
            <a:r>
              <a:rPr lang="tr-TR" dirty="0"/>
              <a:t> </a:t>
            </a:r>
            <a:r>
              <a:rPr lang="tr-TR" dirty="0" err="1"/>
              <a:t>use</a:t>
            </a:r>
            <a:r>
              <a:rPr lang="tr-TR" dirty="0"/>
              <a:t> (adil kullanım)</a:t>
            </a:r>
          </a:p>
          <a:p>
            <a:r>
              <a:rPr lang="tr-TR" dirty="0"/>
              <a:t>İntihal (</a:t>
            </a:r>
            <a:r>
              <a:rPr lang="tr-TR" dirty="0" err="1"/>
              <a:t>plagiarism</a:t>
            </a:r>
            <a:r>
              <a:rPr lang="tr-TR" dirty="0"/>
              <a:t>)</a:t>
            </a:r>
          </a:p>
          <a:p>
            <a:endParaRPr lang="tr-TR" dirty="0"/>
          </a:p>
        </p:txBody>
      </p:sp>
    </p:spTree>
    <p:extLst>
      <p:ext uri="{BB962C8B-B14F-4D97-AF65-F5344CB8AC3E}">
        <p14:creationId xmlns:p14="http://schemas.microsoft.com/office/powerpoint/2010/main" val="5331366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1E065E2-D416-7B47-9E2E-17584B3FF752}"/>
              </a:ext>
            </a:extLst>
          </p:cNvPr>
          <p:cNvPicPr>
            <a:picLocks noChangeAspect="1"/>
          </p:cNvPicPr>
          <p:nvPr/>
        </p:nvPicPr>
        <p:blipFill>
          <a:blip r:embed="rId3"/>
          <a:stretch>
            <a:fillRect/>
          </a:stretch>
        </p:blipFill>
        <p:spPr>
          <a:xfrm>
            <a:off x="0" y="430127"/>
            <a:ext cx="12192000" cy="5997746"/>
          </a:xfrm>
          <a:prstGeom prst="rect">
            <a:avLst/>
          </a:prstGeom>
        </p:spPr>
      </p:pic>
    </p:spTree>
    <p:extLst>
      <p:ext uri="{BB962C8B-B14F-4D97-AF65-F5344CB8AC3E}">
        <p14:creationId xmlns:p14="http://schemas.microsoft.com/office/powerpoint/2010/main" val="30346115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6355FC5-F1A8-5646-AF5D-C93FB10678F9}"/>
              </a:ext>
            </a:extLst>
          </p:cNvPr>
          <p:cNvPicPr>
            <a:picLocks noChangeAspect="1"/>
          </p:cNvPicPr>
          <p:nvPr/>
        </p:nvPicPr>
        <p:blipFill>
          <a:blip r:embed="rId3"/>
          <a:stretch>
            <a:fillRect/>
          </a:stretch>
        </p:blipFill>
        <p:spPr>
          <a:xfrm>
            <a:off x="0" y="6158"/>
            <a:ext cx="12192000" cy="6845684"/>
          </a:xfrm>
          <a:prstGeom prst="rect">
            <a:avLst/>
          </a:prstGeom>
        </p:spPr>
      </p:pic>
    </p:spTree>
    <p:extLst>
      <p:ext uri="{BB962C8B-B14F-4D97-AF65-F5344CB8AC3E}">
        <p14:creationId xmlns:p14="http://schemas.microsoft.com/office/powerpoint/2010/main" val="20893161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1746647-283A-F941-A4A3-6BC3119317D0}"/>
              </a:ext>
            </a:extLst>
          </p:cNvPr>
          <p:cNvPicPr>
            <a:picLocks noChangeAspect="1"/>
          </p:cNvPicPr>
          <p:nvPr/>
        </p:nvPicPr>
        <p:blipFill>
          <a:blip r:embed="rId3"/>
          <a:stretch>
            <a:fillRect/>
          </a:stretch>
        </p:blipFill>
        <p:spPr>
          <a:xfrm>
            <a:off x="0" y="705804"/>
            <a:ext cx="12192000" cy="5446391"/>
          </a:xfrm>
          <a:prstGeom prst="rect">
            <a:avLst/>
          </a:prstGeom>
        </p:spPr>
      </p:pic>
      <p:sp>
        <p:nvSpPr>
          <p:cNvPr id="4" name="Çerçeve 3">
            <a:extLst>
              <a:ext uri="{FF2B5EF4-FFF2-40B4-BE49-F238E27FC236}">
                <a16:creationId xmlns:a16="http://schemas.microsoft.com/office/drawing/2014/main" id="{C8B7F8BE-A00C-0546-8459-E781F40DD74A}"/>
              </a:ext>
            </a:extLst>
          </p:cNvPr>
          <p:cNvSpPr/>
          <p:nvPr/>
        </p:nvSpPr>
        <p:spPr>
          <a:xfrm>
            <a:off x="2731325" y="1056904"/>
            <a:ext cx="653143" cy="6412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3234452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027BFA2-7A7B-DA48-9269-166E449ADEE4}"/>
              </a:ext>
            </a:extLst>
          </p:cNvPr>
          <p:cNvPicPr>
            <a:picLocks noChangeAspect="1"/>
          </p:cNvPicPr>
          <p:nvPr/>
        </p:nvPicPr>
        <p:blipFill>
          <a:blip r:embed="rId3"/>
          <a:stretch>
            <a:fillRect/>
          </a:stretch>
        </p:blipFill>
        <p:spPr>
          <a:xfrm>
            <a:off x="0" y="772210"/>
            <a:ext cx="12192000" cy="5313580"/>
          </a:xfrm>
          <a:prstGeom prst="rect">
            <a:avLst/>
          </a:prstGeom>
        </p:spPr>
      </p:pic>
    </p:spTree>
    <p:extLst>
      <p:ext uri="{BB962C8B-B14F-4D97-AF65-F5344CB8AC3E}">
        <p14:creationId xmlns:p14="http://schemas.microsoft.com/office/powerpoint/2010/main" val="25355125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027BFA2-7A7B-DA48-9269-166E449ADEE4}"/>
              </a:ext>
            </a:extLst>
          </p:cNvPr>
          <p:cNvPicPr>
            <a:picLocks noChangeAspect="1"/>
          </p:cNvPicPr>
          <p:nvPr/>
        </p:nvPicPr>
        <p:blipFill>
          <a:blip r:embed="rId3"/>
          <a:stretch>
            <a:fillRect/>
          </a:stretch>
        </p:blipFill>
        <p:spPr>
          <a:xfrm>
            <a:off x="0" y="772210"/>
            <a:ext cx="12192000" cy="5313580"/>
          </a:xfrm>
          <a:prstGeom prst="rect">
            <a:avLst/>
          </a:prstGeom>
        </p:spPr>
      </p:pic>
      <p:sp>
        <p:nvSpPr>
          <p:cNvPr id="2" name="Çerçeve 1">
            <a:extLst>
              <a:ext uri="{FF2B5EF4-FFF2-40B4-BE49-F238E27FC236}">
                <a16:creationId xmlns:a16="http://schemas.microsoft.com/office/drawing/2014/main" id="{9A8E9C85-2651-3447-9A55-D3BA9CBF706A}"/>
              </a:ext>
            </a:extLst>
          </p:cNvPr>
          <p:cNvSpPr/>
          <p:nvPr/>
        </p:nvSpPr>
        <p:spPr>
          <a:xfrm>
            <a:off x="3645725" y="688769"/>
            <a:ext cx="1246909" cy="85502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1962843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CD6ABB7-76EB-824A-8191-14F05A23EA8A}"/>
              </a:ext>
            </a:extLst>
          </p:cNvPr>
          <p:cNvPicPr>
            <a:picLocks noChangeAspect="1"/>
          </p:cNvPicPr>
          <p:nvPr/>
        </p:nvPicPr>
        <p:blipFill>
          <a:blip r:embed="rId3"/>
          <a:stretch>
            <a:fillRect/>
          </a:stretch>
        </p:blipFill>
        <p:spPr>
          <a:xfrm>
            <a:off x="0" y="400250"/>
            <a:ext cx="12192000" cy="6057499"/>
          </a:xfrm>
          <a:prstGeom prst="rect">
            <a:avLst/>
          </a:prstGeom>
        </p:spPr>
      </p:pic>
    </p:spTree>
    <p:extLst>
      <p:ext uri="{BB962C8B-B14F-4D97-AF65-F5344CB8AC3E}">
        <p14:creationId xmlns:p14="http://schemas.microsoft.com/office/powerpoint/2010/main" val="19549533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69B39B3-9D15-A14C-B172-10ED982C5670}"/>
              </a:ext>
            </a:extLst>
          </p:cNvPr>
          <p:cNvPicPr>
            <a:picLocks noChangeAspect="1"/>
          </p:cNvPicPr>
          <p:nvPr/>
        </p:nvPicPr>
        <p:blipFill>
          <a:blip r:embed="rId3"/>
          <a:stretch>
            <a:fillRect/>
          </a:stretch>
        </p:blipFill>
        <p:spPr>
          <a:xfrm>
            <a:off x="0" y="526960"/>
            <a:ext cx="12192000" cy="5804079"/>
          </a:xfrm>
          <a:prstGeom prst="rect">
            <a:avLst/>
          </a:prstGeom>
        </p:spPr>
      </p:pic>
    </p:spTree>
    <p:extLst>
      <p:ext uri="{BB962C8B-B14F-4D97-AF65-F5344CB8AC3E}">
        <p14:creationId xmlns:p14="http://schemas.microsoft.com/office/powerpoint/2010/main" val="8224092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69B39B3-9D15-A14C-B172-10ED982C5670}"/>
              </a:ext>
            </a:extLst>
          </p:cNvPr>
          <p:cNvPicPr>
            <a:picLocks noChangeAspect="1"/>
          </p:cNvPicPr>
          <p:nvPr/>
        </p:nvPicPr>
        <p:blipFill>
          <a:blip r:embed="rId3"/>
          <a:stretch>
            <a:fillRect/>
          </a:stretch>
        </p:blipFill>
        <p:spPr>
          <a:xfrm>
            <a:off x="0" y="526960"/>
            <a:ext cx="12192000" cy="5804079"/>
          </a:xfrm>
          <a:prstGeom prst="rect">
            <a:avLst/>
          </a:prstGeom>
        </p:spPr>
      </p:pic>
      <p:sp>
        <p:nvSpPr>
          <p:cNvPr id="2" name="Çerçeve 1">
            <a:extLst>
              <a:ext uri="{FF2B5EF4-FFF2-40B4-BE49-F238E27FC236}">
                <a16:creationId xmlns:a16="http://schemas.microsoft.com/office/drawing/2014/main" id="{2FACD538-47AC-6C46-92C3-23EAC36A293A}"/>
              </a:ext>
            </a:extLst>
          </p:cNvPr>
          <p:cNvSpPr/>
          <p:nvPr/>
        </p:nvSpPr>
        <p:spPr>
          <a:xfrm>
            <a:off x="7113319" y="5094514"/>
            <a:ext cx="1365663" cy="90252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6001965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65DE890-E6D9-8745-AA87-CE5DB791EAA4}"/>
              </a:ext>
            </a:extLst>
          </p:cNvPr>
          <p:cNvPicPr>
            <a:picLocks noChangeAspect="1"/>
          </p:cNvPicPr>
          <p:nvPr/>
        </p:nvPicPr>
        <p:blipFill>
          <a:blip r:embed="rId3"/>
          <a:stretch>
            <a:fillRect/>
          </a:stretch>
        </p:blipFill>
        <p:spPr>
          <a:xfrm>
            <a:off x="0" y="322509"/>
            <a:ext cx="12192000" cy="6212981"/>
          </a:xfrm>
          <a:prstGeom prst="rect">
            <a:avLst/>
          </a:prstGeom>
        </p:spPr>
      </p:pic>
    </p:spTree>
    <p:extLst>
      <p:ext uri="{BB962C8B-B14F-4D97-AF65-F5344CB8AC3E}">
        <p14:creationId xmlns:p14="http://schemas.microsoft.com/office/powerpoint/2010/main" val="2074487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CB0EEBE-C1B5-CC4D-BC33-D17198A81469}"/>
              </a:ext>
            </a:extLst>
          </p:cNvPr>
          <p:cNvPicPr>
            <a:picLocks noChangeAspect="1"/>
          </p:cNvPicPr>
          <p:nvPr/>
        </p:nvPicPr>
        <p:blipFill>
          <a:blip r:embed="rId3"/>
          <a:stretch>
            <a:fillRect/>
          </a:stretch>
        </p:blipFill>
        <p:spPr>
          <a:xfrm>
            <a:off x="0" y="241183"/>
            <a:ext cx="12192000" cy="6375633"/>
          </a:xfrm>
          <a:prstGeom prst="rect">
            <a:avLst/>
          </a:prstGeom>
        </p:spPr>
      </p:pic>
    </p:spTree>
    <p:extLst>
      <p:ext uri="{BB962C8B-B14F-4D97-AF65-F5344CB8AC3E}">
        <p14:creationId xmlns:p14="http://schemas.microsoft.com/office/powerpoint/2010/main" val="241414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Kaynak Göstermezsek Ne Olur?</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normAutofit/>
          </a:bodyPr>
          <a:lstStyle/>
          <a:p>
            <a:r>
              <a:rPr lang="tr-TR" dirty="0"/>
              <a:t>İntihal veya </a:t>
            </a:r>
            <a:r>
              <a:rPr lang="tr-TR" dirty="0" err="1"/>
              <a:t>plagiarism</a:t>
            </a:r>
            <a:endParaRPr lang="tr-TR" dirty="0"/>
          </a:p>
          <a:p>
            <a:r>
              <a:rPr lang="tr-TR" dirty="0"/>
              <a:t>Türk Dil Kurumu: Aşırma, yağmalama, çalma</a:t>
            </a:r>
          </a:p>
          <a:p>
            <a:pPr lvl="1"/>
            <a:r>
              <a:rPr lang="tr-TR" i="1" u="sng" dirty="0"/>
              <a:t>Başkalarının yazılarından bölümler, dizeler alıp kendisininmiş gibi gösterme veya başkalarının konularını benimseyip değişik bir biçimde anlatma, intihal</a:t>
            </a:r>
          </a:p>
          <a:p>
            <a:r>
              <a:rPr lang="tr-TR" dirty="0"/>
              <a:t>TÜBA</a:t>
            </a:r>
            <a:r>
              <a:rPr lang="tr-TR" i="1" dirty="0"/>
              <a:t>:</a:t>
            </a:r>
          </a:p>
          <a:p>
            <a:pPr lvl="1"/>
            <a:r>
              <a:rPr lang="tr-TR" i="1" dirty="0"/>
              <a:t>Bir başkasına ait olan bir fikrin, buluşun, araştırma sonuçlarının veya araştırma ürünlerinin bir bölümünün ya da tümünün, hatta kitapların tümünün ya da bir bölümünün kaynak gösterilmeksizin istemli olarak kopya ya da tercüme edilip yazarın kendi üretimi gibi gösterilmesine aşırma denir. </a:t>
            </a:r>
            <a:endParaRPr lang="tr-TR" dirty="0"/>
          </a:p>
        </p:txBody>
      </p:sp>
    </p:spTree>
    <p:extLst>
      <p:ext uri="{BB962C8B-B14F-4D97-AF65-F5344CB8AC3E}">
        <p14:creationId xmlns:p14="http://schemas.microsoft.com/office/powerpoint/2010/main" val="39670344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0140CE6-7160-1841-B38A-4EBFBF0CF096}"/>
              </a:ext>
            </a:extLst>
          </p:cNvPr>
          <p:cNvPicPr>
            <a:picLocks noChangeAspect="1"/>
          </p:cNvPicPr>
          <p:nvPr/>
        </p:nvPicPr>
        <p:blipFill>
          <a:blip r:embed="rId3"/>
          <a:stretch>
            <a:fillRect/>
          </a:stretch>
        </p:blipFill>
        <p:spPr>
          <a:xfrm>
            <a:off x="0" y="969954"/>
            <a:ext cx="12192000" cy="4918091"/>
          </a:xfrm>
          <a:prstGeom prst="rect">
            <a:avLst/>
          </a:prstGeom>
        </p:spPr>
      </p:pic>
    </p:spTree>
    <p:extLst>
      <p:ext uri="{BB962C8B-B14F-4D97-AF65-F5344CB8AC3E}">
        <p14:creationId xmlns:p14="http://schemas.microsoft.com/office/powerpoint/2010/main" val="9793079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94318A7-D393-964E-944C-40A561E1B319}"/>
              </a:ext>
            </a:extLst>
          </p:cNvPr>
          <p:cNvSpPr>
            <a:spLocks noGrp="1"/>
          </p:cNvSpPr>
          <p:nvPr>
            <p:ph type="title"/>
          </p:nvPr>
        </p:nvSpPr>
        <p:spPr/>
        <p:txBody>
          <a:bodyPr/>
          <a:lstStyle/>
          <a:p>
            <a:pPr algn="ctr"/>
            <a:r>
              <a:rPr lang="tr-TR" dirty="0" err="1"/>
              <a:t>Mendeley</a:t>
            </a:r>
            <a:endParaRPr lang="tr-TR" dirty="0"/>
          </a:p>
        </p:txBody>
      </p:sp>
      <p:sp>
        <p:nvSpPr>
          <p:cNvPr id="3" name="İçerik Yer Tutucusu 2">
            <a:extLst>
              <a:ext uri="{FF2B5EF4-FFF2-40B4-BE49-F238E27FC236}">
                <a16:creationId xmlns:a16="http://schemas.microsoft.com/office/drawing/2014/main" id="{ECB76DC7-DBCD-CE41-8D21-FAE8E550215C}"/>
              </a:ext>
            </a:extLst>
          </p:cNvPr>
          <p:cNvSpPr>
            <a:spLocks noGrp="1"/>
          </p:cNvSpPr>
          <p:nvPr>
            <p:ph idx="1"/>
          </p:nvPr>
        </p:nvSpPr>
        <p:spPr/>
        <p:txBody>
          <a:bodyPr>
            <a:normAutofit/>
          </a:bodyPr>
          <a:lstStyle/>
          <a:p>
            <a:r>
              <a:rPr lang="tr-TR" dirty="0"/>
              <a:t>Otomatik olarak referanslarınızı istediğiniz stilde oluşturur</a:t>
            </a:r>
          </a:p>
          <a:p>
            <a:r>
              <a:rPr lang="tr-TR" dirty="0"/>
              <a:t>Çevrimiçinde diğer araştırmacılarla işbirliği</a:t>
            </a:r>
          </a:p>
          <a:p>
            <a:r>
              <a:rPr lang="tr-TR" dirty="0"/>
              <a:t>Bilgisayarınızda yer alan okunacak ve okunmuş makalelerinizi organize eder.</a:t>
            </a:r>
          </a:p>
          <a:p>
            <a:r>
              <a:rPr lang="tr-TR" dirty="0"/>
              <a:t>Okuduğunuz makaleleri temel alarak size aynı konuda okuyabileceğiniz başka makaleleri önerir</a:t>
            </a:r>
          </a:p>
          <a:p>
            <a:r>
              <a:rPr lang="tr-TR" dirty="0"/>
              <a:t>Yanınızda bilgisayarınız olmasa dahi, bilgisayarınıza indirdiğiniz makalelere online olarak erişim imkanı sağlar</a:t>
            </a:r>
          </a:p>
          <a:p>
            <a:pPr marL="0" indent="0">
              <a:buNone/>
            </a:pPr>
            <a:endParaRPr lang="tr-TR" dirty="0"/>
          </a:p>
          <a:p>
            <a:endParaRPr lang="tr-TR" dirty="0"/>
          </a:p>
        </p:txBody>
      </p:sp>
    </p:spTree>
    <p:extLst>
      <p:ext uri="{BB962C8B-B14F-4D97-AF65-F5344CB8AC3E}">
        <p14:creationId xmlns:p14="http://schemas.microsoft.com/office/powerpoint/2010/main" val="16259670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94318A7-D393-964E-944C-40A561E1B319}"/>
              </a:ext>
            </a:extLst>
          </p:cNvPr>
          <p:cNvSpPr>
            <a:spLocks noGrp="1"/>
          </p:cNvSpPr>
          <p:nvPr>
            <p:ph type="title"/>
          </p:nvPr>
        </p:nvSpPr>
        <p:spPr/>
        <p:txBody>
          <a:bodyPr/>
          <a:lstStyle/>
          <a:p>
            <a:pPr algn="ctr"/>
            <a:r>
              <a:rPr lang="tr-TR" dirty="0" err="1"/>
              <a:t>Mendeley</a:t>
            </a:r>
            <a:endParaRPr lang="tr-TR" dirty="0"/>
          </a:p>
        </p:txBody>
      </p:sp>
      <p:sp>
        <p:nvSpPr>
          <p:cNvPr id="3" name="İçerik Yer Tutucusu 2">
            <a:extLst>
              <a:ext uri="{FF2B5EF4-FFF2-40B4-BE49-F238E27FC236}">
                <a16:creationId xmlns:a16="http://schemas.microsoft.com/office/drawing/2014/main" id="{ECB76DC7-DBCD-CE41-8D21-FAE8E550215C}"/>
              </a:ext>
            </a:extLst>
          </p:cNvPr>
          <p:cNvSpPr>
            <a:spLocks noGrp="1"/>
          </p:cNvSpPr>
          <p:nvPr>
            <p:ph idx="1"/>
          </p:nvPr>
        </p:nvSpPr>
        <p:spPr/>
        <p:txBody>
          <a:bodyPr>
            <a:normAutofit/>
          </a:bodyPr>
          <a:lstStyle/>
          <a:p>
            <a:r>
              <a:rPr lang="tr-TR" dirty="0"/>
              <a:t>Otomatik olarak referanslarınızı istediğiniz stilde oluşturur</a:t>
            </a:r>
          </a:p>
          <a:p>
            <a:r>
              <a:rPr lang="tr-TR" dirty="0"/>
              <a:t>Çevrimiçinde diğer araştırmacılarla işbirliği</a:t>
            </a:r>
          </a:p>
          <a:p>
            <a:r>
              <a:rPr lang="tr-TR" dirty="0"/>
              <a:t>Bilgisayarınızda yer alan okunacak ve okunmuş makalelerinizi organize eder.</a:t>
            </a:r>
          </a:p>
          <a:p>
            <a:r>
              <a:rPr lang="tr-TR" dirty="0"/>
              <a:t>Okuduğunuz makaleleri temel alarak size aynı konuda okuyabileceğiniz başka makaleleri önerir</a:t>
            </a:r>
          </a:p>
          <a:p>
            <a:r>
              <a:rPr lang="tr-TR" dirty="0"/>
              <a:t>Yanınızda bilgisayarınız olmasa dahi, bilgisayarınıza indirdiğiniz makalelere online olarak erişim imkanı sağlar</a:t>
            </a:r>
          </a:p>
          <a:p>
            <a:pPr marL="0" indent="0">
              <a:buNone/>
            </a:pPr>
            <a:endParaRPr lang="tr-TR" dirty="0"/>
          </a:p>
          <a:p>
            <a:endParaRPr lang="tr-TR" dirty="0"/>
          </a:p>
        </p:txBody>
      </p:sp>
    </p:spTree>
    <p:extLst>
      <p:ext uri="{BB962C8B-B14F-4D97-AF65-F5344CB8AC3E}">
        <p14:creationId xmlns:p14="http://schemas.microsoft.com/office/powerpoint/2010/main" val="2391260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94318A7-D393-964E-944C-40A561E1B319}"/>
              </a:ext>
            </a:extLst>
          </p:cNvPr>
          <p:cNvSpPr>
            <a:spLocks noGrp="1"/>
          </p:cNvSpPr>
          <p:nvPr>
            <p:ph type="title"/>
          </p:nvPr>
        </p:nvSpPr>
        <p:spPr/>
        <p:txBody>
          <a:bodyPr/>
          <a:lstStyle/>
          <a:p>
            <a:pPr algn="ctr"/>
            <a:r>
              <a:rPr lang="tr-TR" dirty="0" err="1"/>
              <a:t>Mendeley</a:t>
            </a:r>
            <a:endParaRPr lang="tr-TR" dirty="0"/>
          </a:p>
        </p:txBody>
      </p:sp>
      <p:sp>
        <p:nvSpPr>
          <p:cNvPr id="3" name="İçerik Yer Tutucusu 2">
            <a:extLst>
              <a:ext uri="{FF2B5EF4-FFF2-40B4-BE49-F238E27FC236}">
                <a16:creationId xmlns:a16="http://schemas.microsoft.com/office/drawing/2014/main" id="{ECB76DC7-DBCD-CE41-8D21-FAE8E550215C}"/>
              </a:ext>
            </a:extLst>
          </p:cNvPr>
          <p:cNvSpPr>
            <a:spLocks noGrp="1"/>
          </p:cNvSpPr>
          <p:nvPr>
            <p:ph idx="1"/>
          </p:nvPr>
        </p:nvSpPr>
        <p:spPr/>
        <p:txBody>
          <a:bodyPr>
            <a:normAutofit/>
          </a:bodyPr>
          <a:lstStyle/>
          <a:p>
            <a:r>
              <a:rPr lang="tr-TR" dirty="0"/>
              <a:t>Otomatik olarak referanslarınızı istediğiniz stilde oluşturur</a:t>
            </a:r>
          </a:p>
          <a:p>
            <a:r>
              <a:rPr lang="tr-TR" dirty="0"/>
              <a:t>Çevrimiçinde diğer araştırmacılarla işbirliği</a:t>
            </a:r>
          </a:p>
          <a:p>
            <a:r>
              <a:rPr lang="tr-TR" dirty="0"/>
              <a:t>Bilgisayarınızda yer alan okunacak ve okunmuş makalelerinizi organize eder.</a:t>
            </a:r>
          </a:p>
          <a:p>
            <a:r>
              <a:rPr lang="tr-TR" dirty="0"/>
              <a:t>Okuduğunuz makaleleri temel alarak size aynı konuda okuyabileceğiniz başka makaleleri önerir</a:t>
            </a:r>
          </a:p>
          <a:p>
            <a:r>
              <a:rPr lang="tr-TR" dirty="0"/>
              <a:t>Yanınızda bilgisayarınız olmasa dahi, bilgisayarınıza indirdiğiniz makalelere online olarak erişim imkanı sağlar</a:t>
            </a:r>
          </a:p>
          <a:p>
            <a:pPr marL="0" indent="0">
              <a:buNone/>
            </a:pPr>
            <a:endParaRPr lang="tr-TR" dirty="0"/>
          </a:p>
          <a:p>
            <a:endParaRPr lang="tr-TR" dirty="0"/>
          </a:p>
        </p:txBody>
      </p:sp>
    </p:spTree>
    <p:extLst>
      <p:ext uri="{BB962C8B-B14F-4D97-AF65-F5344CB8AC3E}">
        <p14:creationId xmlns:p14="http://schemas.microsoft.com/office/powerpoint/2010/main" val="36260128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94318A7-D393-964E-944C-40A561E1B319}"/>
              </a:ext>
            </a:extLst>
          </p:cNvPr>
          <p:cNvSpPr>
            <a:spLocks noGrp="1"/>
          </p:cNvSpPr>
          <p:nvPr>
            <p:ph type="title"/>
          </p:nvPr>
        </p:nvSpPr>
        <p:spPr/>
        <p:txBody>
          <a:bodyPr/>
          <a:lstStyle/>
          <a:p>
            <a:pPr algn="ctr"/>
            <a:r>
              <a:rPr lang="tr-TR" dirty="0" err="1"/>
              <a:t>Mendeley</a:t>
            </a:r>
            <a:endParaRPr lang="tr-TR" dirty="0"/>
          </a:p>
        </p:txBody>
      </p:sp>
      <p:sp>
        <p:nvSpPr>
          <p:cNvPr id="3" name="İçerik Yer Tutucusu 2">
            <a:extLst>
              <a:ext uri="{FF2B5EF4-FFF2-40B4-BE49-F238E27FC236}">
                <a16:creationId xmlns:a16="http://schemas.microsoft.com/office/drawing/2014/main" id="{ECB76DC7-DBCD-CE41-8D21-FAE8E550215C}"/>
              </a:ext>
            </a:extLst>
          </p:cNvPr>
          <p:cNvSpPr>
            <a:spLocks noGrp="1"/>
          </p:cNvSpPr>
          <p:nvPr>
            <p:ph idx="1"/>
          </p:nvPr>
        </p:nvSpPr>
        <p:spPr/>
        <p:txBody>
          <a:bodyPr>
            <a:normAutofit/>
          </a:bodyPr>
          <a:lstStyle/>
          <a:p>
            <a:r>
              <a:rPr lang="tr-TR" dirty="0"/>
              <a:t>Otomatik olarak referanslarınızı istediğiniz stilde oluşturur</a:t>
            </a:r>
          </a:p>
          <a:p>
            <a:r>
              <a:rPr lang="tr-TR" dirty="0"/>
              <a:t>Çevrimiçinde diğer araştırmacılarla işbirliği</a:t>
            </a:r>
          </a:p>
          <a:p>
            <a:r>
              <a:rPr lang="tr-TR" dirty="0"/>
              <a:t>Bilgisayarınızda yer alan okunacak ve okunmuş makalelerinizi organize eder.</a:t>
            </a:r>
          </a:p>
          <a:p>
            <a:r>
              <a:rPr lang="tr-TR" dirty="0"/>
              <a:t>Okuduğunuz makaleleri temel alarak size aynı konuda okuyabileceğiniz başka makaleleri önerir</a:t>
            </a:r>
          </a:p>
          <a:p>
            <a:r>
              <a:rPr lang="tr-TR" dirty="0"/>
              <a:t>Yanınızda bilgisayarınız olmasa dahi, bilgisayarınıza indirdiğiniz makalelere online olarak erişim imkanı sağlar</a:t>
            </a:r>
          </a:p>
          <a:p>
            <a:pPr marL="0" indent="0">
              <a:buNone/>
            </a:pPr>
            <a:endParaRPr lang="tr-TR" dirty="0"/>
          </a:p>
          <a:p>
            <a:endParaRPr lang="tr-TR" dirty="0"/>
          </a:p>
        </p:txBody>
      </p:sp>
    </p:spTree>
    <p:extLst>
      <p:ext uri="{BB962C8B-B14F-4D97-AF65-F5344CB8AC3E}">
        <p14:creationId xmlns:p14="http://schemas.microsoft.com/office/powerpoint/2010/main" val="39283127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94318A7-D393-964E-944C-40A561E1B319}"/>
              </a:ext>
            </a:extLst>
          </p:cNvPr>
          <p:cNvSpPr>
            <a:spLocks noGrp="1"/>
          </p:cNvSpPr>
          <p:nvPr>
            <p:ph type="title"/>
          </p:nvPr>
        </p:nvSpPr>
        <p:spPr/>
        <p:txBody>
          <a:bodyPr/>
          <a:lstStyle/>
          <a:p>
            <a:pPr algn="ctr"/>
            <a:r>
              <a:rPr lang="tr-TR" dirty="0" err="1"/>
              <a:t>Mendeley</a:t>
            </a:r>
            <a:endParaRPr lang="tr-TR" dirty="0"/>
          </a:p>
        </p:txBody>
      </p:sp>
      <p:sp>
        <p:nvSpPr>
          <p:cNvPr id="3" name="İçerik Yer Tutucusu 2">
            <a:extLst>
              <a:ext uri="{FF2B5EF4-FFF2-40B4-BE49-F238E27FC236}">
                <a16:creationId xmlns:a16="http://schemas.microsoft.com/office/drawing/2014/main" id="{ECB76DC7-DBCD-CE41-8D21-FAE8E550215C}"/>
              </a:ext>
            </a:extLst>
          </p:cNvPr>
          <p:cNvSpPr>
            <a:spLocks noGrp="1"/>
          </p:cNvSpPr>
          <p:nvPr>
            <p:ph idx="1"/>
          </p:nvPr>
        </p:nvSpPr>
        <p:spPr/>
        <p:txBody>
          <a:bodyPr>
            <a:normAutofit/>
          </a:bodyPr>
          <a:lstStyle/>
          <a:p>
            <a:r>
              <a:rPr lang="tr-TR" dirty="0"/>
              <a:t>Otomatik olarak referanslarınızı istediğiniz stilde oluşturur</a:t>
            </a:r>
          </a:p>
          <a:p>
            <a:r>
              <a:rPr lang="tr-TR" dirty="0"/>
              <a:t>Çevrimiçinde diğer araştırmacılarla işbirliği</a:t>
            </a:r>
          </a:p>
          <a:p>
            <a:r>
              <a:rPr lang="tr-TR" dirty="0"/>
              <a:t>Bilgisayarınızda yer alan okunacak ve okunmuş makalelerinizi organize eder.</a:t>
            </a:r>
          </a:p>
          <a:p>
            <a:r>
              <a:rPr lang="tr-TR" dirty="0"/>
              <a:t>Okuduğunuz makaleleri temel alarak size aynı konuda okuyabileceğiniz başka makaleleri önerir</a:t>
            </a:r>
          </a:p>
          <a:p>
            <a:r>
              <a:rPr lang="tr-TR" dirty="0"/>
              <a:t>Bilgisayarımız olmasa da bilgisayarınıza indirdiğiniz makalelere online olarak erişim imkanı sağlar</a:t>
            </a:r>
          </a:p>
          <a:p>
            <a:pPr marL="0" indent="0">
              <a:buNone/>
            </a:pPr>
            <a:endParaRPr lang="tr-TR" dirty="0"/>
          </a:p>
          <a:p>
            <a:endParaRPr lang="tr-TR" dirty="0"/>
          </a:p>
        </p:txBody>
      </p:sp>
    </p:spTree>
    <p:extLst>
      <p:ext uri="{BB962C8B-B14F-4D97-AF65-F5344CB8AC3E}">
        <p14:creationId xmlns:p14="http://schemas.microsoft.com/office/powerpoint/2010/main" val="1407246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51700B7-69DB-3940-8A14-AA7003FF0F87}"/>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9693551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51700B7-69DB-3940-8A14-AA7003FF0F87}"/>
              </a:ext>
            </a:extLst>
          </p:cNvPr>
          <p:cNvPicPr>
            <a:picLocks noChangeAspect="1"/>
          </p:cNvPicPr>
          <p:nvPr/>
        </p:nvPicPr>
        <p:blipFill>
          <a:blip r:embed="rId3"/>
          <a:stretch>
            <a:fillRect/>
          </a:stretch>
        </p:blipFill>
        <p:spPr>
          <a:xfrm>
            <a:off x="609600" y="0"/>
            <a:ext cx="10972800" cy="6858000"/>
          </a:xfrm>
          <a:prstGeom prst="rect">
            <a:avLst/>
          </a:prstGeom>
        </p:spPr>
      </p:pic>
      <p:sp>
        <p:nvSpPr>
          <p:cNvPr id="2" name="Çerçeve 1">
            <a:extLst>
              <a:ext uri="{FF2B5EF4-FFF2-40B4-BE49-F238E27FC236}">
                <a16:creationId xmlns:a16="http://schemas.microsoft.com/office/drawing/2014/main" id="{5090D11B-3F20-CD48-AD8E-F32DEBE6A51E}"/>
              </a:ext>
            </a:extLst>
          </p:cNvPr>
          <p:cNvSpPr/>
          <p:nvPr/>
        </p:nvSpPr>
        <p:spPr>
          <a:xfrm>
            <a:off x="7564582" y="641268"/>
            <a:ext cx="1781299" cy="45126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2578383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0BFC79C-3F6C-AE4F-8B87-82FEB42E6B12}"/>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3024062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9817B21-83CB-7A43-BEDC-C66822CA5D01}"/>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8B3ACBE2-9617-F94C-BB3E-6FBAA3ACE31F}"/>
              </a:ext>
            </a:extLst>
          </p:cNvPr>
          <p:cNvSpPr/>
          <p:nvPr/>
        </p:nvSpPr>
        <p:spPr>
          <a:xfrm>
            <a:off x="7517081" y="4809506"/>
            <a:ext cx="1199407" cy="68876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03366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Kaynak Göstermezsek Ne Olur?</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normAutofit/>
          </a:bodyPr>
          <a:lstStyle/>
          <a:p>
            <a:r>
              <a:rPr lang="tr-TR" dirty="0"/>
              <a:t>İntihal veya </a:t>
            </a:r>
            <a:r>
              <a:rPr lang="tr-TR" dirty="0" err="1"/>
              <a:t>plagiarism</a:t>
            </a:r>
            <a:endParaRPr lang="tr-TR" dirty="0"/>
          </a:p>
          <a:p>
            <a:r>
              <a:rPr lang="tr-TR" dirty="0"/>
              <a:t>Türk Dil Kurumu: Aşırma, yağmalama, çalma</a:t>
            </a:r>
          </a:p>
          <a:p>
            <a:pPr lvl="1"/>
            <a:r>
              <a:rPr lang="tr-TR" i="1" u="sng" dirty="0"/>
              <a:t>Başkalarının yazılarından bölümler, dizeler alıp kendisininmiş gibi gösterme veya başkalarının konularını benimseyip değişik bir biçimde anlatma, intihal</a:t>
            </a:r>
          </a:p>
          <a:p>
            <a:r>
              <a:rPr lang="tr-TR" dirty="0"/>
              <a:t>TÜBA</a:t>
            </a:r>
            <a:r>
              <a:rPr lang="tr-TR" i="1" dirty="0"/>
              <a:t>:</a:t>
            </a:r>
          </a:p>
          <a:p>
            <a:pPr lvl="1"/>
            <a:r>
              <a:rPr lang="tr-TR" i="1" dirty="0"/>
              <a:t>Bir başkasına ait olan bir fikrin, buluşun, araştırma sonuçlarının veya araştırma ürünlerinin bir bölümünün ya da tümünün, hatta kitapların tümünün ya da bir bölümünün kaynak gösterilmeksizin istemli olarak kopya ya da tercüme edilip yazarın kendi üretimi gibi gösterilmesine aşırma denir. </a:t>
            </a:r>
            <a:endParaRPr lang="tr-TR" dirty="0"/>
          </a:p>
        </p:txBody>
      </p:sp>
    </p:spTree>
    <p:extLst>
      <p:ext uri="{BB962C8B-B14F-4D97-AF65-F5344CB8AC3E}">
        <p14:creationId xmlns:p14="http://schemas.microsoft.com/office/powerpoint/2010/main" val="24147884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B5FCA84-8548-624B-8305-0C8DDDA6042C}"/>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5213685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4580497-9255-9C4B-B20E-73CE9C006CC3}"/>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37599018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BEB9BFD-D10E-0346-9A0A-7335AB0CE188}"/>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48C7A367-EF46-4244-AECD-728087DBF78F}"/>
              </a:ext>
            </a:extLst>
          </p:cNvPr>
          <p:cNvSpPr/>
          <p:nvPr/>
        </p:nvSpPr>
        <p:spPr>
          <a:xfrm>
            <a:off x="3823855" y="190005"/>
            <a:ext cx="2850077" cy="123503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7304668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9C9BF9F-E035-D54F-AC9E-5E28A9F3EE06}"/>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23882300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9C9BF9F-E035-D54F-AC9E-5E28A9F3EE06}"/>
              </a:ext>
            </a:extLst>
          </p:cNvPr>
          <p:cNvPicPr>
            <a:picLocks noChangeAspect="1"/>
          </p:cNvPicPr>
          <p:nvPr/>
        </p:nvPicPr>
        <p:blipFill>
          <a:blip r:embed="rId3"/>
          <a:stretch>
            <a:fillRect/>
          </a:stretch>
        </p:blipFill>
        <p:spPr>
          <a:xfrm>
            <a:off x="609600" y="0"/>
            <a:ext cx="10972800" cy="6858000"/>
          </a:xfrm>
          <a:prstGeom prst="rect">
            <a:avLst/>
          </a:prstGeom>
        </p:spPr>
      </p:pic>
      <p:sp>
        <p:nvSpPr>
          <p:cNvPr id="2" name="Çerçeve 1">
            <a:extLst>
              <a:ext uri="{FF2B5EF4-FFF2-40B4-BE49-F238E27FC236}">
                <a16:creationId xmlns:a16="http://schemas.microsoft.com/office/drawing/2014/main" id="{E4CEB43D-2749-B244-99B7-F124F942DD3C}"/>
              </a:ext>
            </a:extLst>
          </p:cNvPr>
          <p:cNvSpPr/>
          <p:nvPr/>
        </p:nvSpPr>
        <p:spPr>
          <a:xfrm>
            <a:off x="1567543" y="665018"/>
            <a:ext cx="1900052" cy="154379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3684815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C8DDBEF-44F6-4C4B-B23A-3B0AC67E7AD4}"/>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715DD559-8C54-BB41-8297-F0F9581E2540}"/>
              </a:ext>
            </a:extLst>
          </p:cNvPr>
          <p:cNvSpPr/>
          <p:nvPr/>
        </p:nvSpPr>
        <p:spPr>
          <a:xfrm>
            <a:off x="2806535" y="1995054"/>
            <a:ext cx="3289465" cy="783771"/>
          </a:xfrm>
          <a:prstGeom prst="frame">
            <a:avLst>
              <a:gd name="adj1" fmla="val 321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689186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8121806-17BF-4145-ABB8-DC49ACFBB19D}"/>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26481691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BEB9BFD-D10E-0346-9A0A-7335AB0CE188}"/>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48C7A367-EF46-4244-AECD-728087DBF78F}"/>
              </a:ext>
            </a:extLst>
          </p:cNvPr>
          <p:cNvSpPr/>
          <p:nvPr/>
        </p:nvSpPr>
        <p:spPr>
          <a:xfrm>
            <a:off x="3823855" y="190005"/>
            <a:ext cx="712519" cy="123503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9342539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08AF1AD-A320-254E-A634-1550B6490BCA}"/>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3206705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A901E2F-AC1C-F947-92AB-70E3F4FEDEC6}"/>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3218725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Kaynak Göstermezsek Ne Olur?</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normAutofit/>
          </a:bodyPr>
          <a:lstStyle/>
          <a:p>
            <a:r>
              <a:rPr lang="tr-TR" dirty="0"/>
              <a:t>İntihal veya </a:t>
            </a:r>
            <a:r>
              <a:rPr lang="tr-TR" dirty="0" err="1"/>
              <a:t>plagiarism</a:t>
            </a:r>
            <a:endParaRPr lang="tr-TR" dirty="0"/>
          </a:p>
          <a:p>
            <a:r>
              <a:rPr lang="tr-TR" dirty="0"/>
              <a:t>Türk Dil Kurumu: Aşırma, yağmalama, çalma</a:t>
            </a:r>
          </a:p>
          <a:p>
            <a:pPr lvl="1"/>
            <a:r>
              <a:rPr lang="tr-TR" i="1" u="sng" dirty="0"/>
              <a:t>Başkalarının yazılarından bölümler, dizeler alıp kendisininmiş gibi gösterme veya başkalarının konularını benimseyip değişik bir biçimde anlatma, intihal</a:t>
            </a:r>
          </a:p>
          <a:p>
            <a:r>
              <a:rPr lang="tr-TR" dirty="0"/>
              <a:t>TÜBA</a:t>
            </a:r>
            <a:r>
              <a:rPr lang="tr-TR" i="1" dirty="0"/>
              <a:t>:</a:t>
            </a:r>
          </a:p>
          <a:p>
            <a:pPr lvl="1"/>
            <a:r>
              <a:rPr lang="tr-TR" i="1" dirty="0"/>
              <a:t>Bir başkasına ait olan bir fikrin, buluşun, araştırma sonuçlarının veya araştırma ürünlerinin bir bölümünün ya da tümünün, hatta kitapların tümünün ya da bir bölümünün kaynak gösterilmeksizin istemli olarak kopya ya da tercüme edilip yazarın kendi üretimi gibi gösterilmesine aşırma denir. </a:t>
            </a:r>
            <a:endParaRPr lang="tr-TR" dirty="0"/>
          </a:p>
        </p:txBody>
      </p:sp>
    </p:spTree>
    <p:extLst>
      <p:ext uri="{BB962C8B-B14F-4D97-AF65-F5344CB8AC3E}">
        <p14:creationId xmlns:p14="http://schemas.microsoft.com/office/powerpoint/2010/main" val="2523421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87B6589-64C0-3D4A-B8DE-7F7F5CF73D24}"/>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7621426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A626FF1-E4AE-0E48-A2B9-BDDE92D1AA22}"/>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E00160E6-39FF-2347-90F2-6CD6953B9BA9}"/>
              </a:ext>
            </a:extLst>
          </p:cNvPr>
          <p:cNvSpPr/>
          <p:nvPr/>
        </p:nvSpPr>
        <p:spPr>
          <a:xfrm>
            <a:off x="4904509" y="783771"/>
            <a:ext cx="1769423" cy="45126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2118618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2B4DB45-89A6-EC4E-AA60-35F8F4B3E8EC}"/>
              </a:ext>
            </a:extLst>
          </p:cNvPr>
          <p:cNvPicPr>
            <a:picLocks noChangeAspect="1"/>
          </p:cNvPicPr>
          <p:nvPr/>
        </p:nvPicPr>
        <p:blipFill>
          <a:blip r:embed="rId3"/>
          <a:stretch>
            <a:fillRect/>
          </a:stretch>
        </p:blipFill>
        <p:spPr>
          <a:xfrm>
            <a:off x="1161020" y="0"/>
            <a:ext cx="9869959" cy="6858000"/>
          </a:xfrm>
          <a:prstGeom prst="rect">
            <a:avLst/>
          </a:prstGeom>
        </p:spPr>
      </p:pic>
    </p:spTree>
    <p:extLst>
      <p:ext uri="{BB962C8B-B14F-4D97-AF65-F5344CB8AC3E}">
        <p14:creationId xmlns:p14="http://schemas.microsoft.com/office/powerpoint/2010/main" val="35605640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4FCB37E-5497-8A41-B8E4-51D7A33CA916}"/>
              </a:ext>
            </a:extLst>
          </p:cNvPr>
          <p:cNvPicPr>
            <a:picLocks noChangeAspect="1"/>
          </p:cNvPicPr>
          <p:nvPr/>
        </p:nvPicPr>
        <p:blipFill>
          <a:blip r:embed="rId3"/>
          <a:stretch>
            <a:fillRect/>
          </a:stretch>
        </p:blipFill>
        <p:spPr>
          <a:xfrm>
            <a:off x="1531143" y="0"/>
            <a:ext cx="9129713" cy="6858000"/>
          </a:xfrm>
          <a:prstGeom prst="rect">
            <a:avLst/>
          </a:prstGeom>
        </p:spPr>
      </p:pic>
    </p:spTree>
    <p:extLst>
      <p:ext uri="{BB962C8B-B14F-4D97-AF65-F5344CB8AC3E}">
        <p14:creationId xmlns:p14="http://schemas.microsoft.com/office/powerpoint/2010/main" val="29309706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9591F6C-4C8F-FC45-ACC3-C2F61BE50537}"/>
              </a:ext>
            </a:extLst>
          </p:cNvPr>
          <p:cNvPicPr>
            <a:picLocks noChangeAspect="1"/>
          </p:cNvPicPr>
          <p:nvPr/>
        </p:nvPicPr>
        <p:blipFill>
          <a:blip r:embed="rId3"/>
          <a:stretch>
            <a:fillRect/>
          </a:stretch>
        </p:blipFill>
        <p:spPr>
          <a:xfrm>
            <a:off x="1422400" y="800100"/>
            <a:ext cx="9347200" cy="5257800"/>
          </a:xfrm>
          <a:prstGeom prst="rect">
            <a:avLst/>
          </a:prstGeom>
        </p:spPr>
      </p:pic>
    </p:spTree>
    <p:extLst>
      <p:ext uri="{BB962C8B-B14F-4D97-AF65-F5344CB8AC3E}">
        <p14:creationId xmlns:p14="http://schemas.microsoft.com/office/powerpoint/2010/main" val="13005764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9591F6C-4C8F-FC45-ACC3-C2F61BE50537}"/>
              </a:ext>
            </a:extLst>
          </p:cNvPr>
          <p:cNvPicPr>
            <a:picLocks noChangeAspect="1"/>
          </p:cNvPicPr>
          <p:nvPr/>
        </p:nvPicPr>
        <p:blipFill>
          <a:blip r:embed="rId3"/>
          <a:stretch>
            <a:fillRect/>
          </a:stretch>
        </p:blipFill>
        <p:spPr>
          <a:xfrm>
            <a:off x="1422400" y="800100"/>
            <a:ext cx="9347200" cy="5257800"/>
          </a:xfrm>
          <a:prstGeom prst="rect">
            <a:avLst/>
          </a:prstGeom>
        </p:spPr>
      </p:pic>
    </p:spTree>
    <p:extLst>
      <p:ext uri="{BB962C8B-B14F-4D97-AF65-F5344CB8AC3E}">
        <p14:creationId xmlns:p14="http://schemas.microsoft.com/office/powerpoint/2010/main" val="2623770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9F9983-3E81-8E45-AD9E-4F4E16C6805B}"/>
              </a:ext>
            </a:extLst>
          </p:cNvPr>
          <p:cNvSpPr>
            <a:spLocks noGrp="1"/>
          </p:cNvSpPr>
          <p:nvPr>
            <p:ph type="title"/>
          </p:nvPr>
        </p:nvSpPr>
        <p:spPr/>
        <p:txBody>
          <a:bodyPr/>
          <a:lstStyle/>
          <a:p>
            <a:pPr algn="ctr"/>
            <a:r>
              <a:rPr lang="tr-TR" dirty="0" err="1"/>
              <a:t>iThenticate</a:t>
            </a:r>
            <a:endParaRPr lang="tr-TR" dirty="0"/>
          </a:p>
        </p:txBody>
      </p:sp>
      <p:sp>
        <p:nvSpPr>
          <p:cNvPr id="3" name="İçerik Yer Tutucusu 2">
            <a:extLst>
              <a:ext uri="{FF2B5EF4-FFF2-40B4-BE49-F238E27FC236}">
                <a16:creationId xmlns:a16="http://schemas.microsoft.com/office/drawing/2014/main" id="{811190E6-0AA8-E849-AC6B-FE065E655B46}"/>
              </a:ext>
            </a:extLst>
          </p:cNvPr>
          <p:cNvSpPr>
            <a:spLocks noGrp="1"/>
          </p:cNvSpPr>
          <p:nvPr>
            <p:ph idx="1"/>
          </p:nvPr>
        </p:nvSpPr>
        <p:spPr/>
        <p:txBody>
          <a:bodyPr/>
          <a:lstStyle/>
          <a:p>
            <a:r>
              <a:rPr lang="tr-TR" dirty="0"/>
              <a:t>Makale benzerlik kontrol programı</a:t>
            </a:r>
          </a:p>
          <a:p>
            <a:r>
              <a:rPr lang="tr-TR" dirty="0"/>
              <a:t>37 milyardan fazla web sayfası</a:t>
            </a:r>
          </a:p>
          <a:p>
            <a:r>
              <a:rPr lang="tr-TR" dirty="0"/>
              <a:t>92 milyondan çevrimdışı fazla akademik dergi ve araştırma özetleri</a:t>
            </a:r>
          </a:p>
          <a:p>
            <a:r>
              <a:rPr lang="tr-TR" dirty="0"/>
              <a:t>300 binden fazla tez</a:t>
            </a:r>
          </a:p>
          <a:p>
            <a:r>
              <a:rPr lang="tr-TR" dirty="0"/>
              <a:t>465’ten fazla bilimsel, teknik ve tıbbı yayınevine ait37 milyondan fazla kaynak </a:t>
            </a:r>
          </a:p>
        </p:txBody>
      </p:sp>
    </p:spTree>
    <p:extLst>
      <p:ext uri="{BB962C8B-B14F-4D97-AF65-F5344CB8AC3E}">
        <p14:creationId xmlns:p14="http://schemas.microsoft.com/office/powerpoint/2010/main" val="29173170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9F9983-3E81-8E45-AD9E-4F4E16C6805B}"/>
              </a:ext>
            </a:extLst>
          </p:cNvPr>
          <p:cNvSpPr>
            <a:spLocks noGrp="1"/>
          </p:cNvSpPr>
          <p:nvPr>
            <p:ph type="title"/>
          </p:nvPr>
        </p:nvSpPr>
        <p:spPr/>
        <p:txBody>
          <a:bodyPr/>
          <a:lstStyle/>
          <a:p>
            <a:pPr algn="ctr"/>
            <a:r>
              <a:rPr lang="tr-TR" dirty="0" err="1"/>
              <a:t>iThenticate</a:t>
            </a:r>
            <a:endParaRPr lang="tr-TR" dirty="0"/>
          </a:p>
        </p:txBody>
      </p:sp>
      <p:sp>
        <p:nvSpPr>
          <p:cNvPr id="3" name="İçerik Yer Tutucusu 2">
            <a:extLst>
              <a:ext uri="{FF2B5EF4-FFF2-40B4-BE49-F238E27FC236}">
                <a16:creationId xmlns:a16="http://schemas.microsoft.com/office/drawing/2014/main" id="{811190E6-0AA8-E849-AC6B-FE065E655B46}"/>
              </a:ext>
            </a:extLst>
          </p:cNvPr>
          <p:cNvSpPr>
            <a:spLocks noGrp="1"/>
          </p:cNvSpPr>
          <p:nvPr>
            <p:ph idx="1"/>
          </p:nvPr>
        </p:nvSpPr>
        <p:spPr/>
        <p:txBody>
          <a:bodyPr/>
          <a:lstStyle/>
          <a:p>
            <a:r>
              <a:rPr lang="tr-TR" dirty="0"/>
              <a:t>Makale benzerlik kontrol programı</a:t>
            </a:r>
          </a:p>
          <a:p>
            <a:r>
              <a:rPr lang="tr-TR" dirty="0"/>
              <a:t>37 milyardan fazla web sayfası</a:t>
            </a:r>
          </a:p>
          <a:p>
            <a:r>
              <a:rPr lang="tr-TR" dirty="0"/>
              <a:t>92 milyondan çevrimdışı fazla akademik dergi ve araştırma özetleri</a:t>
            </a:r>
          </a:p>
          <a:p>
            <a:r>
              <a:rPr lang="tr-TR" dirty="0"/>
              <a:t>300 binden fazla tez</a:t>
            </a:r>
          </a:p>
          <a:p>
            <a:r>
              <a:rPr lang="tr-TR" dirty="0"/>
              <a:t>465’ten fazla bilimsel, teknik ve tıbbı yayınevine ait37 milyondan fazla kaynak </a:t>
            </a:r>
          </a:p>
        </p:txBody>
      </p:sp>
    </p:spTree>
    <p:extLst>
      <p:ext uri="{BB962C8B-B14F-4D97-AF65-F5344CB8AC3E}">
        <p14:creationId xmlns:p14="http://schemas.microsoft.com/office/powerpoint/2010/main" val="38435839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9F9983-3E81-8E45-AD9E-4F4E16C6805B}"/>
              </a:ext>
            </a:extLst>
          </p:cNvPr>
          <p:cNvSpPr>
            <a:spLocks noGrp="1"/>
          </p:cNvSpPr>
          <p:nvPr>
            <p:ph type="title"/>
          </p:nvPr>
        </p:nvSpPr>
        <p:spPr/>
        <p:txBody>
          <a:bodyPr/>
          <a:lstStyle/>
          <a:p>
            <a:pPr algn="ctr"/>
            <a:r>
              <a:rPr lang="tr-TR" dirty="0" err="1"/>
              <a:t>iThenticate</a:t>
            </a:r>
            <a:endParaRPr lang="tr-TR" dirty="0"/>
          </a:p>
        </p:txBody>
      </p:sp>
      <p:sp>
        <p:nvSpPr>
          <p:cNvPr id="3" name="İçerik Yer Tutucusu 2">
            <a:extLst>
              <a:ext uri="{FF2B5EF4-FFF2-40B4-BE49-F238E27FC236}">
                <a16:creationId xmlns:a16="http://schemas.microsoft.com/office/drawing/2014/main" id="{811190E6-0AA8-E849-AC6B-FE065E655B46}"/>
              </a:ext>
            </a:extLst>
          </p:cNvPr>
          <p:cNvSpPr>
            <a:spLocks noGrp="1"/>
          </p:cNvSpPr>
          <p:nvPr>
            <p:ph idx="1"/>
          </p:nvPr>
        </p:nvSpPr>
        <p:spPr/>
        <p:txBody>
          <a:bodyPr/>
          <a:lstStyle/>
          <a:p>
            <a:r>
              <a:rPr lang="tr-TR" dirty="0"/>
              <a:t>Makale benzerlik kontrol programı</a:t>
            </a:r>
          </a:p>
          <a:p>
            <a:r>
              <a:rPr lang="tr-TR" dirty="0"/>
              <a:t>37 milyardan fazla web sayfası</a:t>
            </a:r>
          </a:p>
          <a:p>
            <a:r>
              <a:rPr lang="tr-TR" dirty="0"/>
              <a:t>92 milyondan çevrimdışı fazla akademik dergi ve araştırma özetleri</a:t>
            </a:r>
          </a:p>
          <a:p>
            <a:r>
              <a:rPr lang="tr-TR" dirty="0"/>
              <a:t>300 binden fazla tez</a:t>
            </a:r>
          </a:p>
          <a:p>
            <a:r>
              <a:rPr lang="tr-TR" dirty="0"/>
              <a:t>465’ten fazla bilimsel, teknik ve tıbbı yayınevine ait37 milyondan fazla kaynak </a:t>
            </a:r>
          </a:p>
        </p:txBody>
      </p:sp>
    </p:spTree>
    <p:extLst>
      <p:ext uri="{BB962C8B-B14F-4D97-AF65-F5344CB8AC3E}">
        <p14:creationId xmlns:p14="http://schemas.microsoft.com/office/powerpoint/2010/main" val="32410792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9F9983-3E81-8E45-AD9E-4F4E16C6805B}"/>
              </a:ext>
            </a:extLst>
          </p:cNvPr>
          <p:cNvSpPr>
            <a:spLocks noGrp="1"/>
          </p:cNvSpPr>
          <p:nvPr>
            <p:ph type="title"/>
          </p:nvPr>
        </p:nvSpPr>
        <p:spPr/>
        <p:txBody>
          <a:bodyPr/>
          <a:lstStyle/>
          <a:p>
            <a:pPr algn="ctr"/>
            <a:r>
              <a:rPr lang="tr-TR" dirty="0" err="1"/>
              <a:t>iThenticate</a:t>
            </a:r>
            <a:endParaRPr lang="tr-TR" dirty="0"/>
          </a:p>
        </p:txBody>
      </p:sp>
      <p:sp>
        <p:nvSpPr>
          <p:cNvPr id="3" name="İçerik Yer Tutucusu 2">
            <a:extLst>
              <a:ext uri="{FF2B5EF4-FFF2-40B4-BE49-F238E27FC236}">
                <a16:creationId xmlns:a16="http://schemas.microsoft.com/office/drawing/2014/main" id="{811190E6-0AA8-E849-AC6B-FE065E655B46}"/>
              </a:ext>
            </a:extLst>
          </p:cNvPr>
          <p:cNvSpPr>
            <a:spLocks noGrp="1"/>
          </p:cNvSpPr>
          <p:nvPr>
            <p:ph idx="1"/>
          </p:nvPr>
        </p:nvSpPr>
        <p:spPr/>
        <p:txBody>
          <a:bodyPr/>
          <a:lstStyle/>
          <a:p>
            <a:r>
              <a:rPr lang="tr-TR" dirty="0"/>
              <a:t>Makale benzerlik kontrol programı</a:t>
            </a:r>
          </a:p>
          <a:p>
            <a:r>
              <a:rPr lang="tr-TR" dirty="0"/>
              <a:t>37 milyardan fazla web sayfası</a:t>
            </a:r>
          </a:p>
          <a:p>
            <a:r>
              <a:rPr lang="tr-TR" dirty="0"/>
              <a:t>92 milyondan çevrimdışı fazla akademik dergi ve araştırma özetleri</a:t>
            </a:r>
          </a:p>
          <a:p>
            <a:r>
              <a:rPr lang="tr-TR" dirty="0"/>
              <a:t>300 binden fazla tez</a:t>
            </a:r>
          </a:p>
          <a:p>
            <a:r>
              <a:rPr lang="tr-TR" dirty="0"/>
              <a:t>465’ten fazla bilimsel, teknik ve tıbbı yayınevine ait37 milyondan fazla kaynak </a:t>
            </a:r>
          </a:p>
        </p:txBody>
      </p:sp>
    </p:spTree>
    <p:extLst>
      <p:ext uri="{BB962C8B-B14F-4D97-AF65-F5344CB8AC3E}">
        <p14:creationId xmlns:p14="http://schemas.microsoft.com/office/powerpoint/2010/main" val="2803602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DB95C58-1407-DF47-B0E8-CE6215D0191C}"/>
              </a:ext>
            </a:extLst>
          </p:cNvPr>
          <p:cNvSpPr>
            <a:spLocks noGrp="1"/>
          </p:cNvSpPr>
          <p:nvPr>
            <p:ph type="title"/>
          </p:nvPr>
        </p:nvSpPr>
        <p:spPr/>
        <p:txBody>
          <a:bodyPr/>
          <a:lstStyle/>
          <a:p>
            <a:pPr algn="ctr"/>
            <a:r>
              <a:rPr lang="tr-TR" dirty="0"/>
              <a:t>Kaynak Göstermezsek Ne Olur?</a:t>
            </a:r>
          </a:p>
        </p:txBody>
      </p:sp>
      <p:sp>
        <p:nvSpPr>
          <p:cNvPr id="3" name="İçerik Yer Tutucusu 2">
            <a:extLst>
              <a:ext uri="{FF2B5EF4-FFF2-40B4-BE49-F238E27FC236}">
                <a16:creationId xmlns:a16="http://schemas.microsoft.com/office/drawing/2014/main" id="{4A0589C4-D0D5-DF41-B419-0E4B70A04025}"/>
              </a:ext>
            </a:extLst>
          </p:cNvPr>
          <p:cNvSpPr>
            <a:spLocks noGrp="1"/>
          </p:cNvSpPr>
          <p:nvPr>
            <p:ph idx="1"/>
          </p:nvPr>
        </p:nvSpPr>
        <p:spPr/>
        <p:txBody>
          <a:bodyPr/>
          <a:lstStyle/>
          <a:p>
            <a:r>
              <a:rPr lang="tr-TR" dirty="0"/>
              <a:t>Kasıtlı veya kasıtsız olabilir</a:t>
            </a:r>
          </a:p>
          <a:p>
            <a:r>
              <a:rPr lang="tr-TR" dirty="0"/>
              <a:t>Bazı önemli sonuçlar doğurur </a:t>
            </a:r>
          </a:p>
          <a:p>
            <a:pPr lvl="1"/>
            <a:r>
              <a:rPr lang="tr-TR" dirty="0"/>
              <a:t>Disiplin cezası alma</a:t>
            </a:r>
          </a:p>
          <a:p>
            <a:pPr lvl="1"/>
            <a:r>
              <a:rPr lang="tr-TR" dirty="0"/>
              <a:t>Unvan kaybı</a:t>
            </a:r>
          </a:p>
          <a:p>
            <a:pPr lvl="1"/>
            <a:r>
              <a:rPr lang="tr-TR" dirty="0"/>
              <a:t>Doçentlik başvurusunda etik kurula sevk</a:t>
            </a:r>
          </a:p>
          <a:p>
            <a:endParaRPr lang="tr-TR" dirty="0"/>
          </a:p>
        </p:txBody>
      </p:sp>
    </p:spTree>
    <p:extLst>
      <p:ext uri="{BB962C8B-B14F-4D97-AF65-F5344CB8AC3E}">
        <p14:creationId xmlns:p14="http://schemas.microsoft.com/office/powerpoint/2010/main" val="10836217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9F9983-3E81-8E45-AD9E-4F4E16C6805B}"/>
              </a:ext>
            </a:extLst>
          </p:cNvPr>
          <p:cNvSpPr>
            <a:spLocks noGrp="1"/>
          </p:cNvSpPr>
          <p:nvPr>
            <p:ph type="title"/>
          </p:nvPr>
        </p:nvSpPr>
        <p:spPr/>
        <p:txBody>
          <a:bodyPr/>
          <a:lstStyle/>
          <a:p>
            <a:pPr algn="ctr"/>
            <a:r>
              <a:rPr lang="tr-TR" dirty="0" err="1"/>
              <a:t>iThenticate</a:t>
            </a:r>
            <a:endParaRPr lang="tr-TR" dirty="0"/>
          </a:p>
        </p:txBody>
      </p:sp>
      <p:sp>
        <p:nvSpPr>
          <p:cNvPr id="3" name="İçerik Yer Tutucusu 2">
            <a:extLst>
              <a:ext uri="{FF2B5EF4-FFF2-40B4-BE49-F238E27FC236}">
                <a16:creationId xmlns:a16="http://schemas.microsoft.com/office/drawing/2014/main" id="{811190E6-0AA8-E849-AC6B-FE065E655B46}"/>
              </a:ext>
            </a:extLst>
          </p:cNvPr>
          <p:cNvSpPr>
            <a:spLocks noGrp="1"/>
          </p:cNvSpPr>
          <p:nvPr>
            <p:ph idx="1"/>
          </p:nvPr>
        </p:nvSpPr>
        <p:spPr/>
        <p:txBody>
          <a:bodyPr/>
          <a:lstStyle/>
          <a:p>
            <a:r>
              <a:rPr lang="tr-TR" dirty="0"/>
              <a:t>Makale benzerlik kontrol programı</a:t>
            </a:r>
          </a:p>
          <a:p>
            <a:r>
              <a:rPr lang="tr-TR" dirty="0"/>
              <a:t>37 milyardan fazla web sayfası</a:t>
            </a:r>
          </a:p>
          <a:p>
            <a:r>
              <a:rPr lang="tr-TR" dirty="0"/>
              <a:t>92 milyondan çevrimdışı fazla akademik dergi ve araştırma özetleri</a:t>
            </a:r>
          </a:p>
          <a:p>
            <a:r>
              <a:rPr lang="tr-TR" dirty="0"/>
              <a:t>300 binden fazla tez</a:t>
            </a:r>
          </a:p>
          <a:p>
            <a:r>
              <a:rPr lang="tr-TR" dirty="0"/>
              <a:t>465’ten fazla bilimsel, teknik ve tıbbı yayınevine ait37 milyondan fazla kaynak </a:t>
            </a:r>
          </a:p>
        </p:txBody>
      </p:sp>
    </p:spTree>
    <p:extLst>
      <p:ext uri="{BB962C8B-B14F-4D97-AF65-F5344CB8AC3E}">
        <p14:creationId xmlns:p14="http://schemas.microsoft.com/office/powerpoint/2010/main" val="12163838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5DD00ED-4B67-204A-B8A0-53BA401E9DE0}"/>
              </a:ext>
            </a:extLst>
          </p:cNvPr>
          <p:cNvPicPr>
            <a:picLocks noChangeAspect="1"/>
          </p:cNvPicPr>
          <p:nvPr/>
        </p:nvPicPr>
        <p:blipFill>
          <a:blip r:embed="rId3"/>
          <a:stretch>
            <a:fillRect/>
          </a:stretch>
        </p:blipFill>
        <p:spPr>
          <a:xfrm>
            <a:off x="0" y="464890"/>
            <a:ext cx="12192000" cy="5928220"/>
          </a:xfrm>
          <a:prstGeom prst="rect">
            <a:avLst/>
          </a:prstGeom>
        </p:spPr>
      </p:pic>
    </p:spTree>
    <p:extLst>
      <p:ext uri="{BB962C8B-B14F-4D97-AF65-F5344CB8AC3E}">
        <p14:creationId xmlns:p14="http://schemas.microsoft.com/office/powerpoint/2010/main" val="33500876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5DD00ED-4B67-204A-B8A0-53BA401E9DE0}"/>
              </a:ext>
            </a:extLst>
          </p:cNvPr>
          <p:cNvPicPr>
            <a:picLocks noChangeAspect="1"/>
          </p:cNvPicPr>
          <p:nvPr/>
        </p:nvPicPr>
        <p:blipFill>
          <a:blip r:embed="rId3"/>
          <a:stretch>
            <a:fillRect/>
          </a:stretch>
        </p:blipFill>
        <p:spPr>
          <a:xfrm>
            <a:off x="0" y="464890"/>
            <a:ext cx="12192000" cy="5928220"/>
          </a:xfrm>
          <a:prstGeom prst="rect">
            <a:avLst/>
          </a:prstGeom>
        </p:spPr>
      </p:pic>
      <p:sp>
        <p:nvSpPr>
          <p:cNvPr id="2" name="Çerçeve 1">
            <a:extLst>
              <a:ext uri="{FF2B5EF4-FFF2-40B4-BE49-F238E27FC236}">
                <a16:creationId xmlns:a16="http://schemas.microsoft.com/office/drawing/2014/main" id="{1F29EAA5-BF95-F848-BB25-188E7DA9C09B}"/>
              </a:ext>
            </a:extLst>
          </p:cNvPr>
          <p:cNvSpPr/>
          <p:nvPr/>
        </p:nvSpPr>
        <p:spPr>
          <a:xfrm>
            <a:off x="8217725" y="1045029"/>
            <a:ext cx="961901" cy="40376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8536998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6E57D56-A7C6-0849-89F4-B9DA682DEAC3}"/>
              </a:ext>
            </a:extLst>
          </p:cNvPr>
          <p:cNvPicPr>
            <a:picLocks noChangeAspect="1"/>
          </p:cNvPicPr>
          <p:nvPr/>
        </p:nvPicPr>
        <p:blipFill>
          <a:blip r:embed="rId3"/>
          <a:stretch>
            <a:fillRect/>
          </a:stretch>
        </p:blipFill>
        <p:spPr>
          <a:xfrm>
            <a:off x="275896" y="0"/>
            <a:ext cx="11640207" cy="6858000"/>
          </a:xfrm>
          <a:prstGeom prst="rect">
            <a:avLst/>
          </a:prstGeom>
        </p:spPr>
      </p:pic>
    </p:spTree>
    <p:extLst>
      <p:ext uri="{BB962C8B-B14F-4D97-AF65-F5344CB8AC3E}">
        <p14:creationId xmlns:p14="http://schemas.microsoft.com/office/powerpoint/2010/main" val="17254766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EA93436-259C-6849-AC3F-04C8386B785F}"/>
              </a:ext>
            </a:extLst>
          </p:cNvPr>
          <p:cNvPicPr>
            <a:picLocks noChangeAspect="1"/>
          </p:cNvPicPr>
          <p:nvPr/>
        </p:nvPicPr>
        <p:blipFill>
          <a:blip r:embed="rId3"/>
          <a:stretch>
            <a:fillRect/>
          </a:stretch>
        </p:blipFill>
        <p:spPr>
          <a:xfrm>
            <a:off x="552081" y="0"/>
            <a:ext cx="11087837" cy="6858000"/>
          </a:xfrm>
          <a:prstGeom prst="rect">
            <a:avLst/>
          </a:prstGeom>
        </p:spPr>
      </p:pic>
      <p:sp>
        <p:nvSpPr>
          <p:cNvPr id="4" name="Çerçeve 3">
            <a:extLst>
              <a:ext uri="{FF2B5EF4-FFF2-40B4-BE49-F238E27FC236}">
                <a16:creationId xmlns:a16="http://schemas.microsoft.com/office/drawing/2014/main" id="{24DF1FC7-5C3E-574F-845B-25978686C6F2}"/>
              </a:ext>
            </a:extLst>
          </p:cNvPr>
          <p:cNvSpPr/>
          <p:nvPr/>
        </p:nvSpPr>
        <p:spPr>
          <a:xfrm>
            <a:off x="9773392" y="3206338"/>
            <a:ext cx="1140031" cy="48688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2444455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2C407DF-A7F4-174C-A9A5-686567D63E34}"/>
              </a:ext>
            </a:extLst>
          </p:cNvPr>
          <p:cNvPicPr>
            <a:picLocks noChangeAspect="1"/>
          </p:cNvPicPr>
          <p:nvPr/>
        </p:nvPicPr>
        <p:blipFill>
          <a:blip r:embed="rId3"/>
          <a:stretch>
            <a:fillRect/>
          </a:stretch>
        </p:blipFill>
        <p:spPr>
          <a:xfrm>
            <a:off x="648913" y="0"/>
            <a:ext cx="10894173" cy="6858000"/>
          </a:xfrm>
          <a:prstGeom prst="rect">
            <a:avLst/>
          </a:prstGeom>
        </p:spPr>
      </p:pic>
    </p:spTree>
    <p:extLst>
      <p:ext uri="{BB962C8B-B14F-4D97-AF65-F5344CB8AC3E}">
        <p14:creationId xmlns:p14="http://schemas.microsoft.com/office/powerpoint/2010/main" val="27745808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D451AF0-A029-1B47-AE8D-A4456B060708}"/>
              </a:ext>
            </a:extLst>
          </p:cNvPr>
          <p:cNvPicPr>
            <a:picLocks noChangeAspect="1"/>
          </p:cNvPicPr>
          <p:nvPr/>
        </p:nvPicPr>
        <p:blipFill>
          <a:blip r:embed="rId3"/>
          <a:stretch>
            <a:fillRect/>
          </a:stretch>
        </p:blipFill>
        <p:spPr>
          <a:xfrm>
            <a:off x="682705" y="0"/>
            <a:ext cx="10826589" cy="6858000"/>
          </a:xfrm>
          <a:prstGeom prst="rect">
            <a:avLst/>
          </a:prstGeom>
        </p:spPr>
      </p:pic>
    </p:spTree>
    <p:extLst>
      <p:ext uri="{BB962C8B-B14F-4D97-AF65-F5344CB8AC3E}">
        <p14:creationId xmlns:p14="http://schemas.microsoft.com/office/powerpoint/2010/main" val="26208249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D451AF0-A029-1B47-AE8D-A4456B060708}"/>
              </a:ext>
            </a:extLst>
          </p:cNvPr>
          <p:cNvPicPr>
            <a:picLocks noChangeAspect="1"/>
          </p:cNvPicPr>
          <p:nvPr/>
        </p:nvPicPr>
        <p:blipFill>
          <a:blip r:embed="rId3"/>
          <a:stretch>
            <a:fillRect/>
          </a:stretch>
        </p:blipFill>
        <p:spPr>
          <a:xfrm>
            <a:off x="682705" y="0"/>
            <a:ext cx="10826589" cy="6858000"/>
          </a:xfrm>
          <a:prstGeom prst="rect">
            <a:avLst/>
          </a:prstGeom>
        </p:spPr>
      </p:pic>
      <p:sp>
        <p:nvSpPr>
          <p:cNvPr id="2" name="Çerçeve 1">
            <a:extLst>
              <a:ext uri="{FF2B5EF4-FFF2-40B4-BE49-F238E27FC236}">
                <a16:creationId xmlns:a16="http://schemas.microsoft.com/office/drawing/2014/main" id="{C7DC84F1-1D76-9741-AC87-03D7D8117056}"/>
              </a:ext>
            </a:extLst>
          </p:cNvPr>
          <p:cNvSpPr/>
          <p:nvPr/>
        </p:nvSpPr>
        <p:spPr>
          <a:xfrm>
            <a:off x="2968831" y="2885704"/>
            <a:ext cx="2660073" cy="52251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41471003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FCA04EC-7701-2848-8F1D-A55F4DBF0304}"/>
              </a:ext>
            </a:extLst>
          </p:cNvPr>
          <p:cNvPicPr>
            <a:picLocks noChangeAspect="1"/>
          </p:cNvPicPr>
          <p:nvPr/>
        </p:nvPicPr>
        <p:blipFill>
          <a:blip r:embed="rId3"/>
          <a:stretch>
            <a:fillRect/>
          </a:stretch>
        </p:blipFill>
        <p:spPr>
          <a:xfrm>
            <a:off x="642968" y="0"/>
            <a:ext cx="10906064" cy="6858000"/>
          </a:xfrm>
          <a:prstGeom prst="rect">
            <a:avLst/>
          </a:prstGeom>
        </p:spPr>
      </p:pic>
    </p:spTree>
    <p:extLst>
      <p:ext uri="{BB962C8B-B14F-4D97-AF65-F5344CB8AC3E}">
        <p14:creationId xmlns:p14="http://schemas.microsoft.com/office/powerpoint/2010/main" val="36954942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FCA04EC-7701-2848-8F1D-A55F4DBF0304}"/>
              </a:ext>
            </a:extLst>
          </p:cNvPr>
          <p:cNvPicPr>
            <a:picLocks noChangeAspect="1"/>
          </p:cNvPicPr>
          <p:nvPr/>
        </p:nvPicPr>
        <p:blipFill>
          <a:blip r:embed="rId3"/>
          <a:stretch>
            <a:fillRect/>
          </a:stretch>
        </p:blipFill>
        <p:spPr>
          <a:xfrm>
            <a:off x="642968" y="0"/>
            <a:ext cx="10906064" cy="6858000"/>
          </a:xfrm>
          <a:prstGeom prst="rect">
            <a:avLst/>
          </a:prstGeom>
        </p:spPr>
      </p:pic>
      <p:sp>
        <p:nvSpPr>
          <p:cNvPr id="2" name="Çerçeve 1">
            <a:extLst>
              <a:ext uri="{FF2B5EF4-FFF2-40B4-BE49-F238E27FC236}">
                <a16:creationId xmlns:a16="http://schemas.microsoft.com/office/drawing/2014/main" id="{725A081E-4D5D-D049-8828-920F4E940FC3}"/>
              </a:ext>
            </a:extLst>
          </p:cNvPr>
          <p:cNvSpPr/>
          <p:nvPr/>
        </p:nvSpPr>
        <p:spPr>
          <a:xfrm>
            <a:off x="6673932" y="748145"/>
            <a:ext cx="5047013" cy="6109855"/>
          </a:xfrm>
          <a:prstGeom prst="frame">
            <a:avLst>
              <a:gd name="adj1" fmla="val 2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200669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319880B-4ED5-B74F-B0E7-4FFDECE9E2F4}"/>
              </a:ext>
            </a:extLst>
          </p:cNvPr>
          <p:cNvPicPr>
            <a:picLocks noChangeAspect="1"/>
          </p:cNvPicPr>
          <p:nvPr/>
        </p:nvPicPr>
        <p:blipFill>
          <a:blip r:embed="rId3"/>
          <a:stretch>
            <a:fillRect/>
          </a:stretch>
        </p:blipFill>
        <p:spPr>
          <a:xfrm>
            <a:off x="476250" y="655040"/>
            <a:ext cx="11239500" cy="1130300"/>
          </a:xfrm>
          <a:prstGeom prst="rect">
            <a:avLst/>
          </a:prstGeom>
        </p:spPr>
      </p:pic>
      <p:pic>
        <p:nvPicPr>
          <p:cNvPr id="3" name="Resim 2">
            <a:extLst>
              <a:ext uri="{FF2B5EF4-FFF2-40B4-BE49-F238E27FC236}">
                <a16:creationId xmlns:a16="http://schemas.microsoft.com/office/drawing/2014/main" id="{D3647637-C660-3C4E-8515-C82CD7A7505F}"/>
              </a:ext>
            </a:extLst>
          </p:cNvPr>
          <p:cNvPicPr>
            <a:picLocks noChangeAspect="1"/>
          </p:cNvPicPr>
          <p:nvPr/>
        </p:nvPicPr>
        <p:blipFill>
          <a:blip r:embed="rId4"/>
          <a:stretch>
            <a:fillRect/>
          </a:stretch>
        </p:blipFill>
        <p:spPr>
          <a:xfrm>
            <a:off x="1009650" y="2584450"/>
            <a:ext cx="10172700" cy="1689100"/>
          </a:xfrm>
          <a:prstGeom prst="rect">
            <a:avLst/>
          </a:prstGeom>
        </p:spPr>
      </p:pic>
    </p:spTree>
    <p:extLst>
      <p:ext uri="{BB962C8B-B14F-4D97-AF65-F5344CB8AC3E}">
        <p14:creationId xmlns:p14="http://schemas.microsoft.com/office/powerpoint/2010/main" val="18623801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2CDFE0A-31F0-E449-B6B0-CF34474654FE}"/>
              </a:ext>
            </a:extLst>
          </p:cNvPr>
          <p:cNvPicPr>
            <a:picLocks noChangeAspect="1"/>
          </p:cNvPicPr>
          <p:nvPr/>
        </p:nvPicPr>
        <p:blipFill>
          <a:blip r:embed="rId3"/>
          <a:stretch>
            <a:fillRect/>
          </a:stretch>
        </p:blipFill>
        <p:spPr>
          <a:xfrm>
            <a:off x="666386" y="0"/>
            <a:ext cx="10859228" cy="6858000"/>
          </a:xfrm>
          <a:prstGeom prst="rect">
            <a:avLst/>
          </a:prstGeom>
        </p:spPr>
      </p:pic>
    </p:spTree>
    <p:extLst>
      <p:ext uri="{BB962C8B-B14F-4D97-AF65-F5344CB8AC3E}">
        <p14:creationId xmlns:p14="http://schemas.microsoft.com/office/powerpoint/2010/main" val="36851701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A091BE-24E7-4943-A66F-9B89182C554B}"/>
              </a:ext>
            </a:extLst>
          </p:cNvPr>
          <p:cNvSpPr>
            <a:spLocks noGrp="1"/>
          </p:cNvSpPr>
          <p:nvPr>
            <p:ph type="title"/>
          </p:nvPr>
        </p:nvSpPr>
        <p:spPr>
          <a:xfrm>
            <a:off x="873826" y="2752066"/>
            <a:ext cx="10515600" cy="1325563"/>
          </a:xfrm>
        </p:spPr>
        <p:txBody>
          <a:bodyPr/>
          <a:lstStyle/>
          <a:p>
            <a:pPr algn="ctr"/>
            <a:r>
              <a:rPr lang="tr-TR" dirty="0"/>
              <a:t>Teşekkür Ederim</a:t>
            </a:r>
          </a:p>
        </p:txBody>
      </p:sp>
    </p:spTree>
    <p:extLst>
      <p:ext uri="{BB962C8B-B14F-4D97-AF65-F5344CB8AC3E}">
        <p14:creationId xmlns:p14="http://schemas.microsoft.com/office/powerpoint/2010/main" val="917921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3C31F2B-3CE3-3949-A8A8-191AB32D423C}"/>
              </a:ext>
            </a:extLst>
          </p:cNvPr>
          <p:cNvSpPr>
            <a:spLocks noGrp="1"/>
          </p:cNvSpPr>
          <p:nvPr>
            <p:ph type="title"/>
          </p:nvPr>
        </p:nvSpPr>
        <p:spPr/>
        <p:txBody>
          <a:bodyPr/>
          <a:lstStyle/>
          <a:p>
            <a:pPr algn="ctr"/>
            <a:r>
              <a:rPr lang="tr-TR" dirty="0"/>
              <a:t>Kasıtlı İntihal</a:t>
            </a:r>
          </a:p>
        </p:txBody>
      </p:sp>
      <p:sp>
        <p:nvSpPr>
          <p:cNvPr id="3" name="İçerik Yer Tutucusu 2">
            <a:extLst>
              <a:ext uri="{FF2B5EF4-FFF2-40B4-BE49-F238E27FC236}">
                <a16:creationId xmlns:a16="http://schemas.microsoft.com/office/drawing/2014/main" id="{B9EB3D10-6E68-E748-8604-773D69DAC814}"/>
              </a:ext>
            </a:extLst>
          </p:cNvPr>
          <p:cNvSpPr>
            <a:spLocks noGrp="1"/>
          </p:cNvSpPr>
          <p:nvPr>
            <p:ph idx="1"/>
          </p:nvPr>
        </p:nvSpPr>
        <p:spPr/>
        <p:txBody>
          <a:bodyPr/>
          <a:lstStyle/>
          <a:p>
            <a:r>
              <a:rPr lang="tr-TR" dirty="0"/>
              <a:t>Kaynak göstermeden çalışma kopyalamak</a:t>
            </a:r>
          </a:p>
          <a:p>
            <a:r>
              <a:rPr lang="tr-TR" dirty="0"/>
              <a:t>Bilgi ve fikirleri yeniden ifade ederek kaynak göstermeden kullanmak</a:t>
            </a:r>
          </a:p>
          <a:p>
            <a:pPr lvl="1"/>
            <a:r>
              <a:rPr lang="tr-TR" dirty="0"/>
              <a:t>Başka dilden çeviri yaparak</a:t>
            </a:r>
          </a:p>
          <a:p>
            <a:r>
              <a:rPr lang="tr-TR" dirty="0"/>
              <a:t>Cümleyi çevirip başka kelimelerle yazmak intihali engellemez</a:t>
            </a:r>
          </a:p>
        </p:txBody>
      </p:sp>
    </p:spTree>
    <p:extLst>
      <p:ext uri="{BB962C8B-B14F-4D97-AF65-F5344CB8AC3E}">
        <p14:creationId xmlns:p14="http://schemas.microsoft.com/office/powerpoint/2010/main" val="1879571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6336882-752F-AD4E-A760-F1E6E25686ED}"/>
              </a:ext>
            </a:extLst>
          </p:cNvPr>
          <p:cNvSpPr>
            <a:spLocks noGrp="1"/>
          </p:cNvSpPr>
          <p:nvPr>
            <p:ph type="title"/>
          </p:nvPr>
        </p:nvSpPr>
        <p:spPr/>
        <p:txBody>
          <a:bodyPr/>
          <a:lstStyle/>
          <a:p>
            <a:pPr algn="ctr"/>
            <a:r>
              <a:rPr lang="tr-TR" dirty="0"/>
              <a:t>İntihal Yapmamak İçin Ne Yapmak Lazım?</a:t>
            </a:r>
          </a:p>
        </p:txBody>
      </p:sp>
      <p:sp>
        <p:nvSpPr>
          <p:cNvPr id="3" name="İçerik Yer Tutucusu 2">
            <a:extLst>
              <a:ext uri="{FF2B5EF4-FFF2-40B4-BE49-F238E27FC236}">
                <a16:creationId xmlns:a16="http://schemas.microsoft.com/office/drawing/2014/main" id="{5786D6BC-0B03-CA49-B6F5-4D9ED9BBF94D}"/>
              </a:ext>
            </a:extLst>
          </p:cNvPr>
          <p:cNvSpPr>
            <a:spLocks noGrp="1"/>
          </p:cNvSpPr>
          <p:nvPr>
            <p:ph idx="1"/>
          </p:nvPr>
        </p:nvSpPr>
        <p:spPr/>
        <p:txBody>
          <a:bodyPr>
            <a:normAutofit/>
          </a:bodyPr>
          <a:lstStyle/>
          <a:p>
            <a:r>
              <a:rPr lang="tr-TR" dirty="0"/>
              <a:t>Araştırmada kullanılan kaynaklara ait bilgileri not etmek</a:t>
            </a:r>
          </a:p>
          <a:p>
            <a:r>
              <a:rPr lang="tr-TR" dirty="0"/>
              <a:t>Kullanılan sonuçların ve fikirlerine kime ait olduğunu not etmek</a:t>
            </a:r>
          </a:p>
          <a:p>
            <a:r>
              <a:rPr lang="tr-TR" dirty="0"/>
              <a:t>Bunlardan referans listesi oluşturmak</a:t>
            </a:r>
          </a:p>
          <a:p>
            <a:r>
              <a:rPr lang="tr-TR" dirty="0"/>
              <a:t>Her kullanımda kaynakları tekrar tekrar belirtmek</a:t>
            </a:r>
          </a:p>
        </p:txBody>
      </p:sp>
    </p:spTree>
    <p:extLst>
      <p:ext uri="{BB962C8B-B14F-4D97-AF65-F5344CB8AC3E}">
        <p14:creationId xmlns:p14="http://schemas.microsoft.com/office/powerpoint/2010/main" val="2705380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6336882-752F-AD4E-A760-F1E6E25686ED}"/>
              </a:ext>
            </a:extLst>
          </p:cNvPr>
          <p:cNvSpPr>
            <a:spLocks noGrp="1"/>
          </p:cNvSpPr>
          <p:nvPr>
            <p:ph type="title"/>
          </p:nvPr>
        </p:nvSpPr>
        <p:spPr/>
        <p:txBody>
          <a:bodyPr/>
          <a:lstStyle/>
          <a:p>
            <a:pPr algn="ctr"/>
            <a:r>
              <a:rPr lang="tr-TR" dirty="0"/>
              <a:t>İntihal Yapmamak İçin Ne Yapmak Lazım?</a:t>
            </a:r>
          </a:p>
        </p:txBody>
      </p:sp>
      <p:sp>
        <p:nvSpPr>
          <p:cNvPr id="3" name="İçerik Yer Tutucusu 2">
            <a:extLst>
              <a:ext uri="{FF2B5EF4-FFF2-40B4-BE49-F238E27FC236}">
                <a16:creationId xmlns:a16="http://schemas.microsoft.com/office/drawing/2014/main" id="{5786D6BC-0B03-CA49-B6F5-4D9ED9BBF94D}"/>
              </a:ext>
            </a:extLst>
          </p:cNvPr>
          <p:cNvSpPr>
            <a:spLocks noGrp="1"/>
          </p:cNvSpPr>
          <p:nvPr>
            <p:ph idx="1"/>
          </p:nvPr>
        </p:nvSpPr>
        <p:spPr/>
        <p:txBody>
          <a:bodyPr>
            <a:normAutofit/>
          </a:bodyPr>
          <a:lstStyle/>
          <a:p>
            <a:r>
              <a:rPr lang="tr-TR" dirty="0"/>
              <a:t>Araştırmada kullanılan kaynaklara ait bilgileri not etmek</a:t>
            </a:r>
          </a:p>
          <a:p>
            <a:r>
              <a:rPr lang="tr-TR" dirty="0"/>
              <a:t>Kullanılan sonuçların ve fikirlerine kime ait olduğunu not etmek</a:t>
            </a:r>
          </a:p>
          <a:p>
            <a:r>
              <a:rPr lang="tr-TR" dirty="0"/>
              <a:t>Bunlardan referans listesi oluşturmak</a:t>
            </a:r>
          </a:p>
          <a:p>
            <a:r>
              <a:rPr lang="tr-TR" dirty="0"/>
              <a:t>Her kullanımda kaynakları tekrar tekrar belirtmek</a:t>
            </a:r>
          </a:p>
        </p:txBody>
      </p:sp>
    </p:spTree>
    <p:extLst>
      <p:ext uri="{BB962C8B-B14F-4D97-AF65-F5344CB8AC3E}">
        <p14:creationId xmlns:p14="http://schemas.microsoft.com/office/powerpoint/2010/main" val="379959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6336882-752F-AD4E-A760-F1E6E25686ED}"/>
              </a:ext>
            </a:extLst>
          </p:cNvPr>
          <p:cNvSpPr>
            <a:spLocks noGrp="1"/>
          </p:cNvSpPr>
          <p:nvPr>
            <p:ph type="title"/>
          </p:nvPr>
        </p:nvSpPr>
        <p:spPr/>
        <p:txBody>
          <a:bodyPr/>
          <a:lstStyle/>
          <a:p>
            <a:pPr algn="ctr"/>
            <a:r>
              <a:rPr lang="tr-TR" dirty="0"/>
              <a:t>İntihal Yapmamak İçin Ne Yapmak Lazım?</a:t>
            </a:r>
          </a:p>
        </p:txBody>
      </p:sp>
      <p:sp>
        <p:nvSpPr>
          <p:cNvPr id="3" name="İçerik Yer Tutucusu 2">
            <a:extLst>
              <a:ext uri="{FF2B5EF4-FFF2-40B4-BE49-F238E27FC236}">
                <a16:creationId xmlns:a16="http://schemas.microsoft.com/office/drawing/2014/main" id="{5786D6BC-0B03-CA49-B6F5-4D9ED9BBF94D}"/>
              </a:ext>
            </a:extLst>
          </p:cNvPr>
          <p:cNvSpPr>
            <a:spLocks noGrp="1"/>
          </p:cNvSpPr>
          <p:nvPr>
            <p:ph idx="1"/>
          </p:nvPr>
        </p:nvSpPr>
        <p:spPr/>
        <p:txBody>
          <a:bodyPr>
            <a:normAutofit/>
          </a:bodyPr>
          <a:lstStyle/>
          <a:p>
            <a:r>
              <a:rPr lang="tr-TR" dirty="0"/>
              <a:t>Araştırmada kullanılan kaynaklara ait bilgileri not etmek</a:t>
            </a:r>
          </a:p>
          <a:p>
            <a:r>
              <a:rPr lang="tr-TR" dirty="0"/>
              <a:t>Kullanılan sonuçların ve fikirlerine kime ait olduğunu not etmek</a:t>
            </a:r>
          </a:p>
          <a:p>
            <a:r>
              <a:rPr lang="tr-TR" dirty="0"/>
              <a:t>Bunlardan referans listesi oluşturmak</a:t>
            </a:r>
          </a:p>
          <a:p>
            <a:r>
              <a:rPr lang="tr-TR" dirty="0"/>
              <a:t>Her kullanımda kaynakları tekrar tekrar belirtmek</a:t>
            </a:r>
          </a:p>
        </p:txBody>
      </p:sp>
    </p:spTree>
    <p:extLst>
      <p:ext uri="{BB962C8B-B14F-4D97-AF65-F5344CB8AC3E}">
        <p14:creationId xmlns:p14="http://schemas.microsoft.com/office/powerpoint/2010/main" val="325009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B99885E-6A6D-E648-9F7C-5071BEB5E5A2}"/>
              </a:ext>
            </a:extLst>
          </p:cNvPr>
          <p:cNvSpPr>
            <a:spLocks noGrp="1"/>
          </p:cNvSpPr>
          <p:nvPr>
            <p:ph type="title"/>
          </p:nvPr>
        </p:nvSpPr>
        <p:spPr/>
        <p:txBody>
          <a:bodyPr/>
          <a:lstStyle/>
          <a:p>
            <a:pPr algn="ctr"/>
            <a:r>
              <a:rPr lang="tr-TR" dirty="0"/>
              <a:t>Kaynak Göstermek</a:t>
            </a:r>
          </a:p>
        </p:txBody>
      </p:sp>
      <p:sp>
        <p:nvSpPr>
          <p:cNvPr id="3" name="İçerik Yer Tutucusu 2">
            <a:extLst>
              <a:ext uri="{FF2B5EF4-FFF2-40B4-BE49-F238E27FC236}">
                <a16:creationId xmlns:a16="http://schemas.microsoft.com/office/drawing/2014/main" id="{10116FE6-9DCD-6342-A71A-5DABF4D8D509}"/>
              </a:ext>
            </a:extLst>
          </p:cNvPr>
          <p:cNvSpPr>
            <a:spLocks noGrp="1"/>
          </p:cNvSpPr>
          <p:nvPr>
            <p:ph idx="1"/>
          </p:nvPr>
        </p:nvSpPr>
        <p:spPr/>
        <p:txBody>
          <a:bodyPr/>
          <a:lstStyle/>
          <a:p>
            <a:r>
              <a:rPr lang="tr-TR" dirty="0"/>
              <a:t>Akademik çalışmalarda</a:t>
            </a:r>
          </a:p>
          <a:p>
            <a:r>
              <a:rPr lang="tr-TR" dirty="0"/>
              <a:t>Bilgi paylaşımı amacıyla kamusal ortama sunulan her türlü yazılı ve sözlü çalışmada </a:t>
            </a:r>
          </a:p>
          <a:p>
            <a:r>
              <a:rPr lang="tr-TR" dirty="0"/>
              <a:t>Yararlanılan kaynaklar eksiksiz olarak belirtilmeli</a:t>
            </a:r>
          </a:p>
          <a:p>
            <a:r>
              <a:rPr lang="tr-TR" dirty="0"/>
              <a:t>Hangi düşüncenin kime ait olduğunun açıklıkla ve kesinlikle belirtilmesi </a:t>
            </a:r>
          </a:p>
        </p:txBody>
      </p:sp>
    </p:spTree>
    <p:extLst>
      <p:ext uri="{BB962C8B-B14F-4D97-AF65-F5344CB8AC3E}">
        <p14:creationId xmlns:p14="http://schemas.microsoft.com/office/powerpoint/2010/main" val="2528416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56A1610-9EED-D24A-A81F-9EEED501293D}"/>
              </a:ext>
            </a:extLst>
          </p:cNvPr>
          <p:cNvSpPr>
            <a:spLocks noGrp="1"/>
          </p:cNvSpPr>
          <p:nvPr>
            <p:ph type="title"/>
          </p:nvPr>
        </p:nvSpPr>
        <p:spPr/>
        <p:txBody>
          <a:bodyPr/>
          <a:lstStyle/>
          <a:p>
            <a:pPr algn="ctr"/>
            <a:r>
              <a:rPr lang="tr-TR" dirty="0"/>
              <a:t>Hangi Durumlarda Kaynak Gösterilmeli?</a:t>
            </a:r>
          </a:p>
        </p:txBody>
      </p:sp>
      <p:sp>
        <p:nvSpPr>
          <p:cNvPr id="3" name="İçerik Yer Tutucusu 2">
            <a:extLst>
              <a:ext uri="{FF2B5EF4-FFF2-40B4-BE49-F238E27FC236}">
                <a16:creationId xmlns:a16="http://schemas.microsoft.com/office/drawing/2014/main" id="{A5F0FBED-DA4D-3049-9603-3A335A0BC403}"/>
              </a:ext>
            </a:extLst>
          </p:cNvPr>
          <p:cNvSpPr>
            <a:spLocks noGrp="1"/>
          </p:cNvSpPr>
          <p:nvPr>
            <p:ph idx="1"/>
          </p:nvPr>
        </p:nvSpPr>
        <p:spPr/>
        <p:txBody>
          <a:bodyPr/>
          <a:lstStyle/>
          <a:p>
            <a:r>
              <a:rPr lang="tr-TR" dirty="0"/>
              <a:t>Genel bilgi için kaynak gösterilmeyebilir.</a:t>
            </a:r>
          </a:p>
          <a:p>
            <a:r>
              <a:rPr lang="tr-TR" dirty="0"/>
              <a:t>Genel bilgi nedir karar vermek her zaman kolay değil</a:t>
            </a:r>
          </a:p>
          <a:p>
            <a:r>
              <a:rPr lang="tr-TR" dirty="0"/>
              <a:t>Genel bilginin ne olduğu disiplinden disipline değişir</a:t>
            </a:r>
          </a:p>
          <a:p>
            <a:r>
              <a:rPr lang="tr-TR" dirty="0"/>
              <a:t>Kararsızlık durumunda kaynak göstermek en doğrusu</a:t>
            </a:r>
          </a:p>
        </p:txBody>
      </p:sp>
    </p:spTree>
    <p:extLst>
      <p:ext uri="{BB962C8B-B14F-4D97-AF65-F5344CB8AC3E}">
        <p14:creationId xmlns:p14="http://schemas.microsoft.com/office/powerpoint/2010/main" val="278916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8E045D4-05E4-CE4C-8B18-728134208323}"/>
              </a:ext>
            </a:extLst>
          </p:cNvPr>
          <p:cNvSpPr>
            <a:spLocks noGrp="1"/>
          </p:cNvSpPr>
          <p:nvPr>
            <p:ph type="title"/>
          </p:nvPr>
        </p:nvSpPr>
        <p:spPr/>
        <p:txBody>
          <a:bodyPr/>
          <a:lstStyle/>
          <a:p>
            <a:pPr algn="ctr"/>
            <a:r>
              <a:rPr lang="tr-TR" dirty="0"/>
              <a:t>Nasıl Kaynak Gösterilmeli?</a:t>
            </a:r>
          </a:p>
        </p:txBody>
      </p:sp>
      <p:sp>
        <p:nvSpPr>
          <p:cNvPr id="3" name="İçerik Yer Tutucusu 2">
            <a:extLst>
              <a:ext uri="{FF2B5EF4-FFF2-40B4-BE49-F238E27FC236}">
                <a16:creationId xmlns:a16="http://schemas.microsoft.com/office/drawing/2014/main" id="{C76354F8-9629-9E4C-8E50-F957E7B1FE1C}"/>
              </a:ext>
            </a:extLst>
          </p:cNvPr>
          <p:cNvSpPr>
            <a:spLocks noGrp="1"/>
          </p:cNvSpPr>
          <p:nvPr>
            <p:ph idx="1"/>
          </p:nvPr>
        </p:nvSpPr>
        <p:spPr/>
        <p:txBody>
          <a:bodyPr>
            <a:normAutofit lnSpcReduction="10000"/>
          </a:bodyPr>
          <a:lstStyle/>
          <a:p>
            <a:r>
              <a:rPr lang="tr-TR" dirty="0"/>
              <a:t>Yararlanılan kaynakların belli bir düzen içinde belirtilmeli</a:t>
            </a:r>
          </a:p>
          <a:p>
            <a:r>
              <a:rPr lang="tr-TR" dirty="0"/>
              <a:t>Bunun için birçok uluslararası standart geliştirilmiş</a:t>
            </a:r>
          </a:p>
          <a:p>
            <a:r>
              <a:rPr lang="tr-TR" dirty="0"/>
              <a:t>Hepsinde temel ve ortak olan ilke</a:t>
            </a:r>
          </a:p>
          <a:p>
            <a:pPr lvl="1"/>
            <a:r>
              <a:rPr lang="tr-TR" dirty="0"/>
              <a:t>Kaynağın yazarının</a:t>
            </a:r>
          </a:p>
          <a:p>
            <a:pPr lvl="1"/>
            <a:r>
              <a:rPr lang="tr-TR" dirty="0"/>
              <a:t>Başlığının</a:t>
            </a:r>
          </a:p>
          <a:p>
            <a:pPr lvl="1"/>
            <a:r>
              <a:rPr lang="tr-TR" dirty="0"/>
              <a:t>Yayınlandığı dergi, kitap </a:t>
            </a:r>
            <a:r>
              <a:rPr lang="tr-TR" dirty="0" err="1"/>
              <a:t>v.s</a:t>
            </a:r>
            <a:r>
              <a:rPr lang="tr-TR" dirty="0"/>
              <a:t>.</a:t>
            </a:r>
          </a:p>
          <a:p>
            <a:pPr lvl="1"/>
            <a:r>
              <a:rPr lang="tr-TR" dirty="0"/>
              <a:t>Yayın yeri </a:t>
            </a:r>
          </a:p>
          <a:p>
            <a:pPr lvl="1"/>
            <a:r>
              <a:rPr lang="tr-TR" dirty="0"/>
              <a:t>Yayın tarihinin</a:t>
            </a:r>
          </a:p>
          <a:p>
            <a:pPr lvl="1"/>
            <a:r>
              <a:rPr lang="tr-TR" dirty="0"/>
              <a:t>Cilt, sayı</a:t>
            </a:r>
          </a:p>
          <a:p>
            <a:pPr lvl="1"/>
            <a:r>
              <a:rPr lang="tr-TR" dirty="0"/>
              <a:t>Sayfa numaralarının</a:t>
            </a:r>
          </a:p>
          <a:p>
            <a:pPr lvl="2"/>
            <a:r>
              <a:rPr lang="tr-TR" dirty="0"/>
              <a:t> Eksiksiz olarak belirtilmesi</a:t>
            </a:r>
          </a:p>
        </p:txBody>
      </p:sp>
    </p:spTree>
    <p:extLst>
      <p:ext uri="{BB962C8B-B14F-4D97-AF65-F5344CB8AC3E}">
        <p14:creationId xmlns:p14="http://schemas.microsoft.com/office/powerpoint/2010/main" val="147596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8E045D4-05E4-CE4C-8B18-728134208323}"/>
              </a:ext>
            </a:extLst>
          </p:cNvPr>
          <p:cNvSpPr>
            <a:spLocks noGrp="1"/>
          </p:cNvSpPr>
          <p:nvPr>
            <p:ph type="title"/>
          </p:nvPr>
        </p:nvSpPr>
        <p:spPr/>
        <p:txBody>
          <a:bodyPr/>
          <a:lstStyle/>
          <a:p>
            <a:pPr algn="ctr"/>
            <a:r>
              <a:rPr lang="tr-TR" dirty="0"/>
              <a:t>Nasıl Kaynak Gösterilmeli?</a:t>
            </a:r>
          </a:p>
        </p:txBody>
      </p:sp>
      <p:sp>
        <p:nvSpPr>
          <p:cNvPr id="3" name="İçerik Yer Tutucusu 2">
            <a:extLst>
              <a:ext uri="{FF2B5EF4-FFF2-40B4-BE49-F238E27FC236}">
                <a16:creationId xmlns:a16="http://schemas.microsoft.com/office/drawing/2014/main" id="{C76354F8-9629-9E4C-8E50-F957E7B1FE1C}"/>
              </a:ext>
            </a:extLst>
          </p:cNvPr>
          <p:cNvSpPr>
            <a:spLocks noGrp="1"/>
          </p:cNvSpPr>
          <p:nvPr>
            <p:ph idx="1"/>
          </p:nvPr>
        </p:nvSpPr>
        <p:spPr/>
        <p:txBody>
          <a:bodyPr>
            <a:normAutofit lnSpcReduction="10000"/>
          </a:bodyPr>
          <a:lstStyle/>
          <a:p>
            <a:r>
              <a:rPr lang="tr-TR" dirty="0"/>
              <a:t>Yararlanılan kaynakların belli bir düzen içinde belirtilmeli</a:t>
            </a:r>
          </a:p>
          <a:p>
            <a:r>
              <a:rPr lang="tr-TR" dirty="0"/>
              <a:t>Bunun için birçok uluslararası standart geliştirilmiş</a:t>
            </a:r>
          </a:p>
          <a:p>
            <a:r>
              <a:rPr lang="tr-TR" dirty="0"/>
              <a:t>Hepsinde temel ve ortak olan ilke</a:t>
            </a:r>
          </a:p>
          <a:p>
            <a:pPr lvl="1"/>
            <a:r>
              <a:rPr lang="tr-TR" dirty="0"/>
              <a:t>Kaynağın yazarının</a:t>
            </a:r>
          </a:p>
          <a:p>
            <a:pPr lvl="1"/>
            <a:r>
              <a:rPr lang="tr-TR" dirty="0"/>
              <a:t>Başlığının</a:t>
            </a:r>
          </a:p>
          <a:p>
            <a:pPr lvl="1"/>
            <a:r>
              <a:rPr lang="tr-TR" dirty="0"/>
              <a:t>Yayınlandığı dergi, kitap </a:t>
            </a:r>
            <a:r>
              <a:rPr lang="tr-TR" dirty="0" err="1"/>
              <a:t>v.s</a:t>
            </a:r>
            <a:r>
              <a:rPr lang="tr-TR" dirty="0"/>
              <a:t>.</a:t>
            </a:r>
          </a:p>
          <a:p>
            <a:pPr lvl="1"/>
            <a:r>
              <a:rPr lang="tr-TR" dirty="0"/>
              <a:t>Yayın yeri </a:t>
            </a:r>
          </a:p>
          <a:p>
            <a:pPr lvl="1"/>
            <a:r>
              <a:rPr lang="tr-TR" dirty="0"/>
              <a:t>Yayın tarihinin</a:t>
            </a:r>
          </a:p>
          <a:p>
            <a:pPr lvl="1"/>
            <a:r>
              <a:rPr lang="tr-TR" dirty="0"/>
              <a:t>Cilt, sayı</a:t>
            </a:r>
          </a:p>
          <a:p>
            <a:pPr lvl="1"/>
            <a:r>
              <a:rPr lang="tr-TR" dirty="0"/>
              <a:t>Sayfa numaralarının</a:t>
            </a:r>
          </a:p>
          <a:p>
            <a:pPr lvl="2"/>
            <a:r>
              <a:rPr lang="tr-TR" dirty="0"/>
              <a:t> Eksiksiz olarak belirtilmesi</a:t>
            </a:r>
          </a:p>
        </p:txBody>
      </p:sp>
    </p:spTree>
    <p:extLst>
      <p:ext uri="{BB962C8B-B14F-4D97-AF65-F5344CB8AC3E}">
        <p14:creationId xmlns:p14="http://schemas.microsoft.com/office/powerpoint/2010/main" val="3328442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493D2E9-F1E3-D24C-834E-E5AC412D0FDE}"/>
              </a:ext>
            </a:extLst>
          </p:cNvPr>
          <p:cNvSpPr>
            <a:spLocks noGrp="1"/>
          </p:cNvSpPr>
          <p:nvPr>
            <p:ph type="title"/>
          </p:nvPr>
        </p:nvSpPr>
        <p:spPr/>
        <p:txBody>
          <a:bodyPr/>
          <a:lstStyle/>
          <a:p>
            <a:pPr algn="ctr"/>
            <a:r>
              <a:rPr lang="tr-TR" dirty="0"/>
              <a:t>Kaynak Kullanımında Temel Prensipler</a:t>
            </a:r>
          </a:p>
        </p:txBody>
      </p:sp>
      <p:sp>
        <p:nvSpPr>
          <p:cNvPr id="3" name="İçerik Yer Tutucusu 2">
            <a:extLst>
              <a:ext uri="{FF2B5EF4-FFF2-40B4-BE49-F238E27FC236}">
                <a16:creationId xmlns:a16="http://schemas.microsoft.com/office/drawing/2014/main" id="{6C8E41E6-4949-A842-9752-AEF447DFD85E}"/>
              </a:ext>
            </a:extLst>
          </p:cNvPr>
          <p:cNvSpPr>
            <a:spLocks noGrp="1"/>
          </p:cNvSpPr>
          <p:nvPr>
            <p:ph idx="1"/>
          </p:nvPr>
        </p:nvSpPr>
        <p:spPr/>
        <p:txBody>
          <a:bodyPr/>
          <a:lstStyle/>
          <a:p>
            <a:r>
              <a:rPr lang="tr-TR" dirty="0"/>
              <a:t>Çok fazla kaynak kullanımından kaçınılmalı</a:t>
            </a:r>
          </a:p>
          <a:p>
            <a:pPr lvl="1"/>
            <a:r>
              <a:rPr lang="tr-TR" dirty="0"/>
              <a:t>Bilimsel çalışmada yazarın görüşü daha önemlidir.</a:t>
            </a:r>
          </a:p>
          <a:p>
            <a:pPr lvl="1"/>
            <a:r>
              <a:rPr lang="tr-TR" dirty="0"/>
              <a:t>Özgün olmalıdır.</a:t>
            </a:r>
          </a:p>
          <a:p>
            <a:pPr lvl="1"/>
            <a:r>
              <a:rPr lang="tr-TR" dirty="0"/>
              <a:t>Sık alıntı yapmak akıcılığı bozar</a:t>
            </a:r>
          </a:p>
          <a:p>
            <a:r>
              <a:rPr lang="tr-TR" dirty="0"/>
              <a:t>Çalışmayı destekleyecek kaynaklar kullanılmalı</a:t>
            </a:r>
          </a:p>
          <a:p>
            <a:r>
              <a:rPr lang="tr-TR" dirty="0"/>
              <a:t>Kullanılan kaynaklar yazar tarafından okunmalı</a:t>
            </a:r>
          </a:p>
          <a:p>
            <a:pPr lvl="1"/>
            <a:r>
              <a:rPr lang="tr-TR" dirty="0"/>
              <a:t>Kaynaktaki kaynak kaynak olarak gösterilmemeli</a:t>
            </a:r>
          </a:p>
          <a:p>
            <a:pPr lvl="1"/>
            <a:r>
              <a:rPr lang="tr-TR" dirty="0"/>
              <a:t>İlk kaynak makaleye ulaşılamıyorsa ikinci kaynaktan alındığı belirtilmeli</a:t>
            </a:r>
          </a:p>
        </p:txBody>
      </p:sp>
    </p:spTree>
    <p:extLst>
      <p:ext uri="{BB962C8B-B14F-4D97-AF65-F5344CB8AC3E}">
        <p14:creationId xmlns:p14="http://schemas.microsoft.com/office/powerpoint/2010/main" val="4180981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493D2E9-F1E3-D24C-834E-E5AC412D0FDE}"/>
              </a:ext>
            </a:extLst>
          </p:cNvPr>
          <p:cNvSpPr>
            <a:spLocks noGrp="1"/>
          </p:cNvSpPr>
          <p:nvPr>
            <p:ph type="title"/>
          </p:nvPr>
        </p:nvSpPr>
        <p:spPr/>
        <p:txBody>
          <a:bodyPr/>
          <a:lstStyle/>
          <a:p>
            <a:pPr algn="ctr"/>
            <a:r>
              <a:rPr lang="tr-TR" dirty="0"/>
              <a:t>Kaynak Kullanımında Temel Prensipler</a:t>
            </a:r>
          </a:p>
        </p:txBody>
      </p:sp>
      <p:sp>
        <p:nvSpPr>
          <p:cNvPr id="3" name="İçerik Yer Tutucusu 2">
            <a:extLst>
              <a:ext uri="{FF2B5EF4-FFF2-40B4-BE49-F238E27FC236}">
                <a16:creationId xmlns:a16="http://schemas.microsoft.com/office/drawing/2014/main" id="{6C8E41E6-4949-A842-9752-AEF447DFD85E}"/>
              </a:ext>
            </a:extLst>
          </p:cNvPr>
          <p:cNvSpPr>
            <a:spLocks noGrp="1"/>
          </p:cNvSpPr>
          <p:nvPr>
            <p:ph idx="1"/>
          </p:nvPr>
        </p:nvSpPr>
        <p:spPr/>
        <p:txBody>
          <a:bodyPr/>
          <a:lstStyle/>
          <a:p>
            <a:r>
              <a:rPr lang="tr-TR" dirty="0"/>
              <a:t>Çok fazla kaynak kullanımından kaçınılmalı</a:t>
            </a:r>
          </a:p>
          <a:p>
            <a:pPr lvl="1"/>
            <a:r>
              <a:rPr lang="tr-TR" dirty="0"/>
              <a:t>Bilimsel çalışmada yazarın görüşü daha önemlidir.</a:t>
            </a:r>
          </a:p>
          <a:p>
            <a:pPr lvl="1"/>
            <a:r>
              <a:rPr lang="tr-TR" dirty="0"/>
              <a:t>Özgün olmalıdır.</a:t>
            </a:r>
          </a:p>
          <a:p>
            <a:pPr lvl="1"/>
            <a:r>
              <a:rPr lang="tr-TR" dirty="0"/>
              <a:t>Sık alıntı yapmak akıcılığı bozar</a:t>
            </a:r>
          </a:p>
          <a:p>
            <a:r>
              <a:rPr lang="tr-TR" dirty="0"/>
              <a:t>Çalışmayı destekleyecek kaynaklar kullanılmalı</a:t>
            </a:r>
          </a:p>
          <a:p>
            <a:r>
              <a:rPr lang="tr-TR" dirty="0"/>
              <a:t>Kullanılan kaynaklar yazar tarafından okunmalı</a:t>
            </a:r>
          </a:p>
          <a:p>
            <a:pPr lvl="1"/>
            <a:r>
              <a:rPr lang="tr-TR" dirty="0"/>
              <a:t>Kaynaktaki kaynak kaynak olarak gösterilmemeli</a:t>
            </a:r>
          </a:p>
          <a:p>
            <a:pPr lvl="1"/>
            <a:r>
              <a:rPr lang="tr-TR" dirty="0"/>
              <a:t>İlk kaynak makaleye ulaşılamıyorsa ikinci kaynaktan alındığı belirtilmeli</a:t>
            </a:r>
          </a:p>
        </p:txBody>
      </p:sp>
    </p:spTree>
    <p:extLst>
      <p:ext uri="{BB962C8B-B14F-4D97-AF65-F5344CB8AC3E}">
        <p14:creationId xmlns:p14="http://schemas.microsoft.com/office/powerpoint/2010/main" val="1730294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493D2E9-F1E3-D24C-834E-E5AC412D0FDE}"/>
              </a:ext>
            </a:extLst>
          </p:cNvPr>
          <p:cNvSpPr>
            <a:spLocks noGrp="1"/>
          </p:cNvSpPr>
          <p:nvPr>
            <p:ph type="title"/>
          </p:nvPr>
        </p:nvSpPr>
        <p:spPr/>
        <p:txBody>
          <a:bodyPr/>
          <a:lstStyle/>
          <a:p>
            <a:pPr algn="ctr"/>
            <a:r>
              <a:rPr lang="tr-TR" dirty="0"/>
              <a:t>Kaynak Kullanımında Temel Prensipler</a:t>
            </a:r>
          </a:p>
        </p:txBody>
      </p:sp>
      <p:sp>
        <p:nvSpPr>
          <p:cNvPr id="3" name="İçerik Yer Tutucusu 2">
            <a:extLst>
              <a:ext uri="{FF2B5EF4-FFF2-40B4-BE49-F238E27FC236}">
                <a16:creationId xmlns:a16="http://schemas.microsoft.com/office/drawing/2014/main" id="{6C8E41E6-4949-A842-9752-AEF447DFD85E}"/>
              </a:ext>
            </a:extLst>
          </p:cNvPr>
          <p:cNvSpPr>
            <a:spLocks noGrp="1"/>
          </p:cNvSpPr>
          <p:nvPr>
            <p:ph idx="1"/>
          </p:nvPr>
        </p:nvSpPr>
        <p:spPr/>
        <p:txBody>
          <a:bodyPr/>
          <a:lstStyle/>
          <a:p>
            <a:r>
              <a:rPr lang="tr-TR" dirty="0"/>
              <a:t>Çok fazla kaynak kullanımından kaçınılmalı</a:t>
            </a:r>
          </a:p>
          <a:p>
            <a:pPr lvl="1"/>
            <a:r>
              <a:rPr lang="tr-TR" dirty="0"/>
              <a:t>Bilimsel çalışmada yazarın görüşü daha önemlidir.</a:t>
            </a:r>
          </a:p>
          <a:p>
            <a:pPr lvl="1"/>
            <a:r>
              <a:rPr lang="tr-TR" dirty="0"/>
              <a:t>Özgün olmalıdır.</a:t>
            </a:r>
          </a:p>
          <a:p>
            <a:pPr lvl="1"/>
            <a:r>
              <a:rPr lang="tr-TR" dirty="0"/>
              <a:t>Sık alıntı yapmak akıcılığı bozar</a:t>
            </a:r>
          </a:p>
          <a:p>
            <a:r>
              <a:rPr lang="tr-TR" dirty="0"/>
              <a:t>Çalışmayı destekleyecek kaynaklar kullanılmalı</a:t>
            </a:r>
          </a:p>
          <a:p>
            <a:r>
              <a:rPr lang="tr-TR" dirty="0"/>
              <a:t>Kullanılan kaynaklar yazar tarafından okunmalı</a:t>
            </a:r>
          </a:p>
          <a:p>
            <a:pPr lvl="1"/>
            <a:r>
              <a:rPr lang="tr-TR" dirty="0"/>
              <a:t>Kaynaktaki kaynak kaynak olarak gösterilmemeli</a:t>
            </a:r>
          </a:p>
          <a:p>
            <a:pPr lvl="1"/>
            <a:r>
              <a:rPr lang="tr-TR" dirty="0"/>
              <a:t>İlk kaynak makaleye ulaşılamıyorsa ikinci kaynaktan alındığı belirtilmeli</a:t>
            </a:r>
          </a:p>
        </p:txBody>
      </p:sp>
    </p:spTree>
    <p:extLst>
      <p:ext uri="{BB962C8B-B14F-4D97-AF65-F5344CB8AC3E}">
        <p14:creationId xmlns:p14="http://schemas.microsoft.com/office/powerpoint/2010/main" val="2812203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493D2E9-F1E3-D24C-834E-E5AC412D0FDE}"/>
              </a:ext>
            </a:extLst>
          </p:cNvPr>
          <p:cNvSpPr>
            <a:spLocks noGrp="1"/>
          </p:cNvSpPr>
          <p:nvPr>
            <p:ph type="title"/>
          </p:nvPr>
        </p:nvSpPr>
        <p:spPr/>
        <p:txBody>
          <a:bodyPr/>
          <a:lstStyle/>
          <a:p>
            <a:pPr algn="ctr"/>
            <a:r>
              <a:rPr lang="tr-TR" dirty="0"/>
              <a:t>Kaynak Kullanımında Temel Prensipler</a:t>
            </a:r>
          </a:p>
        </p:txBody>
      </p:sp>
      <p:sp>
        <p:nvSpPr>
          <p:cNvPr id="3" name="İçerik Yer Tutucusu 2">
            <a:extLst>
              <a:ext uri="{FF2B5EF4-FFF2-40B4-BE49-F238E27FC236}">
                <a16:creationId xmlns:a16="http://schemas.microsoft.com/office/drawing/2014/main" id="{6C8E41E6-4949-A842-9752-AEF447DFD85E}"/>
              </a:ext>
            </a:extLst>
          </p:cNvPr>
          <p:cNvSpPr>
            <a:spLocks noGrp="1"/>
          </p:cNvSpPr>
          <p:nvPr>
            <p:ph idx="1"/>
          </p:nvPr>
        </p:nvSpPr>
        <p:spPr/>
        <p:txBody>
          <a:bodyPr/>
          <a:lstStyle/>
          <a:p>
            <a:r>
              <a:rPr lang="tr-TR" dirty="0"/>
              <a:t>Çok fazla kaynak kullanımından kaçınılmalı</a:t>
            </a:r>
          </a:p>
          <a:p>
            <a:pPr lvl="1"/>
            <a:r>
              <a:rPr lang="tr-TR" dirty="0"/>
              <a:t>Bilimsel çalışmada yazarın görüşü daha önemlidir.</a:t>
            </a:r>
          </a:p>
          <a:p>
            <a:pPr lvl="1"/>
            <a:r>
              <a:rPr lang="tr-TR" dirty="0"/>
              <a:t>Özgün olmalıdır.</a:t>
            </a:r>
          </a:p>
          <a:p>
            <a:pPr lvl="1"/>
            <a:r>
              <a:rPr lang="tr-TR" dirty="0"/>
              <a:t>Sık alıntı yapmak akıcılığı bozar</a:t>
            </a:r>
          </a:p>
          <a:p>
            <a:r>
              <a:rPr lang="tr-TR" dirty="0"/>
              <a:t>Çalışmayı destekleyecek kaynaklar kullanılmalı</a:t>
            </a:r>
          </a:p>
          <a:p>
            <a:r>
              <a:rPr lang="tr-TR" dirty="0"/>
              <a:t>Kullanılan kaynaklar yazar tarafından okunmalı</a:t>
            </a:r>
          </a:p>
          <a:p>
            <a:pPr lvl="1"/>
            <a:r>
              <a:rPr lang="tr-TR" dirty="0"/>
              <a:t>Kaynaktaki kaynak kaynak olarak gösterilmemeli</a:t>
            </a:r>
          </a:p>
          <a:p>
            <a:pPr lvl="1"/>
            <a:r>
              <a:rPr lang="tr-TR" dirty="0"/>
              <a:t>İlk kaynak makaleye ulaşılamıyorsa ikinci kaynaktan alındığı belirtilmeli</a:t>
            </a:r>
          </a:p>
        </p:txBody>
      </p:sp>
    </p:spTree>
    <p:extLst>
      <p:ext uri="{BB962C8B-B14F-4D97-AF65-F5344CB8AC3E}">
        <p14:creationId xmlns:p14="http://schemas.microsoft.com/office/powerpoint/2010/main" val="3523072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158244-98C2-864E-AE13-505DBD49A92D}"/>
              </a:ext>
            </a:extLst>
          </p:cNvPr>
          <p:cNvSpPr>
            <a:spLocks noGrp="1"/>
          </p:cNvSpPr>
          <p:nvPr>
            <p:ph type="title"/>
          </p:nvPr>
        </p:nvSpPr>
        <p:spPr/>
        <p:txBody>
          <a:bodyPr/>
          <a:lstStyle/>
          <a:p>
            <a:pPr algn="ctr"/>
            <a:r>
              <a:rPr lang="tr-TR" dirty="0"/>
              <a:t>Kaynak Kullanımında Temel Prensipler</a:t>
            </a:r>
          </a:p>
        </p:txBody>
      </p:sp>
      <p:sp>
        <p:nvSpPr>
          <p:cNvPr id="3" name="İçerik Yer Tutucusu 2">
            <a:extLst>
              <a:ext uri="{FF2B5EF4-FFF2-40B4-BE49-F238E27FC236}">
                <a16:creationId xmlns:a16="http://schemas.microsoft.com/office/drawing/2014/main" id="{C53379FD-9EBB-6341-9016-44796C7FE2B3}"/>
              </a:ext>
            </a:extLst>
          </p:cNvPr>
          <p:cNvSpPr>
            <a:spLocks noGrp="1"/>
          </p:cNvSpPr>
          <p:nvPr>
            <p:ph idx="1"/>
          </p:nvPr>
        </p:nvSpPr>
        <p:spPr/>
        <p:txBody>
          <a:bodyPr/>
          <a:lstStyle/>
          <a:p>
            <a:r>
              <a:rPr lang="tr-TR" dirty="0"/>
              <a:t>Kendi kaynaklarını aşırı kullanmaktan kaçınılmalı</a:t>
            </a:r>
          </a:p>
          <a:p>
            <a:r>
              <a:rPr lang="tr-TR" dirty="0"/>
              <a:t>Aynı bölge ya da ülkeden kaynak yapılmamalı</a:t>
            </a:r>
          </a:p>
          <a:p>
            <a:r>
              <a:rPr lang="tr-TR" dirty="0"/>
              <a:t>Sadece belirli yazarların veya dergilerin adını anmak için gereksiz referanslar eklenmemeli</a:t>
            </a:r>
          </a:p>
          <a:p>
            <a:endParaRPr lang="tr-TR" dirty="0"/>
          </a:p>
        </p:txBody>
      </p:sp>
    </p:spTree>
    <p:extLst>
      <p:ext uri="{BB962C8B-B14F-4D97-AF65-F5344CB8AC3E}">
        <p14:creationId xmlns:p14="http://schemas.microsoft.com/office/powerpoint/2010/main" val="2527938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158244-98C2-864E-AE13-505DBD49A92D}"/>
              </a:ext>
            </a:extLst>
          </p:cNvPr>
          <p:cNvSpPr>
            <a:spLocks noGrp="1"/>
          </p:cNvSpPr>
          <p:nvPr>
            <p:ph type="title"/>
          </p:nvPr>
        </p:nvSpPr>
        <p:spPr/>
        <p:txBody>
          <a:bodyPr/>
          <a:lstStyle/>
          <a:p>
            <a:pPr algn="ctr"/>
            <a:r>
              <a:rPr lang="tr-TR" dirty="0"/>
              <a:t>Kaynak Kullanımında Temel Prensipler</a:t>
            </a:r>
          </a:p>
        </p:txBody>
      </p:sp>
      <p:sp>
        <p:nvSpPr>
          <p:cNvPr id="3" name="İçerik Yer Tutucusu 2">
            <a:extLst>
              <a:ext uri="{FF2B5EF4-FFF2-40B4-BE49-F238E27FC236}">
                <a16:creationId xmlns:a16="http://schemas.microsoft.com/office/drawing/2014/main" id="{C53379FD-9EBB-6341-9016-44796C7FE2B3}"/>
              </a:ext>
            </a:extLst>
          </p:cNvPr>
          <p:cNvSpPr>
            <a:spLocks noGrp="1"/>
          </p:cNvSpPr>
          <p:nvPr>
            <p:ph idx="1"/>
          </p:nvPr>
        </p:nvSpPr>
        <p:spPr/>
        <p:txBody>
          <a:bodyPr/>
          <a:lstStyle/>
          <a:p>
            <a:r>
              <a:rPr lang="tr-TR" dirty="0"/>
              <a:t>Kendi kaynaklarını aşırı kullanmaktan kaçınılmalı</a:t>
            </a:r>
          </a:p>
          <a:p>
            <a:r>
              <a:rPr lang="tr-TR" dirty="0"/>
              <a:t>Aynı bölge ya da ülkeden kaynak yapılmamalı</a:t>
            </a:r>
          </a:p>
          <a:p>
            <a:r>
              <a:rPr lang="tr-TR" dirty="0"/>
              <a:t>Sadece belirli yazarların veya dergilerin adını anmak için gereksiz referanslar eklenmemeli</a:t>
            </a:r>
          </a:p>
          <a:p>
            <a:endParaRPr lang="tr-TR" dirty="0"/>
          </a:p>
        </p:txBody>
      </p:sp>
    </p:spTree>
    <p:extLst>
      <p:ext uri="{BB962C8B-B14F-4D97-AF65-F5344CB8AC3E}">
        <p14:creationId xmlns:p14="http://schemas.microsoft.com/office/powerpoint/2010/main" val="2704038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3981C19-B0BB-714F-B4FC-ADD5404D2520}"/>
              </a:ext>
            </a:extLst>
          </p:cNvPr>
          <p:cNvSpPr>
            <a:spLocks noGrp="1"/>
          </p:cNvSpPr>
          <p:nvPr>
            <p:ph type="title"/>
          </p:nvPr>
        </p:nvSpPr>
        <p:spPr/>
        <p:txBody>
          <a:bodyPr/>
          <a:lstStyle/>
          <a:p>
            <a:pPr algn="ctr"/>
            <a:r>
              <a:rPr lang="tr-TR" dirty="0"/>
              <a:t>Kaynak Gösterme Yöntemleri</a:t>
            </a:r>
          </a:p>
        </p:txBody>
      </p:sp>
      <p:sp>
        <p:nvSpPr>
          <p:cNvPr id="3" name="İçerik Yer Tutucusu 2">
            <a:extLst>
              <a:ext uri="{FF2B5EF4-FFF2-40B4-BE49-F238E27FC236}">
                <a16:creationId xmlns:a16="http://schemas.microsoft.com/office/drawing/2014/main" id="{6D9B54A5-8E79-E141-B137-3B9089B9A0E0}"/>
              </a:ext>
            </a:extLst>
          </p:cNvPr>
          <p:cNvSpPr>
            <a:spLocks noGrp="1"/>
          </p:cNvSpPr>
          <p:nvPr>
            <p:ph idx="1"/>
          </p:nvPr>
        </p:nvSpPr>
        <p:spPr/>
        <p:txBody>
          <a:bodyPr/>
          <a:lstStyle/>
          <a:p>
            <a:r>
              <a:rPr lang="tr-TR" dirty="0"/>
              <a:t>APA: </a:t>
            </a:r>
            <a:r>
              <a:rPr lang="tr-TR" dirty="0" err="1"/>
              <a:t>American</a:t>
            </a:r>
            <a:r>
              <a:rPr lang="tr-TR" dirty="0"/>
              <a:t> </a:t>
            </a:r>
            <a:r>
              <a:rPr lang="tr-TR" dirty="0" err="1"/>
              <a:t>Psychological</a:t>
            </a:r>
            <a:r>
              <a:rPr lang="tr-TR" dirty="0"/>
              <a:t> </a:t>
            </a:r>
            <a:r>
              <a:rPr lang="tr-TR" dirty="0" err="1"/>
              <a:t>Association</a:t>
            </a:r>
            <a:r>
              <a:rPr lang="tr-TR" dirty="0"/>
              <a:t>/Amerika Psikoloji Derneği</a:t>
            </a:r>
          </a:p>
          <a:p>
            <a:pPr lvl="1"/>
            <a:r>
              <a:rPr lang="tr-TR" dirty="0"/>
              <a:t>Psikoloji, sosyoloji, eğitim, iktisat ve diğer sosyal bilimler</a:t>
            </a:r>
          </a:p>
          <a:p>
            <a:r>
              <a:rPr lang="tr-TR" dirty="0"/>
              <a:t>MLA: Modern Language </a:t>
            </a:r>
            <a:r>
              <a:rPr lang="tr-TR" dirty="0" err="1"/>
              <a:t>Association</a:t>
            </a:r>
            <a:r>
              <a:rPr lang="tr-TR" dirty="0"/>
              <a:t>/Modern Diller Derneği</a:t>
            </a:r>
          </a:p>
          <a:p>
            <a:pPr lvl="1"/>
            <a:r>
              <a:rPr lang="tr-TR" dirty="0"/>
              <a:t>Edebiyat, sanat</a:t>
            </a:r>
          </a:p>
          <a:p>
            <a:r>
              <a:rPr lang="tr-TR" dirty="0" err="1"/>
              <a:t>Turabian</a:t>
            </a:r>
            <a:endParaRPr lang="tr-TR" dirty="0"/>
          </a:p>
          <a:p>
            <a:r>
              <a:rPr lang="tr-TR" dirty="0"/>
              <a:t>Harvard</a:t>
            </a:r>
          </a:p>
          <a:p>
            <a:r>
              <a:rPr lang="tr-TR" dirty="0" err="1"/>
              <a:t>Numbered</a:t>
            </a:r>
            <a:endParaRPr lang="tr-TR" dirty="0"/>
          </a:p>
          <a:p>
            <a:r>
              <a:rPr lang="tr-TR" dirty="0" err="1"/>
              <a:t>Vancouver</a:t>
            </a:r>
            <a:endParaRPr lang="tr-TR" dirty="0"/>
          </a:p>
          <a:p>
            <a:r>
              <a:rPr lang="tr-TR" dirty="0"/>
              <a:t>MHRA (Modern </a:t>
            </a:r>
            <a:r>
              <a:rPr lang="tr-TR" dirty="0" err="1"/>
              <a:t>Humanities</a:t>
            </a:r>
            <a:r>
              <a:rPr lang="tr-TR" dirty="0"/>
              <a:t> </a:t>
            </a:r>
            <a:r>
              <a:rPr lang="tr-TR" dirty="0" err="1"/>
              <a:t>Research</a:t>
            </a:r>
            <a:r>
              <a:rPr lang="tr-TR" dirty="0"/>
              <a:t> </a:t>
            </a:r>
            <a:r>
              <a:rPr lang="tr-TR" dirty="0" err="1"/>
              <a:t>Association</a:t>
            </a:r>
            <a:r>
              <a:rPr lang="tr-TR" dirty="0"/>
              <a:t>) </a:t>
            </a:r>
          </a:p>
          <a:p>
            <a:endParaRPr lang="tr-TR" dirty="0"/>
          </a:p>
        </p:txBody>
      </p:sp>
    </p:spTree>
    <p:extLst>
      <p:ext uri="{BB962C8B-B14F-4D97-AF65-F5344CB8AC3E}">
        <p14:creationId xmlns:p14="http://schemas.microsoft.com/office/powerpoint/2010/main" val="705928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B99885E-6A6D-E648-9F7C-5071BEB5E5A2}"/>
              </a:ext>
            </a:extLst>
          </p:cNvPr>
          <p:cNvSpPr>
            <a:spLocks noGrp="1"/>
          </p:cNvSpPr>
          <p:nvPr>
            <p:ph type="title"/>
          </p:nvPr>
        </p:nvSpPr>
        <p:spPr/>
        <p:txBody>
          <a:bodyPr/>
          <a:lstStyle/>
          <a:p>
            <a:pPr algn="ctr"/>
            <a:r>
              <a:rPr lang="tr-TR" dirty="0"/>
              <a:t>Kaynak Göstermek</a:t>
            </a:r>
          </a:p>
        </p:txBody>
      </p:sp>
      <p:sp>
        <p:nvSpPr>
          <p:cNvPr id="3" name="İçerik Yer Tutucusu 2">
            <a:extLst>
              <a:ext uri="{FF2B5EF4-FFF2-40B4-BE49-F238E27FC236}">
                <a16:creationId xmlns:a16="http://schemas.microsoft.com/office/drawing/2014/main" id="{10116FE6-9DCD-6342-A71A-5DABF4D8D509}"/>
              </a:ext>
            </a:extLst>
          </p:cNvPr>
          <p:cNvSpPr>
            <a:spLocks noGrp="1"/>
          </p:cNvSpPr>
          <p:nvPr>
            <p:ph idx="1"/>
          </p:nvPr>
        </p:nvSpPr>
        <p:spPr/>
        <p:txBody>
          <a:bodyPr/>
          <a:lstStyle/>
          <a:p>
            <a:r>
              <a:rPr lang="tr-TR" dirty="0"/>
              <a:t>Akademik çalışmalarda</a:t>
            </a:r>
          </a:p>
          <a:p>
            <a:r>
              <a:rPr lang="tr-TR" dirty="0"/>
              <a:t>Bilgi paylaşımı amacıyla kamusal ortama sunulan her türlü yazılı ve sözlü çalışmada </a:t>
            </a:r>
          </a:p>
          <a:p>
            <a:r>
              <a:rPr lang="tr-TR" dirty="0"/>
              <a:t>Yararlanılan kaynaklar eksiksiz olarak belirtilmeli</a:t>
            </a:r>
          </a:p>
          <a:p>
            <a:r>
              <a:rPr lang="tr-TR" dirty="0"/>
              <a:t>Hangi düşüncenin kime ait olduğunun açıklıkla ve kesinlikle belirtilmesi </a:t>
            </a:r>
          </a:p>
        </p:txBody>
      </p:sp>
    </p:spTree>
    <p:extLst>
      <p:ext uri="{BB962C8B-B14F-4D97-AF65-F5344CB8AC3E}">
        <p14:creationId xmlns:p14="http://schemas.microsoft.com/office/powerpoint/2010/main" val="2710606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7C06BE1-AA21-D249-B8F1-49DAD0576DC4}"/>
              </a:ext>
            </a:extLst>
          </p:cNvPr>
          <p:cNvSpPr>
            <a:spLocks noGrp="1"/>
          </p:cNvSpPr>
          <p:nvPr>
            <p:ph type="title"/>
          </p:nvPr>
        </p:nvSpPr>
        <p:spPr/>
        <p:txBody>
          <a:bodyPr/>
          <a:lstStyle/>
          <a:p>
            <a:pPr algn="ctr"/>
            <a:r>
              <a:rPr lang="tr-TR" dirty="0"/>
              <a:t>Hangi Yöntemi Seçeceğiz?</a:t>
            </a:r>
          </a:p>
        </p:txBody>
      </p:sp>
      <p:sp>
        <p:nvSpPr>
          <p:cNvPr id="3" name="İçerik Yer Tutucusu 2">
            <a:extLst>
              <a:ext uri="{FF2B5EF4-FFF2-40B4-BE49-F238E27FC236}">
                <a16:creationId xmlns:a16="http://schemas.microsoft.com/office/drawing/2014/main" id="{6D28B75F-092D-F14F-8FDF-8A566B70A3E1}"/>
              </a:ext>
            </a:extLst>
          </p:cNvPr>
          <p:cNvSpPr>
            <a:spLocks noGrp="1"/>
          </p:cNvSpPr>
          <p:nvPr>
            <p:ph idx="1"/>
          </p:nvPr>
        </p:nvSpPr>
        <p:spPr/>
        <p:txBody>
          <a:bodyPr/>
          <a:lstStyle/>
          <a:p>
            <a:r>
              <a:rPr lang="tr-TR" dirty="0"/>
              <a:t>Yazarın seçim şansı varsa: </a:t>
            </a:r>
          </a:p>
          <a:p>
            <a:pPr lvl="1"/>
            <a:r>
              <a:rPr lang="tr-TR" dirty="0"/>
              <a:t>Amaca uygunluk</a:t>
            </a:r>
          </a:p>
          <a:p>
            <a:pPr lvl="1"/>
            <a:r>
              <a:rPr lang="tr-TR" dirty="0"/>
              <a:t>Disipline uygunluk</a:t>
            </a:r>
          </a:p>
          <a:p>
            <a:pPr lvl="1"/>
            <a:endParaRPr lang="tr-TR" dirty="0"/>
          </a:p>
          <a:p>
            <a:r>
              <a:rPr lang="tr-TR" dirty="0"/>
              <a:t>Seçim başkaları tarafından yapılmışsa</a:t>
            </a:r>
          </a:p>
          <a:p>
            <a:pPr lvl="1"/>
            <a:r>
              <a:rPr lang="tr-TR" dirty="0"/>
              <a:t>Yayıncı</a:t>
            </a:r>
          </a:p>
          <a:p>
            <a:pPr lvl="1"/>
            <a:r>
              <a:rPr lang="tr-TR" dirty="0"/>
              <a:t>Editör</a:t>
            </a:r>
          </a:p>
        </p:txBody>
      </p:sp>
    </p:spTree>
    <p:extLst>
      <p:ext uri="{BB962C8B-B14F-4D97-AF65-F5344CB8AC3E}">
        <p14:creationId xmlns:p14="http://schemas.microsoft.com/office/powerpoint/2010/main" val="1968013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925075D-DCE9-DB40-9B90-2FDF315FE692}"/>
              </a:ext>
            </a:extLst>
          </p:cNvPr>
          <p:cNvPicPr>
            <a:picLocks noChangeAspect="1"/>
          </p:cNvPicPr>
          <p:nvPr/>
        </p:nvPicPr>
        <p:blipFill>
          <a:blip r:embed="rId3"/>
          <a:stretch>
            <a:fillRect/>
          </a:stretch>
        </p:blipFill>
        <p:spPr>
          <a:xfrm>
            <a:off x="3048000" y="1263650"/>
            <a:ext cx="6096000" cy="4330700"/>
          </a:xfrm>
          <a:prstGeom prst="rect">
            <a:avLst/>
          </a:prstGeom>
        </p:spPr>
      </p:pic>
    </p:spTree>
    <p:extLst>
      <p:ext uri="{BB962C8B-B14F-4D97-AF65-F5344CB8AC3E}">
        <p14:creationId xmlns:p14="http://schemas.microsoft.com/office/powerpoint/2010/main" val="3477258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D7CCD23-3194-5E47-8699-3E025EC9C8D6}"/>
              </a:ext>
            </a:extLst>
          </p:cNvPr>
          <p:cNvSpPr>
            <a:spLocks noGrp="1"/>
          </p:cNvSpPr>
          <p:nvPr>
            <p:ph type="title"/>
          </p:nvPr>
        </p:nvSpPr>
        <p:spPr/>
        <p:txBody>
          <a:bodyPr/>
          <a:lstStyle/>
          <a:p>
            <a:pPr algn="ctr"/>
            <a:r>
              <a:rPr lang="tr-TR" dirty="0" err="1"/>
              <a:t>EndNote</a:t>
            </a:r>
            <a:endParaRPr lang="tr-TR" dirty="0"/>
          </a:p>
        </p:txBody>
      </p:sp>
      <p:sp>
        <p:nvSpPr>
          <p:cNvPr id="3" name="İçerik Yer Tutucusu 2">
            <a:extLst>
              <a:ext uri="{FF2B5EF4-FFF2-40B4-BE49-F238E27FC236}">
                <a16:creationId xmlns:a16="http://schemas.microsoft.com/office/drawing/2014/main" id="{A9FDA799-2EE7-7147-B9AB-BDA945DB1C48}"/>
              </a:ext>
            </a:extLst>
          </p:cNvPr>
          <p:cNvSpPr>
            <a:spLocks noGrp="1"/>
          </p:cNvSpPr>
          <p:nvPr>
            <p:ph idx="1"/>
          </p:nvPr>
        </p:nvSpPr>
        <p:spPr/>
        <p:txBody>
          <a:bodyPr/>
          <a:lstStyle/>
          <a:p>
            <a:r>
              <a:rPr lang="tr-TR" dirty="0"/>
              <a:t>Web of </a:t>
            </a:r>
            <a:r>
              <a:rPr lang="tr-TR" dirty="0" err="1"/>
              <a:t>Science</a:t>
            </a:r>
            <a:r>
              <a:rPr lang="tr-TR" dirty="0"/>
              <a:t> </a:t>
            </a:r>
            <a:r>
              <a:rPr lang="tr-TR" dirty="0" err="1"/>
              <a:t>Group</a:t>
            </a:r>
            <a:endParaRPr lang="tr-TR" dirty="0"/>
          </a:p>
          <a:p>
            <a:r>
              <a:rPr lang="tr-TR" dirty="0"/>
              <a:t>Ücretli</a:t>
            </a:r>
          </a:p>
          <a:p>
            <a:pPr lvl="1"/>
            <a:r>
              <a:rPr lang="tr-TR" dirty="0"/>
              <a:t>En son ücreti:</a:t>
            </a:r>
          </a:p>
          <a:p>
            <a:pPr lvl="2"/>
            <a:r>
              <a:rPr lang="tr-TR" dirty="0"/>
              <a:t>İlk defa alacaksanız 2242 TL</a:t>
            </a:r>
          </a:p>
          <a:p>
            <a:pPr lvl="2"/>
            <a:r>
              <a:rPr lang="tr-TR" dirty="0"/>
              <a:t>Öğrenci iseniz 1040 TL</a:t>
            </a:r>
          </a:p>
          <a:p>
            <a:r>
              <a:rPr lang="tr-TR" dirty="0"/>
              <a:t>Online literatür tarama özelliği</a:t>
            </a:r>
          </a:p>
          <a:p>
            <a:r>
              <a:rPr lang="tr-TR" dirty="0"/>
              <a:t>PDF okuma ve işleme</a:t>
            </a:r>
          </a:p>
          <a:p>
            <a:r>
              <a:rPr lang="tr-TR" dirty="0" err="1"/>
              <a:t>Cite</a:t>
            </a:r>
            <a:r>
              <a:rPr lang="tr-TR" dirty="0"/>
              <a:t> </a:t>
            </a:r>
            <a:r>
              <a:rPr lang="tr-TR" dirty="0" err="1"/>
              <a:t>While</a:t>
            </a:r>
            <a:r>
              <a:rPr lang="tr-TR" dirty="0"/>
              <a:t> </a:t>
            </a:r>
            <a:r>
              <a:rPr lang="tr-TR" dirty="0" err="1"/>
              <a:t>You</a:t>
            </a:r>
            <a:r>
              <a:rPr lang="tr-TR" dirty="0"/>
              <a:t> Write</a:t>
            </a:r>
          </a:p>
          <a:p>
            <a:pPr lvl="1"/>
            <a:r>
              <a:rPr lang="tr-TR" dirty="0"/>
              <a:t>Ofis uygulamalarında yazarken referans gösterme</a:t>
            </a:r>
          </a:p>
        </p:txBody>
      </p:sp>
      <p:pic>
        <p:nvPicPr>
          <p:cNvPr id="4" name="Resim 3">
            <a:extLst>
              <a:ext uri="{FF2B5EF4-FFF2-40B4-BE49-F238E27FC236}">
                <a16:creationId xmlns:a16="http://schemas.microsoft.com/office/drawing/2014/main" id="{46ABC626-7729-F345-96C7-9ECA192B9AB6}"/>
              </a:ext>
            </a:extLst>
          </p:cNvPr>
          <p:cNvPicPr>
            <a:picLocks noChangeAspect="1"/>
          </p:cNvPicPr>
          <p:nvPr/>
        </p:nvPicPr>
        <p:blipFill>
          <a:blip r:embed="rId3"/>
          <a:stretch>
            <a:fillRect/>
          </a:stretch>
        </p:blipFill>
        <p:spPr>
          <a:xfrm>
            <a:off x="8813800" y="3464132"/>
            <a:ext cx="2540000" cy="381000"/>
          </a:xfrm>
          <a:prstGeom prst="rect">
            <a:avLst/>
          </a:prstGeom>
        </p:spPr>
      </p:pic>
    </p:spTree>
    <p:extLst>
      <p:ext uri="{BB962C8B-B14F-4D97-AF65-F5344CB8AC3E}">
        <p14:creationId xmlns:p14="http://schemas.microsoft.com/office/powerpoint/2010/main" val="1398571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D7CCD23-3194-5E47-8699-3E025EC9C8D6}"/>
              </a:ext>
            </a:extLst>
          </p:cNvPr>
          <p:cNvSpPr>
            <a:spLocks noGrp="1"/>
          </p:cNvSpPr>
          <p:nvPr>
            <p:ph type="title"/>
          </p:nvPr>
        </p:nvSpPr>
        <p:spPr/>
        <p:txBody>
          <a:bodyPr/>
          <a:lstStyle/>
          <a:p>
            <a:pPr algn="ctr"/>
            <a:r>
              <a:rPr lang="tr-TR" dirty="0" err="1"/>
              <a:t>EndNote</a:t>
            </a:r>
            <a:endParaRPr lang="tr-TR" dirty="0"/>
          </a:p>
        </p:txBody>
      </p:sp>
      <p:sp>
        <p:nvSpPr>
          <p:cNvPr id="3" name="İçerik Yer Tutucusu 2">
            <a:extLst>
              <a:ext uri="{FF2B5EF4-FFF2-40B4-BE49-F238E27FC236}">
                <a16:creationId xmlns:a16="http://schemas.microsoft.com/office/drawing/2014/main" id="{A9FDA799-2EE7-7147-B9AB-BDA945DB1C48}"/>
              </a:ext>
            </a:extLst>
          </p:cNvPr>
          <p:cNvSpPr>
            <a:spLocks noGrp="1"/>
          </p:cNvSpPr>
          <p:nvPr>
            <p:ph idx="1"/>
          </p:nvPr>
        </p:nvSpPr>
        <p:spPr/>
        <p:txBody>
          <a:bodyPr/>
          <a:lstStyle/>
          <a:p>
            <a:r>
              <a:rPr lang="tr-TR" dirty="0"/>
              <a:t>Web of </a:t>
            </a:r>
            <a:r>
              <a:rPr lang="tr-TR" dirty="0" err="1"/>
              <a:t>Science</a:t>
            </a:r>
            <a:r>
              <a:rPr lang="tr-TR" dirty="0"/>
              <a:t> </a:t>
            </a:r>
            <a:r>
              <a:rPr lang="tr-TR" dirty="0" err="1"/>
              <a:t>Group</a:t>
            </a:r>
            <a:endParaRPr lang="tr-TR" dirty="0"/>
          </a:p>
          <a:p>
            <a:r>
              <a:rPr lang="tr-TR" dirty="0"/>
              <a:t>Ücretli</a:t>
            </a:r>
          </a:p>
          <a:p>
            <a:pPr lvl="1"/>
            <a:r>
              <a:rPr lang="tr-TR" dirty="0"/>
              <a:t>En son ücreti:</a:t>
            </a:r>
          </a:p>
          <a:p>
            <a:pPr lvl="2"/>
            <a:r>
              <a:rPr lang="tr-TR" dirty="0"/>
              <a:t>İlk defa alacaksanız 2242 TL</a:t>
            </a:r>
          </a:p>
          <a:p>
            <a:pPr lvl="2"/>
            <a:r>
              <a:rPr lang="tr-TR" dirty="0"/>
              <a:t>Öğrenci iseniz 1040 TL</a:t>
            </a:r>
          </a:p>
          <a:p>
            <a:r>
              <a:rPr lang="tr-TR" dirty="0"/>
              <a:t>Online literatür tarama özelliği</a:t>
            </a:r>
          </a:p>
          <a:p>
            <a:r>
              <a:rPr lang="tr-TR" dirty="0"/>
              <a:t>PDF okuma ve işleme</a:t>
            </a:r>
          </a:p>
          <a:p>
            <a:r>
              <a:rPr lang="tr-TR" dirty="0" err="1"/>
              <a:t>Cite</a:t>
            </a:r>
            <a:r>
              <a:rPr lang="tr-TR" dirty="0"/>
              <a:t> </a:t>
            </a:r>
            <a:r>
              <a:rPr lang="tr-TR" dirty="0" err="1"/>
              <a:t>While</a:t>
            </a:r>
            <a:r>
              <a:rPr lang="tr-TR" dirty="0"/>
              <a:t> </a:t>
            </a:r>
            <a:r>
              <a:rPr lang="tr-TR" dirty="0" err="1"/>
              <a:t>You</a:t>
            </a:r>
            <a:r>
              <a:rPr lang="tr-TR" dirty="0"/>
              <a:t> Write</a:t>
            </a:r>
          </a:p>
          <a:p>
            <a:pPr lvl="1"/>
            <a:r>
              <a:rPr lang="tr-TR" dirty="0"/>
              <a:t>Ofis uygulamalarında yazarken referans gösterme</a:t>
            </a:r>
          </a:p>
        </p:txBody>
      </p:sp>
      <p:pic>
        <p:nvPicPr>
          <p:cNvPr id="4" name="Resim 3">
            <a:extLst>
              <a:ext uri="{FF2B5EF4-FFF2-40B4-BE49-F238E27FC236}">
                <a16:creationId xmlns:a16="http://schemas.microsoft.com/office/drawing/2014/main" id="{46ABC626-7729-F345-96C7-9ECA192B9AB6}"/>
              </a:ext>
            </a:extLst>
          </p:cNvPr>
          <p:cNvPicPr>
            <a:picLocks noChangeAspect="1"/>
          </p:cNvPicPr>
          <p:nvPr/>
        </p:nvPicPr>
        <p:blipFill>
          <a:blip r:embed="rId3"/>
          <a:stretch>
            <a:fillRect/>
          </a:stretch>
        </p:blipFill>
        <p:spPr>
          <a:xfrm>
            <a:off x="8813800" y="3464132"/>
            <a:ext cx="2540000" cy="381000"/>
          </a:xfrm>
          <a:prstGeom prst="rect">
            <a:avLst/>
          </a:prstGeom>
        </p:spPr>
      </p:pic>
    </p:spTree>
    <p:extLst>
      <p:ext uri="{BB962C8B-B14F-4D97-AF65-F5344CB8AC3E}">
        <p14:creationId xmlns:p14="http://schemas.microsoft.com/office/powerpoint/2010/main" val="1653897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D7CCD23-3194-5E47-8699-3E025EC9C8D6}"/>
              </a:ext>
            </a:extLst>
          </p:cNvPr>
          <p:cNvSpPr>
            <a:spLocks noGrp="1"/>
          </p:cNvSpPr>
          <p:nvPr>
            <p:ph type="title"/>
          </p:nvPr>
        </p:nvSpPr>
        <p:spPr/>
        <p:txBody>
          <a:bodyPr/>
          <a:lstStyle/>
          <a:p>
            <a:pPr algn="ctr"/>
            <a:r>
              <a:rPr lang="tr-TR" dirty="0" err="1"/>
              <a:t>EndNote</a:t>
            </a:r>
            <a:endParaRPr lang="tr-TR" dirty="0"/>
          </a:p>
        </p:txBody>
      </p:sp>
      <p:sp>
        <p:nvSpPr>
          <p:cNvPr id="3" name="İçerik Yer Tutucusu 2">
            <a:extLst>
              <a:ext uri="{FF2B5EF4-FFF2-40B4-BE49-F238E27FC236}">
                <a16:creationId xmlns:a16="http://schemas.microsoft.com/office/drawing/2014/main" id="{A9FDA799-2EE7-7147-B9AB-BDA945DB1C48}"/>
              </a:ext>
            </a:extLst>
          </p:cNvPr>
          <p:cNvSpPr>
            <a:spLocks noGrp="1"/>
          </p:cNvSpPr>
          <p:nvPr>
            <p:ph idx="1"/>
          </p:nvPr>
        </p:nvSpPr>
        <p:spPr/>
        <p:txBody>
          <a:bodyPr/>
          <a:lstStyle/>
          <a:p>
            <a:r>
              <a:rPr lang="tr-TR" dirty="0"/>
              <a:t>Web of </a:t>
            </a:r>
            <a:r>
              <a:rPr lang="tr-TR" dirty="0" err="1"/>
              <a:t>Science</a:t>
            </a:r>
            <a:r>
              <a:rPr lang="tr-TR" dirty="0"/>
              <a:t> </a:t>
            </a:r>
            <a:r>
              <a:rPr lang="tr-TR" dirty="0" err="1"/>
              <a:t>Group</a:t>
            </a:r>
            <a:endParaRPr lang="tr-TR" dirty="0"/>
          </a:p>
          <a:p>
            <a:r>
              <a:rPr lang="tr-TR" dirty="0"/>
              <a:t>Ücretli</a:t>
            </a:r>
          </a:p>
          <a:p>
            <a:pPr lvl="1"/>
            <a:r>
              <a:rPr lang="tr-TR" dirty="0"/>
              <a:t>En son ücreti:</a:t>
            </a:r>
          </a:p>
          <a:p>
            <a:pPr lvl="2"/>
            <a:r>
              <a:rPr lang="tr-TR" dirty="0"/>
              <a:t>İlk defa alacaksanız 2242 TL</a:t>
            </a:r>
          </a:p>
          <a:p>
            <a:pPr lvl="2"/>
            <a:r>
              <a:rPr lang="tr-TR" dirty="0"/>
              <a:t>Öğrenci iseniz 1040 TL</a:t>
            </a:r>
          </a:p>
          <a:p>
            <a:r>
              <a:rPr lang="tr-TR" dirty="0"/>
              <a:t>Online literatür tarama özelliği</a:t>
            </a:r>
          </a:p>
          <a:p>
            <a:r>
              <a:rPr lang="tr-TR" dirty="0"/>
              <a:t>PDF okuma ve işleme</a:t>
            </a:r>
          </a:p>
          <a:p>
            <a:r>
              <a:rPr lang="tr-TR" dirty="0" err="1"/>
              <a:t>Cite</a:t>
            </a:r>
            <a:r>
              <a:rPr lang="tr-TR" dirty="0"/>
              <a:t> </a:t>
            </a:r>
            <a:r>
              <a:rPr lang="tr-TR" dirty="0" err="1"/>
              <a:t>While</a:t>
            </a:r>
            <a:r>
              <a:rPr lang="tr-TR" dirty="0"/>
              <a:t> </a:t>
            </a:r>
            <a:r>
              <a:rPr lang="tr-TR" dirty="0" err="1"/>
              <a:t>You</a:t>
            </a:r>
            <a:r>
              <a:rPr lang="tr-TR" dirty="0"/>
              <a:t> Write</a:t>
            </a:r>
          </a:p>
          <a:p>
            <a:pPr lvl="1"/>
            <a:r>
              <a:rPr lang="tr-TR" dirty="0"/>
              <a:t>Ofis uygulamalarında yazarken referans gösterme</a:t>
            </a:r>
          </a:p>
        </p:txBody>
      </p:sp>
      <p:pic>
        <p:nvPicPr>
          <p:cNvPr id="4" name="Resim 3">
            <a:extLst>
              <a:ext uri="{FF2B5EF4-FFF2-40B4-BE49-F238E27FC236}">
                <a16:creationId xmlns:a16="http://schemas.microsoft.com/office/drawing/2014/main" id="{46ABC626-7729-F345-96C7-9ECA192B9AB6}"/>
              </a:ext>
            </a:extLst>
          </p:cNvPr>
          <p:cNvPicPr>
            <a:picLocks noChangeAspect="1"/>
          </p:cNvPicPr>
          <p:nvPr/>
        </p:nvPicPr>
        <p:blipFill>
          <a:blip r:embed="rId3"/>
          <a:stretch>
            <a:fillRect/>
          </a:stretch>
        </p:blipFill>
        <p:spPr>
          <a:xfrm>
            <a:off x="8813800" y="3464132"/>
            <a:ext cx="2540000" cy="381000"/>
          </a:xfrm>
          <a:prstGeom prst="rect">
            <a:avLst/>
          </a:prstGeom>
        </p:spPr>
      </p:pic>
    </p:spTree>
    <p:extLst>
      <p:ext uri="{BB962C8B-B14F-4D97-AF65-F5344CB8AC3E}">
        <p14:creationId xmlns:p14="http://schemas.microsoft.com/office/powerpoint/2010/main" val="2388806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C03F7E-DACF-694F-958F-2808DCF7527A}"/>
              </a:ext>
            </a:extLst>
          </p:cNvPr>
          <p:cNvSpPr>
            <a:spLocks noGrp="1"/>
          </p:cNvSpPr>
          <p:nvPr>
            <p:ph type="title"/>
          </p:nvPr>
        </p:nvSpPr>
        <p:spPr/>
        <p:txBody>
          <a:bodyPr/>
          <a:lstStyle/>
          <a:p>
            <a:pPr algn="ctr"/>
            <a:r>
              <a:rPr lang="tr-TR" dirty="0" err="1"/>
              <a:t>EndNote</a:t>
            </a:r>
            <a:endParaRPr lang="tr-TR" dirty="0"/>
          </a:p>
        </p:txBody>
      </p:sp>
      <p:sp>
        <p:nvSpPr>
          <p:cNvPr id="3" name="İçerik Yer Tutucusu 2">
            <a:extLst>
              <a:ext uri="{FF2B5EF4-FFF2-40B4-BE49-F238E27FC236}">
                <a16:creationId xmlns:a16="http://schemas.microsoft.com/office/drawing/2014/main" id="{95A0AB0F-BE3E-FF42-A4E6-7C7DA94E18D5}"/>
              </a:ext>
            </a:extLst>
          </p:cNvPr>
          <p:cNvSpPr>
            <a:spLocks noGrp="1"/>
          </p:cNvSpPr>
          <p:nvPr>
            <p:ph idx="1"/>
          </p:nvPr>
        </p:nvSpPr>
        <p:spPr/>
        <p:txBody>
          <a:bodyPr/>
          <a:lstStyle/>
          <a:p>
            <a:r>
              <a:rPr lang="tr-TR" dirty="0"/>
              <a:t>Araştırmacıların</a:t>
            </a:r>
          </a:p>
          <a:p>
            <a:pPr lvl="1"/>
            <a:r>
              <a:rPr lang="tr-TR" dirty="0"/>
              <a:t>Kendi bilgi veri tabanını oluşturmasına</a:t>
            </a:r>
          </a:p>
          <a:p>
            <a:pPr lvl="1"/>
            <a:r>
              <a:rPr lang="tr-TR" dirty="0" err="1"/>
              <a:t>Düzenlemesine</a:t>
            </a:r>
            <a:endParaRPr lang="tr-TR" dirty="0"/>
          </a:p>
          <a:p>
            <a:pPr lvl="1"/>
            <a:r>
              <a:rPr lang="tr-TR" dirty="0"/>
              <a:t>Taramasına</a:t>
            </a:r>
          </a:p>
          <a:p>
            <a:pPr lvl="1"/>
            <a:r>
              <a:rPr lang="tr-TR" dirty="0"/>
              <a:t>Paylaşmasına</a:t>
            </a:r>
          </a:p>
          <a:p>
            <a:pPr lvl="1"/>
            <a:r>
              <a:rPr lang="tr-TR" dirty="0"/>
              <a:t>Olanak sağlar</a:t>
            </a:r>
          </a:p>
          <a:p>
            <a:endParaRPr lang="tr-TR" dirty="0"/>
          </a:p>
        </p:txBody>
      </p:sp>
    </p:spTree>
    <p:extLst>
      <p:ext uri="{BB962C8B-B14F-4D97-AF65-F5344CB8AC3E}">
        <p14:creationId xmlns:p14="http://schemas.microsoft.com/office/powerpoint/2010/main" val="1624172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C03F7E-DACF-694F-958F-2808DCF7527A}"/>
              </a:ext>
            </a:extLst>
          </p:cNvPr>
          <p:cNvSpPr>
            <a:spLocks noGrp="1"/>
          </p:cNvSpPr>
          <p:nvPr>
            <p:ph type="title"/>
          </p:nvPr>
        </p:nvSpPr>
        <p:spPr/>
        <p:txBody>
          <a:bodyPr/>
          <a:lstStyle/>
          <a:p>
            <a:pPr algn="ctr"/>
            <a:r>
              <a:rPr lang="tr-TR" dirty="0" err="1"/>
              <a:t>EndNote</a:t>
            </a:r>
            <a:endParaRPr lang="tr-TR" dirty="0"/>
          </a:p>
        </p:txBody>
      </p:sp>
      <p:sp>
        <p:nvSpPr>
          <p:cNvPr id="3" name="İçerik Yer Tutucusu 2">
            <a:extLst>
              <a:ext uri="{FF2B5EF4-FFF2-40B4-BE49-F238E27FC236}">
                <a16:creationId xmlns:a16="http://schemas.microsoft.com/office/drawing/2014/main" id="{95A0AB0F-BE3E-FF42-A4E6-7C7DA94E18D5}"/>
              </a:ext>
            </a:extLst>
          </p:cNvPr>
          <p:cNvSpPr>
            <a:spLocks noGrp="1"/>
          </p:cNvSpPr>
          <p:nvPr>
            <p:ph idx="1"/>
          </p:nvPr>
        </p:nvSpPr>
        <p:spPr/>
        <p:txBody>
          <a:bodyPr/>
          <a:lstStyle/>
          <a:p>
            <a:r>
              <a:rPr lang="tr-TR" dirty="0"/>
              <a:t>Veri tabanlarıyla doğrudan bağlantı kurar</a:t>
            </a:r>
          </a:p>
          <a:p>
            <a:pPr lvl="1"/>
            <a:r>
              <a:rPr lang="tr-TR" dirty="0" err="1"/>
              <a:t>Pubmed</a:t>
            </a:r>
            <a:endParaRPr lang="tr-TR" dirty="0"/>
          </a:p>
          <a:p>
            <a:pPr lvl="1"/>
            <a:r>
              <a:rPr lang="tr-TR" dirty="0"/>
              <a:t>Web of </a:t>
            </a:r>
            <a:r>
              <a:rPr lang="tr-TR" dirty="0" err="1"/>
              <a:t>Science</a:t>
            </a:r>
            <a:endParaRPr lang="tr-TR" dirty="0"/>
          </a:p>
          <a:p>
            <a:r>
              <a:rPr lang="tr-TR" dirty="0"/>
              <a:t>Referansların kolayca bulunmasını ve referans listelerinin oluşturulmasını sağlar.</a:t>
            </a:r>
          </a:p>
          <a:p>
            <a:r>
              <a:rPr lang="tr-TR" dirty="0"/>
              <a:t>Verilmek istenen atıfları 6000’den fazla formata göre şekillendirebilir.</a:t>
            </a:r>
          </a:p>
          <a:p>
            <a:r>
              <a:rPr lang="tr-TR" dirty="0"/>
              <a:t>Çeşitli dergilerin formatlarına göre makalelerin aşama aşama oluşturulmasını sağlar.</a:t>
            </a:r>
          </a:p>
          <a:p>
            <a:endParaRPr lang="tr-TR" dirty="0"/>
          </a:p>
        </p:txBody>
      </p:sp>
    </p:spTree>
    <p:extLst>
      <p:ext uri="{BB962C8B-B14F-4D97-AF65-F5344CB8AC3E}">
        <p14:creationId xmlns:p14="http://schemas.microsoft.com/office/powerpoint/2010/main" val="3126839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C03F7E-DACF-694F-958F-2808DCF7527A}"/>
              </a:ext>
            </a:extLst>
          </p:cNvPr>
          <p:cNvSpPr>
            <a:spLocks noGrp="1"/>
          </p:cNvSpPr>
          <p:nvPr>
            <p:ph type="title"/>
          </p:nvPr>
        </p:nvSpPr>
        <p:spPr/>
        <p:txBody>
          <a:bodyPr/>
          <a:lstStyle/>
          <a:p>
            <a:pPr algn="ctr"/>
            <a:r>
              <a:rPr lang="tr-TR" dirty="0" err="1"/>
              <a:t>EndNote</a:t>
            </a:r>
            <a:endParaRPr lang="tr-TR" dirty="0"/>
          </a:p>
        </p:txBody>
      </p:sp>
      <p:sp>
        <p:nvSpPr>
          <p:cNvPr id="3" name="İçerik Yer Tutucusu 2">
            <a:extLst>
              <a:ext uri="{FF2B5EF4-FFF2-40B4-BE49-F238E27FC236}">
                <a16:creationId xmlns:a16="http://schemas.microsoft.com/office/drawing/2014/main" id="{95A0AB0F-BE3E-FF42-A4E6-7C7DA94E18D5}"/>
              </a:ext>
            </a:extLst>
          </p:cNvPr>
          <p:cNvSpPr>
            <a:spLocks noGrp="1"/>
          </p:cNvSpPr>
          <p:nvPr>
            <p:ph idx="1"/>
          </p:nvPr>
        </p:nvSpPr>
        <p:spPr/>
        <p:txBody>
          <a:bodyPr/>
          <a:lstStyle/>
          <a:p>
            <a:r>
              <a:rPr lang="tr-TR" dirty="0"/>
              <a:t>Veri tabanlarıyla doğrudan bağlantı kurar</a:t>
            </a:r>
          </a:p>
          <a:p>
            <a:pPr lvl="1"/>
            <a:r>
              <a:rPr lang="tr-TR" dirty="0" err="1"/>
              <a:t>Pubmed</a:t>
            </a:r>
            <a:endParaRPr lang="tr-TR" dirty="0"/>
          </a:p>
          <a:p>
            <a:pPr lvl="1"/>
            <a:r>
              <a:rPr lang="tr-TR" dirty="0"/>
              <a:t>Web of </a:t>
            </a:r>
            <a:r>
              <a:rPr lang="tr-TR" dirty="0" err="1"/>
              <a:t>Science</a:t>
            </a:r>
            <a:endParaRPr lang="tr-TR" dirty="0"/>
          </a:p>
          <a:p>
            <a:r>
              <a:rPr lang="tr-TR" dirty="0"/>
              <a:t>Referansların kolayca bulunmasını ve referans listelerinin oluşturulmasını sağlar.</a:t>
            </a:r>
          </a:p>
          <a:p>
            <a:r>
              <a:rPr lang="tr-TR" dirty="0"/>
              <a:t>Verilmek istenen atıfları 6000’den fazla formata göre şekillendirebilir.</a:t>
            </a:r>
          </a:p>
          <a:p>
            <a:r>
              <a:rPr lang="tr-TR" dirty="0"/>
              <a:t>Çeşitli dergilerin formatlarına göre makalelerin aşama aşama oluşturulmasını sağlar.</a:t>
            </a:r>
          </a:p>
          <a:p>
            <a:endParaRPr lang="tr-TR" dirty="0"/>
          </a:p>
        </p:txBody>
      </p:sp>
    </p:spTree>
    <p:extLst>
      <p:ext uri="{BB962C8B-B14F-4D97-AF65-F5344CB8AC3E}">
        <p14:creationId xmlns:p14="http://schemas.microsoft.com/office/powerpoint/2010/main" val="3326197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C03F7E-DACF-694F-958F-2808DCF7527A}"/>
              </a:ext>
            </a:extLst>
          </p:cNvPr>
          <p:cNvSpPr>
            <a:spLocks noGrp="1"/>
          </p:cNvSpPr>
          <p:nvPr>
            <p:ph type="title"/>
          </p:nvPr>
        </p:nvSpPr>
        <p:spPr/>
        <p:txBody>
          <a:bodyPr/>
          <a:lstStyle/>
          <a:p>
            <a:pPr algn="ctr"/>
            <a:r>
              <a:rPr lang="tr-TR" dirty="0" err="1"/>
              <a:t>EndNote</a:t>
            </a:r>
            <a:endParaRPr lang="tr-TR" dirty="0"/>
          </a:p>
        </p:txBody>
      </p:sp>
      <p:sp>
        <p:nvSpPr>
          <p:cNvPr id="3" name="İçerik Yer Tutucusu 2">
            <a:extLst>
              <a:ext uri="{FF2B5EF4-FFF2-40B4-BE49-F238E27FC236}">
                <a16:creationId xmlns:a16="http://schemas.microsoft.com/office/drawing/2014/main" id="{95A0AB0F-BE3E-FF42-A4E6-7C7DA94E18D5}"/>
              </a:ext>
            </a:extLst>
          </p:cNvPr>
          <p:cNvSpPr>
            <a:spLocks noGrp="1"/>
          </p:cNvSpPr>
          <p:nvPr>
            <p:ph idx="1"/>
          </p:nvPr>
        </p:nvSpPr>
        <p:spPr/>
        <p:txBody>
          <a:bodyPr/>
          <a:lstStyle/>
          <a:p>
            <a:r>
              <a:rPr lang="tr-TR" dirty="0"/>
              <a:t>Veri tabanlarıyla doğrudan bağlantı kurar</a:t>
            </a:r>
          </a:p>
          <a:p>
            <a:pPr lvl="1"/>
            <a:r>
              <a:rPr lang="tr-TR" dirty="0" err="1"/>
              <a:t>Pubmed</a:t>
            </a:r>
            <a:endParaRPr lang="tr-TR" dirty="0"/>
          </a:p>
          <a:p>
            <a:pPr lvl="1"/>
            <a:r>
              <a:rPr lang="tr-TR" dirty="0"/>
              <a:t>Web of </a:t>
            </a:r>
            <a:r>
              <a:rPr lang="tr-TR" dirty="0" err="1"/>
              <a:t>Science</a:t>
            </a:r>
            <a:endParaRPr lang="tr-TR" dirty="0"/>
          </a:p>
          <a:p>
            <a:r>
              <a:rPr lang="tr-TR" dirty="0"/>
              <a:t>Referansların kolayca bulunmasını ve referans listelerinin oluşturulmasını sağlar.</a:t>
            </a:r>
          </a:p>
          <a:p>
            <a:r>
              <a:rPr lang="tr-TR" dirty="0"/>
              <a:t>Verilmek istenen atıfları 6000’den fazla formata göre şekillendirebilir.</a:t>
            </a:r>
          </a:p>
          <a:p>
            <a:r>
              <a:rPr lang="tr-TR" dirty="0"/>
              <a:t>Çeşitli dergilerin formatlarına göre makalelerin aşama aşama oluşturulmasını sağlar.</a:t>
            </a:r>
          </a:p>
          <a:p>
            <a:endParaRPr lang="tr-TR" dirty="0"/>
          </a:p>
        </p:txBody>
      </p:sp>
    </p:spTree>
    <p:extLst>
      <p:ext uri="{BB962C8B-B14F-4D97-AF65-F5344CB8AC3E}">
        <p14:creationId xmlns:p14="http://schemas.microsoft.com/office/powerpoint/2010/main" val="3170291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C03F7E-DACF-694F-958F-2808DCF7527A}"/>
              </a:ext>
            </a:extLst>
          </p:cNvPr>
          <p:cNvSpPr>
            <a:spLocks noGrp="1"/>
          </p:cNvSpPr>
          <p:nvPr>
            <p:ph type="title"/>
          </p:nvPr>
        </p:nvSpPr>
        <p:spPr/>
        <p:txBody>
          <a:bodyPr/>
          <a:lstStyle/>
          <a:p>
            <a:pPr algn="ctr"/>
            <a:r>
              <a:rPr lang="tr-TR" dirty="0" err="1"/>
              <a:t>EndNote</a:t>
            </a:r>
            <a:endParaRPr lang="tr-TR" dirty="0"/>
          </a:p>
        </p:txBody>
      </p:sp>
      <p:sp>
        <p:nvSpPr>
          <p:cNvPr id="3" name="İçerik Yer Tutucusu 2">
            <a:extLst>
              <a:ext uri="{FF2B5EF4-FFF2-40B4-BE49-F238E27FC236}">
                <a16:creationId xmlns:a16="http://schemas.microsoft.com/office/drawing/2014/main" id="{95A0AB0F-BE3E-FF42-A4E6-7C7DA94E18D5}"/>
              </a:ext>
            </a:extLst>
          </p:cNvPr>
          <p:cNvSpPr>
            <a:spLocks noGrp="1"/>
          </p:cNvSpPr>
          <p:nvPr>
            <p:ph idx="1"/>
          </p:nvPr>
        </p:nvSpPr>
        <p:spPr/>
        <p:txBody>
          <a:bodyPr/>
          <a:lstStyle/>
          <a:p>
            <a:r>
              <a:rPr lang="tr-TR" dirty="0" err="1"/>
              <a:t>Manuscript</a:t>
            </a:r>
            <a:r>
              <a:rPr lang="tr-TR" dirty="0"/>
              <a:t> </a:t>
            </a:r>
            <a:r>
              <a:rPr lang="tr-TR" dirty="0" err="1"/>
              <a:t>Matcher</a:t>
            </a:r>
            <a:endParaRPr lang="tr-TR" dirty="0"/>
          </a:p>
          <a:p>
            <a:r>
              <a:rPr lang="tr-TR" dirty="0"/>
              <a:t>Makalenizin başlığını ve özetini girdikten sonra</a:t>
            </a:r>
          </a:p>
          <a:p>
            <a:r>
              <a:rPr lang="tr-TR" dirty="0"/>
              <a:t>Yayınlanması muhtemel dergiler için önerilerde bulunan bir sistem</a:t>
            </a:r>
          </a:p>
          <a:p>
            <a:endParaRPr lang="tr-TR" dirty="0"/>
          </a:p>
        </p:txBody>
      </p:sp>
    </p:spTree>
    <p:extLst>
      <p:ext uri="{BB962C8B-B14F-4D97-AF65-F5344CB8AC3E}">
        <p14:creationId xmlns:p14="http://schemas.microsoft.com/office/powerpoint/2010/main" val="388636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Niçin Kaynak Gösterilmeli?</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lstStyle/>
          <a:p>
            <a:r>
              <a:rPr lang="tr-TR" dirty="0"/>
              <a:t>Hukuki ve ahlaki yükümlülük</a:t>
            </a:r>
          </a:p>
          <a:p>
            <a:pPr lvl="1"/>
            <a:r>
              <a:rPr lang="tr-TR" dirty="0"/>
              <a:t>Alıntı yapılan yazarın düşüncesine sahip çıkmak</a:t>
            </a:r>
          </a:p>
          <a:p>
            <a:r>
              <a:rPr lang="tr-TR" dirty="0"/>
              <a:t>Araştırmada ileri sürülen görüş ve olguları</a:t>
            </a:r>
          </a:p>
          <a:p>
            <a:r>
              <a:rPr lang="tr-TR" dirty="0"/>
              <a:t>Destekleyen ve desteklemeyen görüş ve olguları</a:t>
            </a:r>
          </a:p>
          <a:p>
            <a:r>
              <a:rPr lang="tr-TR" dirty="0"/>
              <a:t>Araştırmacının bunları göz önüne aldığını kanıtlamak </a:t>
            </a:r>
          </a:p>
          <a:p>
            <a:r>
              <a:rPr lang="tr-TR" dirty="0"/>
              <a:t>Okuyucuya aynı konuda, yararlanabileceği öteki önemli kaynakları tanıtmak</a:t>
            </a:r>
          </a:p>
          <a:p>
            <a:endParaRPr lang="tr-TR" dirty="0"/>
          </a:p>
        </p:txBody>
      </p:sp>
    </p:spTree>
    <p:extLst>
      <p:ext uri="{BB962C8B-B14F-4D97-AF65-F5344CB8AC3E}">
        <p14:creationId xmlns:p14="http://schemas.microsoft.com/office/powerpoint/2010/main" val="1455304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ECDFA45-8BB1-AD47-B0D0-399F6B17BE44}"/>
              </a:ext>
            </a:extLst>
          </p:cNvPr>
          <p:cNvPicPr>
            <a:picLocks noChangeAspect="1"/>
          </p:cNvPicPr>
          <p:nvPr/>
        </p:nvPicPr>
        <p:blipFill>
          <a:blip r:embed="rId3"/>
          <a:stretch>
            <a:fillRect/>
          </a:stretch>
        </p:blipFill>
        <p:spPr>
          <a:xfrm>
            <a:off x="11875" y="838200"/>
            <a:ext cx="12192000" cy="5181600"/>
          </a:xfrm>
          <a:prstGeom prst="rect">
            <a:avLst/>
          </a:prstGeom>
        </p:spPr>
      </p:pic>
      <p:sp>
        <p:nvSpPr>
          <p:cNvPr id="4" name="Çerçeve 3">
            <a:extLst>
              <a:ext uri="{FF2B5EF4-FFF2-40B4-BE49-F238E27FC236}">
                <a16:creationId xmlns:a16="http://schemas.microsoft.com/office/drawing/2014/main" id="{BFE41BC1-4B92-7249-95DA-F9A39AD6A553}"/>
              </a:ext>
            </a:extLst>
          </p:cNvPr>
          <p:cNvSpPr/>
          <p:nvPr/>
        </p:nvSpPr>
        <p:spPr>
          <a:xfrm>
            <a:off x="11875" y="4809506"/>
            <a:ext cx="2553195" cy="55814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221149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ACE165B-6A2E-B84A-B0A6-5642D1E3A362}"/>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490148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BBB7278-658D-BF4E-99EB-7B63E7E37D4F}"/>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69039419-3ECF-FA43-8002-7D07E207C732}"/>
              </a:ext>
            </a:extLst>
          </p:cNvPr>
          <p:cNvSpPr/>
          <p:nvPr/>
        </p:nvSpPr>
        <p:spPr>
          <a:xfrm>
            <a:off x="391886" y="95003"/>
            <a:ext cx="3063833" cy="57001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298848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EAC6514-CAED-2D4C-B118-153B3C77CBDE}"/>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F02524CC-409C-034F-883D-65ECC24EB12D}"/>
              </a:ext>
            </a:extLst>
          </p:cNvPr>
          <p:cNvSpPr/>
          <p:nvPr/>
        </p:nvSpPr>
        <p:spPr>
          <a:xfrm>
            <a:off x="1496291" y="3550722"/>
            <a:ext cx="4940135" cy="111628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457354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C85C7E4-1EDA-464D-BD7F-C3986DB378BD}"/>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860633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E9394CA-3884-A744-ACAF-4B4E2C75EACB}"/>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3102461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D51E313-8C9F-7549-AB14-A62CFA0B5B1E}"/>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E6BBADA3-46AF-BC4F-B709-C33FCDEC3200}"/>
              </a:ext>
            </a:extLst>
          </p:cNvPr>
          <p:cNvSpPr/>
          <p:nvPr/>
        </p:nvSpPr>
        <p:spPr>
          <a:xfrm>
            <a:off x="9405257" y="1983179"/>
            <a:ext cx="938151" cy="83127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318102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9577624-DFB6-0F40-AE01-78FA7F5FFAA1}"/>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753E0144-D07A-3243-8520-D590D43DCB83}"/>
              </a:ext>
            </a:extLst>
          </p:cNvPr>
          <p:cNvSpPr/>
          <p:nvPr/>
        </p:nvSpPr>
        <p:spPr>
          <a:xfrm>
            <a:off x="8704613" y="3716977"/>
            <a:ext cx="1591293" cy="53438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766028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8450DB8-281F-EF49-8885-055B5DBD2C73}"/>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4026193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D025C4B-C3AD-974B-BF07-1BB4EE78D315}"/>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BA4939BB-EB18-5842-A24B-4FD7E32DFEAC}"/>
              </a:ext>
            </a:extLst>
          </p:cNvPr>
          <p:cNvSpPr/>
          <p:nvPr/>
        </p:nvSpPr>
        <p:spPr>
          <a:xfrm>
            <a:off x="3823855" y="3111335"/>
            <a:ext cx="2125683" cy="7481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576657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Niçin Kaynak Gösterilmeli?</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lstStyle/>
          <a:p>
            <a:r>
              <a:rPr lang="tr-TR" dirty="0"/>
              <a:t>Hukuki ve ahlaki yükümlülük</a:t>
            </a:r>
          </a:p>
          <a:p>
            <a:pPr lvl="1"/>
            <a:r>
              <a:rPr lang="tr-TR" dirty="0"/>
              <a:t>Alıntı yapılan yazarın düşüncesine sahip çıkmak</a:t>
            </a:r>
          </a:p>
          <a:p>
            <a:r>
              <a:rPr lang="tr-TR" dirty="0"/>
              <a:t>Araştırmada ileri sürülen görüş ve olguları</a:t>
            </a:r>
          </a:p>
          <a:p>
            <a:r>
              <a:rPr lang="tr-TR" dirty="0"/>
              <a:t>Destekleyen ve desteklemeyen görüş ve olguları</a:t>
            </a:r>
          </a:p>
          <a:p>
            <a:r>
              <a:rPr lang="tr-TR" dirty="0"/>
              <a:t>Araştırmacının bunları göz önüne aldığını kanıtlamak </a:t>
            </a:r>
          </a:p>
          <a:p>
            <a:r>
              <a:rPr lang="tr-TR" dirty="0"/>
              <a:t>Okuyucuya aynı konuda, yararlanabileceği öteki önemli kaynakları tanıtmak</a:t>
            </a:r>
          </a:p>
          <a:p>
            <a:endParaRPr lang="tr-TR" dirty="0"/>
          </a:p>
        </p:txBody>
      </p:sp>
    </p:spTree>
    <p:extLst>
      <p:ext uri="{BB962C8B-B14F-4D97-AF65-F5344CB8AC3E}">
        <p14:creationId xmlns:p14="http://schemas.microsoft.com/office/powerpoint/2010/main" val="3967609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D23A752-15DF-2D42-9468-E6CFF906BC5B}"/>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7192F360-5EA5-E446-8D60-E59B3B9B1C90}"/>
              </a:ext>
            </a:extLst>
          </p:cNvPr>
          <p:cNvSpPr/>
          <p:nvPr/>
        </p:nvSpPr>
        <p:spPr>
          <a:xfrm>
            <a:off x="368135" y="5818909"/>
            <a:ext cx="2493818" cy="103909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45492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3D3A986-7109-814F-B84B-6D2DCF94C7C1}"/>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3897564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0B31EDB-1F92-9C4F-B79D-085FE1B6779B}"/>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77E28C94-6686-CF44-A5D3-A959A4CDF81D}"/>
              </a:ext>
            </a:extLst>
          </p:cNvPr>
          <p:cNvSpPr/>
          <p:nvPr/>
        </p:nvSpPr>
        <p:spPr>
          <a:xfrm>
            <a:off x="5866410" y="0"/>
            <a:ext cx="1733798" cy="142503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894517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60A15EF-B04F-7949-A76A-588AB91BDC5F}"/>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F300B49B-7F3C-524E-86A5-507A9BB97C54}"/>
              </a:ext>
            </a:extLst>
          </p:cNvPr>
          <p:cNvSpPr/>
          <p:nvPr/>
        </p:nvSpPr>
        <p:spPr>
          <a:xfrm>
            <a:off x="285008" y="142504"/>
            <a:ext cx="2410691" cy="22444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016275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60A15EF-B04F-7949-A76A-588AB91BDC5F}"/>
              </a:ext>
            </a:extLst>
          </p:cNvPr>
          <p:cNvPicPr>
            <a:picLocks noChangeAspect="1"/>
          </p:cNvPicPr>
          <p:nvPr/>
        </p:nvPicPr>
        <p:blipFill>
          <a:blip r:embed="rId3"/>
          <a:stretch>
            <a:fillRect/>
          </a:stretch>
        </p:blipFill>
        <p:spPr>
          <a:xfrm>
            <a:off x="609600" y="0"/>
            <a:ext cx="10972800" cy="6858000"/>
          </a:xfrm>
          <a:prstGeom prst="rect">
            <a:avLst/>
          </a:prstGeom>
        </p:spPr>
      </p:pic>
      <p:sp>
        <p:nvSpPr>
          <p:cNvPr id="2" name="Çerçeve 1">
            <a:extLst>
              <a:ext uri="{FF2B5EF4-FFF2-40B4-BE49-F238E27FC236}">
                <a16:creationId xmlns:a16="http://schemas.microsoft.com/office/drawing/2014/main" id="{0AAEE684-CB59-794A-BF34-1CE209F7E269}"/>
              </a:ext>
            </a:extLst>
          </p:cNvPr>
          <p:cNvSpPr/>
          <p:nvPr/>
        </p:nvSpPr>
        <p:spPr>
          <a:xfrm>
            <a:off x="0" y="1092530"/>
            <a:ext cx="2743200" cy="62939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770150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8FA0DA5-B88C-E840-96F3-79E36A0B367E}"/>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2297405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5F33215-5E9F-C34A-A5C4-E5460C47E55C}"/>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8C02550B-402A-B64D-8FB0-C5C6D734D385}"/>
              </a:ext>
            </a:extLst>
          </p:cNvPr>
          <p:cNvSpPr/>
          <p:nvPr/>
        </p:nvSpPr>
        <p:spPr>
          <a:xfrm>
            <a:off x="2291938" y="249382"/>
            <a:ext cx="2612571" cy="2707574"/>
          </a:xfrm>
          <a:prstGeom prst="frame">
            <a:avLst>
              <a:gd name="adj1" fmla="val 9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269726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D83934E-CF7F-B14D-97CF-683F950FE8D4}"/>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953220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988ABBD-DF2A-A442-B14F-7A4EBFC7D9DF}"/>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725602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15D1BC5-D5DF-854A-9F2B-31B6CFC70218}"/>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632238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Niçin Kaynak Gösterilmeli?</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lstStyle/>
          <a:p>
            <a:r>
              <a:rPr lang="tr-TR" dirty="0"/>
              <a:t>Hukuki ve ahlaki yükümlülük</a:t>
            </a:r>
          </a:p>
          <a:p>
            <a:pPr lvl="1"/>
            <a:r>
              <a:rPr lang="tr-TR" dirty="0"/>
              <a:t>Alıntı yapılan yazarın düşüncesine sahip çıkmak</a:t>
            </a:r>
          </a:p>
          <a:p>
            <a:r>
              <a:rPr lang="tr-TR" dirty="0"/>
              <a:t>Araştırmada ileri sürülen görüş ve olguları</a:t>
            </a:r>
          </a:p>
          <a:p>
            <a:r>
              <a:rPr lang="tr-TR" dirty="0"/>
              <a:t>Destekleyen ve desteklemeyen görüş ve olguları</a:t>
            </a:r>
          </a:p>
          <a:p>
            <a:r>
              <a:rPr lang="tr-TR" dirty="0"/>
              <a:t>Araştırmacının bunları göz önüne aldığını kanıtlamak </a:t>
            </a:r>
          </a:p>
          <a:p>
            <a:r>
              <a:rPr lang="tr-TR" dirty="0"/>
              <a:t>Okuyucuya aynı konuda, yararlanabileceği öteki önemli kaynakları tanıtmak</a:t>
            </a:r>
          </a:p>
          <a:p>
            <a:endParaRPr lang="tr-TR" dirty="0"/>
          </a:p>
        </p:txBody>
      </p:sp>
    </p:spTree>
    <p:extLst>
      <p:ext uri="{BB962C8B-B14F-4D97-AF65-F5344CB8AC3E}">
        <p14:creationId xmlns:p14="http://schemas.microsoft.com/office/powerpoint/2010/main" val="2458242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95A1487-1E5F-884F-8CFB-9BF36BAE7B89}"/>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036060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7BA5DA6-9FF1-E749-8996-095470D0D46C}"/>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528049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116AA48-C17C-A94C-8AA1-B4F8F65E26F2}"/>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338886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1E5CD3E-C30D-7346-8681-AE11367714E3}"/>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727662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401C3AA-5D5D-AD41-A62B-215850DBBCCF}"/>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454773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A3C9884-0C9E-2A43-A6E0-E9CCFD0B0D83}"/>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2545777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59C6D83-96DC-1E41-842D-B1CC6E928EA4}"/>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7053820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AF82116-979B-9848-99CC-29E4E3B900EB}"/>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402549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D5E0956-8A46-FF4E-B703-5BE6BA956DE6}"/>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4050041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7A32850-2698-DD4F-9DFA-7BFFECFD0FB4}"/>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249865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Niçin Kaynak Gösterilmeli?</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lstStyle/>
          <a:p>
            <a:r>
              <a:rPr lang="tr-TR" dirty="0"/>
              <a:t>Hukuki ve ahlaki yükümlülük</a:t>
            </a:r>
          </a:p>
          <a:p>
            <a:pPr lvl="1"/>
            <a:r>
              <a:rPr lang="tr-TR" dirty="0"/>
              <a:t>Alıntı yapılan yazarın düşüncesine sahip çıkmak</a:t>
            </a:r>
          </a:p>
          <a:p>
            <a:r>
              <a:rPr lang="tr-TR" dirty="0"/>
              <a:t>Araştırmada ileri sürülen görüş ve olguları</a:t>
            </a:r>
          </a:p>
          <a:p>
            <a:r>
              <a:rPr lang="tr-TR" dirty="0"/>
              <a:t>Destekleyen ve desteklemeyen görüş ve olguları</a:t>
            </a:r>
          </a:p>
          <a:p>
            <a:r>
              <a:rPr lang="tr-TR" dirty="0"/>
              <a:t>Araştırmacının bunları göz önüne aldığını kanıtlamak </a:t>
            </a:r>
          </a:p>
          <a:p>
            <a:r>
              <a:rPr lang="tr-TR" dirty="0"/>
              <a:t>Okuyucuya aynı konuda, yararlanabileceği öteki önemli kaynakları tanıtmak</a:t>
            </a:r>
          </a:p>
          <a:p>
            <a:endParaRPr lang="tr-TR" dirty="0"/>
          </a:p>
        </p:txBody>
      </p:sp>
    </p:spTree>
    <p:extLst>
      <p:ext uri="{BB962C8B-B14F-4D97-AF65-F5344CB8AC3E}">
        <p14:creationId xmlns:p14="http://schemas.microsoft.com/office/powerpoint/2010/main" val="12557207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46C5FFA-492F-2C40-92A3-72C5C9DABCE8}"/>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185B6148-B842-B847-B34C-37E587427804}"/>
              </a:ext>
            </a:extLst>
          </p:cNvPr>
          <p:cNvSpPr/>
          <p:nvPr/>
        </p:nvSpPr>
        <p:spPr>
          <a:xfrm>
            <a:off x="5652655" y="1128156"/>
            <a:ext cx="1330036" cy="42751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Çerçeve 4">
            <a:extLst>
              <a:ext uri="{FF2B5EF4-FFF2-40B4-BE49-F238E27FC236}">
                <a16:creationId xmlns:a16="http://schemas.microsoft.com/office/drawing/2014/main" id="{0B477E2A-F777-124D-AE98-AFF23B5F59E9}"/>
              </a:ext>
            </a:extLst>
          </p:cNvPr>
          <p:cNvSpPr/>
          <p:nvPr/>
        </p:nvSpPr>
        <p:spPr>
          <a:xfrm>
            <a:off x="795647" y="2018805"/>
            <a:ext cx="1579418" cy="5581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42474905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6EA6E5F-65EC-8D41-AFA4-88B5A2C19657}"/>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439029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11865FB-6A7B-CA4D-A38B-20F043CE71CA}"/>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419796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AEB10C0-9A48-044B-9CA4-722FFADF9E16}"/>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978378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9678BCC-45B6-B340-A767-87E7631F1A39}"/>
              </a:ext>
            </a:extLst>
          </p:cNvPr>
          <p:cNvPicPr>
            <a:picLocks noChangeAspect="1"/>
          </p:cNvPicPr>
          <p:nvPr/>
        </p:nvPicPr>
        <p:blipFill>
          <a:blip r:embed="rId3"/>
          <a:stretch>
            <a:fillRect/>
          </a:stretch>
        </p:blipFill>
        <p:spPr>
          <a:xfrm>
            <a:off x="609600" y="0"/>
            <a:ext cx="10972800" cy="6858000"/>
          </a:xfrm>
          <a:prstGeom prst="rect">
            <a:avLst/>
          </a:prstGeom>
        </p:spPr>
      </p:pic>
      <p:sp>
        <p:nvSpPr>
          <p:cNvPr id="4" name="Çerçeve 3">
            <a:extLst>
              <a:ext uri="{FF2B5EF4-FFF2-40B4-BE49-F238E27FC236}">
                <a16:creationId xmlns:a16="http://schemas.microsoft.com/office/drawing/2014/main" id="{23B6D417-AD65-0345-ACC4-BB34E4C5250A}"/>
              </a:ext>
            </a:extLst>
          </p:cNvPr>
          <p:cNvSpPr/>
          <p:nvPr/>
        </p:nvSpPr>
        <p:spPr>
          <a:xfrm>
            <a:off x="6210795" y="510639"/>
            <a:ext cx="3835730" cy="99752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857057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FB8AE58-4A4E-5140-9910-F37F3F253695}"/>
              </a:ext>
            </a:extLst>
          </p:cNvPr>
          <p:cNvSpPr>
            <a:spLocks noGrp="1"/>
          </p:cNvSpPr>
          <p:nvPr>
            <p:ph type="title"/>
          </p:nvPr>
        </p:nvSpPr>
        <p:spPr/>
        <p:txBody>
          <a:bodyPr/>
          <a:lstStyle/>
          <a:p>
            <a:pPr algn="ctr"/>
            <a:r>
              <a:rPr lang="tr-TR" dirty="0"/>
              <a:t>My </a:t>
            </a:r>
            <a:r>
              <a:rPr lang="tr-TR" dirty="0" err="1"/>
              <a:t>EndNote</a:t>
            </a:r>
            <a:r>
              <a:rPr lang="tr-TR" dirty="0"/>
              <a:t> Web</a:t>
            </a:r>
          </a:p>
        </p:txBody>
      </p:sp>
      <p:sp>
        <p:nvSpPr>
          <p:cNvPr id="3" name="İçerik Yer Tutucusu 2">
            <a:extLst>
              <a:ext uri="{FF2B5EF4-FFF2-40B4-BE49-F238E27FC236}">
                <a16:creationId xmlns:a16="http://schemas.microsoft.com/office/drawing/2014/main" id="{0BB4159C-1022-B447-B2D4-6CE4F484199A}"/>
              </a:ext>
            </a:extLst>
          </p:cNvPr>
          <p:cNvSpPr>
            <a:spLocks noGrp="1"/>
          </p:cNvSpPr>
          <p:nvPr>
            <p:ph idx="1"/>
          </p:nvPr>
        </p:nvSpPr>
        <p:spPr/>
        <p:txBody>
          <a:bodyPr/>
          <a:lstStyle/>
          <a:p>
            <a:r>
              <a:rPr lang="tr-TR" dirty="0" err="1"/>
              <a:t>EndNote</a:t>
            </a:r>
            <a:r>
              <a:rPr lang="tr-TR" dirty="0"/>
              <a:t> online versiyonu</a:t>
            </a:r>
          </a:p>
          <a:p>
            <a:r>
              <a:rPr lang="tr-TR" dirty="0"/>
              <a:t>Ücretsiz</a:t>
            </a:r>
          </a:p>
          <a:p>
            <a:r>
              <a:rPr lang="tr-TR" dirty="0"/>
              <a:t>Fakat bazı özellikleri kısıtlı</a:t>
            </a:r>
          </a:p>
          <a:p>
            <a:pPr lvl="1"/>
            <a:r>
              <a:rPr lang="tr-TR" dirty="0"/>
              <a:t>Her dergiye özgü referans biçimleri yok</a:t>
            </a:r>
          </a:p>
        </p:txBody>
      </p:sp>
    </p:spTree>
    <p:extLst>
      <p:ext uri="{BB962C8B-B14F-4D97-AF65-F5344CB8AC3E}">
        <p14:creationId xmlns:p14="http://schemas.microsoft.com/office/powerpoint/2010/main" val="1728304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C2B1BAC-4F94-2C48-ACD0-3DED8D6687AE}"/>
              </a:ext>
            </a:extLst>
          </p:cNvPr>
          <p:cNvPicPr>
            <a:picLocks noChangeAspect="1"/>
          </p:cNvPicPr>
          <p:nvPr/>
        </p:nvPicPr>
        <p:blipFill>
          <a:blip r:embed="rId3"/>
          <a:stretch>
            <a:fillRect/>
          </a:stretch>
        </p:blipFill>
        <p:spPr>
          <a:xfrm>
            <a:off x="0" y="400277"/>
            <a:ext cx="12192000" cy="6057445"/>
          </a:xfrm>
          <a:prstGeom prst="rect">
            <a:avLst/>
          </a:prstGeom>
        </p:spPr>
      </p:pic>
      <p:sp>
        <p:nvSpPr>
          <p:cNvPr id="4" name="Dikdörtgen 3">
            <a:extLst>
              <a:ext uri="{FF2B5EF4-FFF2-40B4-BE49-F238E27FC236}">
                <a16:creationId xmlns:a16="http://schemas.microsoft.com/office/drawing/2014/main" id="{78123600-560B-D140-BC38-45E2007883E8}"/>
              </a:ext>
            </a:extLst>
          </p:cNvPr>
          <p:cNvSpPr/>
          <p:nvPr/>
        </p:nvSpPr>
        <p:spPr>
          <a:xfrm>
            <a:off x="0" y="724395"/>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E883BE49-81EE-3F46-A756-5049F83C277C}"/>
              </a:ext>
            </a:extLst>
          </p:cNvPr>
          <p:cNvSpPr/>
          <p:nvPr/>
        </p:nvSpPr>
        <p:spPr>
          <a:xfrm>
            <a:off x="10592790" y="400277"/>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Çerçeve 5">
            <a:extLst>
              <a:ext uri="{FF2B5EF4-FFF2-40B4-BE49-F238E27FC236}">
                <a16:creationId xmlns:a16="http://schemas.microsoft.com/office/drawing/2014/main" id="{0862CFD7-004B-A048-AA8F-34327257E3EC}"/>
              </a:ext>
            </a:extLst>
          </p:cNvPr>
          <p:cNvSpPr/>
          <p:nvPr/>
        </p:nvSpPr>
        <p:spPr>
          <a:xfrm>
            <a:off x="783771" y="225631"/>
            <a:ext cx="9963398" cy="60564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00066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C2B1BAC-4F94-2C48-ACD0-3DED8D6687AE}"/>
              </a:ext>
            </a:extLst>
          </p:cNvPr>
          <p:cNvPicPr>
            <a:picLocks noChangeAspect="1"/>
          </p:cNvPicPr>
          <p:nvPr/>
        </p:nvPicPr>
        <p:blipFill>
          <a:blip r:embed="rId3"/>
          <a:stretch>
            <a:fillRect/>
          </a:stretch>
        </p:blipFill>
        <p:spPr>
          <a:xfrm>
            <a:off x="0" y="400277"/>
            <a:ext cx="12192000" cy="6057445"/>
          </a:xfrm>
          <a:prstGeom prst="rect">
            <a:avLst/>
          </a:prstGeom>
        </p:spPr>
      </p:pic>
      <p:sp>
        <p:nvSpPr>
          <p:cNvPr id="4" name="Dikdörtgen 3">
            <a:extLst>
              <a:ext uri="{FF2B5EF4-FFF2-40B4-BE49-F238E27FC236}">
                <a16:creationId xmlns:a16="http://schemas.microsoft.com/office/drawing/2014/main" id="{78123600-560B-D140-BC38-45E2007883E8}"/>
              </a:ext>
            </a:extLst>
          </p:cNvPr>
          <p:cNvSpPr/>
          <p:nvPr/>
        </p:nvSpPr>
        <p:spPr>
          <a:xfrm>
            <a:off x="0" y="724395"/>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E883BE49-81EE-3F46-A756-5049F83C277C}"/>
              </a:ext>
            </a:extLst>
          </p:cNvPr>
          <p:cNvSpPr/>
          <p:nvPr/>
        </p:nvSpPr>
        <p:spPr>
          <a:xfrm>
            <a:off x="10592790" y="400277"/>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Çerçeve 1">
            <a:extLst>
              <a:ext uri="{FF2B5EF4-FFF2-40B4-BE49-F238E27FC236}">
                <a16:creationId xmlns:a16="http://schemas.microsoft.com/office/drawing/2014/main" id="{C7BF717A-2C22-F84B-B9BD-0477B2A858A2}"/>
              </a:ext>
            </a:extLst>
          </p:cNvPr>
          <p:cNvSpPr/>
          <p:nvPr/>
        </p:nvSpPr>
        <p:spPr>
          <a:xfrm>
            <a:off x="9381506" y="950026"/>
            <a:ext cx="1211284" cy="344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6677138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DA3958A-E477-4541-A9CD-76D6CC7EE16B}"/>
              </a:ext>
            </a:extLst>
          </p:cNvPr>
          <p:cNvPicPr>
            <a:picLocks noChangeAspect="1"/>
          </p:cNvPicPr>
          <p:nvPr/>
        </p:nvPicPr>
        <p:blipFill>
          <a:blip r:embed="rId3"/>
          <a:stretch>
            <a:fillRect/>
          </a:stretch>
        </p:blipFill>
        <p:spPr>
          <a:xfrm>
            <a:off x="0" y="406794"/>
            <a:ext cx="12192000" cy="6044412"/>
          </a:xfrm>
          <a:prstGeom prst="rect">
            <a:avLst/>
          </a:prstGeom>
        </p:spPr>
      </p:pic>
      <p:sp>
        <p:nvSpPr>
          <p:cNvPr id="4" name="Dikdörtgen 3">
            <a:extLst>
              <a:ext uri="{FF2B5EF4-FFF2-40B4-BE49-F238E27FC236}">
                <a16:creationId xmlns:a16="http://schemas.microsoft.com/office/drawing/2014/main" id="{9F750775-A171-054F-8778-70F8A3C6EDA0}"/>
              </a:ext>
            </a:extLst>
          </p:cNvPr>
          <p:cNvSpPr/>
          <p:nvPr/>
        </p:nvSpPr>
        <p:spPr>
          <a:xfrm>
            <a:off x="0" y="724395"/>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23DB33DD-6A55-F14D-97A9-EE7ABAA1E178}"/>
              </a:ext>
            </a:extLst>
          </p:cNvPr>
          <p:cNvSpPr/>
          <p:nvPr/>
        </p:nvSpPr>
        <p:spPr>
          <a:xfrm>
            <a:off x="10592790" y="400277"/>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023381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DDB5EFE-EB7A-B54E-AA46-97AABF8EF43C}"/>
              </a:ext>
            </a:extLst>
          </p:cNvPr>
          <p:cNvPicPr>
            <a:picLocks noChangeAspect="1"/>
          </p:cNvPicPr>
          <p:nvPr/>
        </p:nvPicPr>
        <p:blipFill>
          <a:blip r:embed="rId3"/>
          <a:stretch>
            <a:fillRect/>
          </a:stretch>
        </p:blipFill>
        <p:spPr>
          <a:xfrm>
            <a:off x="0" y="408651"/>
            <a:ext cx="12192000" cy="6040698"/>
          </a:xfrm>
          <a:prstGeom prst="rect">
            <a:avLst/>
          </a:prstGeom>
        </p:spPr>
      </p:pic>
      <p:sp>
        <p:nvSpPr>
          <p:cNvPr id="6" name="Dikdörtgen 5">
            <a:extLst>
              <a:ext uri="{FF2B5EF4-FFF2-40B4-BE49-F238E27FC236}">
                <a16:creationId xmlns:a16="http://schemas.microsoft.com/office/drawing/2014/main" id="{824F750F-A391-D048-9166-FA12F179ECED}"/>
              </a:ext>
            </a:extLst>
          </p:cNvPr>
          <p:cNvSpPr/>
          <p:nvPr/>
        </p:nvSpPr>
        <p:spPr>
          <a:xfrm>
            <a:off x="0" y="724395"/>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83EA057D-F42C-B746-AD5E-2ED29F17134F}"/>
              </a:ext>
            </a:extLst>
          </p:cNvPr>
          <p:cNvSpPr/>
          <p:nvPr/>
        </p:nvSpPr>
        <p:spPr>
          <a:xfrm>
            <a:off x="10592790" y="400277"/>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1810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Kaynak Göstermezsek Ne Olur?</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lstStyle/>
          <a:p>
            <a:r>
              <a:rPr lang="tr-TR" dirty="0"/>
              <a:t>Telif hakkı (</a:t>
            </a:r>
            <a:r>
              <a:rPr lang="tr-TR" dirty="0" err="1"/>
              <a:t>copyright</a:t>
            </a:r>
            <a:r>
              <a:rPr lang="tr-TR" dirty="0"/>
              <a:t>)</a:t>
            </a:r>
          </a:p>
          <a:p>
            <a:r>
              <a:rPr lang="tr-TR" dirty="0" err="1"/>
              <a:t>Fair</a:t>
            </a:r>
            <a:r>
              <a:rPr lang="tr-TR" dirty="0"/>
              <a:t> </a:t>
            </a:r>
            <a:r>
              <a:rPr lang="tr-TR" dirty="0" err="1"/>
              <a:t>use</a:t>
            </a:r>
            <a:r>
              <a:rPr lang="tr-TR" dirty="0"/>
              <a:t> (adil kullanım)</a:t>
            </a:r>
          </a:p>
          <a:p>
            <a:r>
              <a:rPr lang="tr-TR" dirty="0"/>
              <a:t>İntihal (</a:t>
            </a:r>
            <a:r>
              <a:rPr lang="tr-TR" dirty="0" err="1"/>
              <a:t>plagiarism</a:t>
            </a:r>
            <a:r>
              <a:rPr lang="tr-TR" dirty="0"/>
              <a:t>)</a:t>
            </a:r>
          </a:p>
          <a:p>
            <a:endParaRPr lang="tr-TR" dirty="0"/>
          </a:p>
        </p:txBody>
      </p:sp>
    </p:spTree>
    <p:extLst>
      <p:ext uri="{BB962C8B-B14F-4D97-AF65-F5344CB8AC3E}">
        <p14:creationId xmlns:p14="http://schemas.microsoft.com/office/powerpoint/2010/main" val="29736352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DDB5EFE-EB7A-B54E-AA46-97AABF8EF43C}"/>
              </a:ext>
            </a:extLst>
          </p:cNvPr>
          <p:cNvPicPr>
            <a:picLocks noChangeAspect="1"/>
          </p:cNvPicPr>
          <p:nvPr/>
        </p:nvPicPr>
        <p:blipFill>
          <a:blip r:embed="rId3"/>
          <a:stretch>
            <a:fillRect/>
          </a:stretch>
        </p:blipFill>
        <p:spPr>
          <a:xfrm>
            <a:off x="0" y="408651"/>
            <a:ext cx="12192000" cy="6040698"/>
          </a:xfrm>
          <a:prstGeom prst="rect">
            <a:avLst/>
          </a:prstGeom>
        </p:spPr>
      </p:pic>
      <p:sp>
        <p:nvSpPr>
          <p:cNvPr id="6" name="Dikdörtgen 5">
            <a:extLst>
              <a:ext uri="{FF2B5EF4-FFF2-40B4-BE49-F238E27FC236}">
                <a16:creationId xmlns:a16="http://schemas.microsoft.com/office/drawing/2014/main" id="{824F750F-A391-D048-9166-FA12F179ECED}"/>
              </a:ext>
            </a:extLst>
          </p:cNvPr>
          <p:cNvSpPr/>
          <p:nvPr/>
        </p:nvSpPr>
        <p:spPr>
          <a:xfrm>
            <a:off x="0" y="724395"/>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83EA057D-F42C-B746-AD5E-2ED29F17134F}"/>
              </a:ext>
            </a:extLst>
          </p:cNvPr>
          <p:cNvSpPr/>
          <p:nvPr/>
        </p:nvSpPr>
        <p:spPr>
          <a:xfrm>
            <a:off x="10592790" y="400277"/>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Çerçeve 1">
            <a:extLst>
              <a:ext uri="{FF2B5EF4-FFF2-40B4-BE49-F238E27FC236}">
                <a16:creationId xmlns:a16="http://schemas.microsoft.com/office/drawing/2014/main" id="{9B0BCEB2-7586-4641-974B-6C0C00205245}"/>
              </a:ext>
            </a:extLst>
          </p:cNvPr>
          <p:cNvSpPr/>
          <p:nvPr/>
        </p:nvSpPr>
        <p:spPr>
          <a:xfrm>
            <a:off x="3918857" y="1508166"/>
            <a:ext cx="855024" cy="41563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7568908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23A1E34-6DF9-D141-90EB-BDACBD056E04}"/>
              </a:ext>
            </a:extLst>
          </p:cNvPr>
          <p:cNvPicPr>
            <a:picLocks noChangeAspect="1"/>
          </p:cNvPicPr>
          <p:nvPr/>
        </p:nvPicPr>
        <p:blipFill>
          <a:blip r:embed="rId3"/>
          <a:stretch>
            <a:fillRect/>
          </a:stretch>
        </p:blipFill>
        <p:spPr>
          <a:xfrm>
            <a:off x="0" y="660809"/>
            <a:ext cx="12192000" cy="5536381"/>
          </a:xfrm>
          <a:prstGeom prst="rect">
            <a:avLst/>
          </a:prstGeom>
        </p:spPr>
      </p:pic>
      <p:sp>
        <p:nvSpPr>
          <p:cNvPr id="6" name="Dikdörtgen 5">
            <a:extLst>
              <a:ext uri="{FF2B5EF4-FFF2-40B4-BE49-F238E27FC236}">
                <a16:creationId xmlns:a16="http://schemas.microsoft.com/office/drawing/2014/main" id="{712427FB-875C-7144-A3A6-2D314D637CBB}"/>
              </a:ext>
            </a:extLst>
          </p:cNvPr>
          <p:cNvSpPr/>
          <p:nvPr/>
        </p:nvSpPr>
        <p:spPr>
          <a:xfrm>
            <a:off x="0" y="938149"/>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41AC4A4E-12B1-DA4B-8A21-24B0762E3475}"/>
              </a:ext>
            </a:extLst>
          </p:cNvPr>
          <p:cNvSpPr/>
          <p:nvPr/>
        </p:nvSpPr>
        <p:spPr>
          <a:xfrm>
            <a:off x="10592790" y="614031"/>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Çerçeve 7">
            <a:extLst>
              <a:ext uri="{FF2B5EF4-FFF2-40B4-BE49-F238E27FC236}">
                <a16:creationId xmlns:a16="http://schemas.microsoft.com/office/drawing/2014/main" id="{52B197AA-BFAF-AA42-9272-BF6FFB71DFA7}"/>
              </a:ext>
            </a:extLst>
          </p:cNvPr>
          <p:cNvSpPr/>
          <p:nvPr/>
        </p:nvSpPr>
        <p:spPr>
          <a:xfrm>
            <a:off x="356260" y="2588821"/>
            <a:ext cx="1733797" cy="3325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819847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DDB5EFE-EB7A-B54E-AA46-97AABF8EF43C}"/>
              </a:ext>
            </a:extLst>
          </p:cNvPr>
          <p:cNvPicPr>
            <a:picLocks noChangeAspect="1"/>
          </p:cNvPicPr>
          <p:nvPr/>
        </p:nvPicPr>
        <p:blipFill>
          <a:blip r:embed="rId3"/>
          <a:stretch>
            <a:fillRect/>
          </a:stretch>
        </p:blipFill>
        <p:spPr>
          <a:xfrm>
            <a:off x="0" y="408651"/>
            <a:ext cx="12192000" cy="6040698"/>
          </a:xfrm>
          <a:prstGeom prst="rect">
            <a:avLst/>
          </a:prstGeom>
        </p:spPr>
      </p:pic>
      <p:sp>
        <p:nvSpPr>
          <p:cNvPr id="6" name="Dikdörtgen 5">
            <a:extLst>
              <a:ext uri="{FF2B5EF4-FFF2-40B4-BE49-F238E27FC236}">
                <a16:creationId xmlns:a16="http://schemas.microsoft.com/office/drawing/2014/main" id="{824F750F-A391-D048-9166-FA12F179ECED}"/>
              </a:ext>
            </a:extLst>
          </p:cNvPr>
          <p:cNvSpPr/>
          <p:nvPr/>
        </p:nvSpPr>
        <p:spPr>
          <a:xfrm>
            <a:off x="0" y="724395"/>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83EA057D-F42C-B746-AD5E-2ED29F17134F}"/>
              </a:ext>
            </a:extLst>
          </p:cNvPr>
          <p:cNvSpPr/>
          <p:nvPr/>
        </p:nvSpPr>
        <p:spPr>
          <a:xfrm>
            <a:off x="10592790" y="400277"/>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Çerçeve 1">
            <a:extLst>
              <a:ext uri="{FF2B5EF4-FFF2-40B4-BE49-F238E27FC236}">
                <a16:creationId xmlns:a16="http://schemas.microsoft.com/office/drawing/2014/main" id="{791CAF0B-D81B-124C-BDD0-63AA35F54F2E}"/>
              </a:ext>
            </a:extLst>
          </p:cNvPr>
          <p:cNvSpPr/>
          <p:nvPr/>
        </p:nvSpPr>
        <p:spPr>
          <a:xfrm>
            <a:off x="4952010" y="3954483"/>
            <a:ext cx="1579419" cy="29688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 name="Çerçeve 2">
            <a:extLst>
              <a:ext uri="{FF2B5EF4-FFF2-40B4-BE49-F238E27FC236}">
                <a16:creationId xmlns:a16="http://schemas.microsoft.com/office/drawing/2014/main" id="{66372F45-3F98-1B49-A2C0-70A049381216}"/>
              </a:ext>
            </a:extLst>
          </p:cNvPr>
          <p:cNvSpPr/>
          <p:nvPr/>
        </p:nvSpPr>
        <p:spPr>
          <a:xfrm>
            <a:off x="0" y="1484416"/>
            <a:ext cx="1092530" cy="42751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103010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B2E5597-D958-9644-B8BD-5155AAEBF758}"/>
              </a:ext>
            </a:extLst>
          </p:cNvPr>
          <p:cNvPicPr>
            <a:picLocks noChangeAspect="1"/>
          </p:cNvPicPr>
          <p:nvPr/>
        </p:nvPicPr>
        <p:blipFill>
          <a:blip r:embed="rId3"/>
          <a:stretch>
            <a:fillRect/>
          </a:stretch>
        </p:blipFill>
        <p:spPr>
          <a:xfrm>
            <a:off x="0" y="558532"/>
            <a:ext cx="12192000" cy="5740935"/>
          </a:xfrm>
          <a:prstGeom prst="rect">
            <a:avLst/>
          </a:prstGeom>
        </p:spPr>
      </p:pic>
      <p:sp>
        <p:nvSpPr>
          <p:cNvPr id="4" name="Dikdörtgen 3">
            <a:extLst>
              <a:ext uri="{FF2B5EF4-FFF2-40B4-BE49-F238E27FC236}">
                <a16:creationId xmlns:a16="http://schemas.microsoft.com/office/drawing/2014/main" id="{364E50B1-78A2-934C-9283-CCD238EF5817}"/>
              </a:ext>
            </a:extLst>
          </p:cNvPr>
          <p:cNvSpPr/>
          <p:nvPr/>
        </p:nvSpPr>
        <p:spPr>
          <a:xfrm>
            <a:off x="0" y="831272"/>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E7094630-1FF3-9046-A463-B74FEF9DBCDB}"/>
              </a:ext>
            </a:extLst>
          </p:cNvPr>
          <p:cNvSpPr/>
          <p:nvPr/>
        </p:nvSpPr>
        <p:spPr>
          <a:xfrm>
            <a:off x="10592790" y="507154"/>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Çerçeve 5">
            <a:extLst>
              <a:ext uri="{FF2B5EF4-FFF2-40B4-BE49-F238E27FC236}">
                <a16:creationId xmlns:a16="http://schemas.microsoft.com/office/drawing/2014/main" id="{4C02128A-99C1-5A41-A9F9-AA7EC71DDC28}"/>
              </a:ext>
            </a:extLst>
          </p:cNvPr>
          <p:cNvSpPr/>
          <p:nvPr/>
        </p:nvSpPr>
        <p:spPr>
          <a:xfrm>
            <a:off x="391886" y="4061361"/>
            <a:ext cx="1092530" cy="36813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40987915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62C63D5-3DF8-244F-B222-976B6F429279}"/>
              </a:ext>
            </a:extLst>
          </p:cNvPr>
          <p:cNvPicPr>
            <a:picLocks noChangeAspect="1"/>
          </p:cNvPicPr>
          <p:nvPr/>
        </p:nvPicPr>
        <p:blipFill>
          <a:blip r:embed="rId3"/>
          <a:stretch>
            <a:fillRect/>
          </a:stretch>
        </p:blipFill>
        <p:spPr>
          <a:xfrm>
            <a:off x="0" y="469192"/>
            <a:ext cx="12192000" cy="5919616"/>
          </a:xfrm>
          <a:prstGeom prst="rect">
            <a:avLst/>
          </a:prstGeom>
        </p:spPr>
      </p:pic>
      <p:sp>
        <p:nvSpPr>
          <p:cNvPr id="5" name="Dikdörtgen 4">
            <a:extLst>
              <a:ext uri="{FF2B5EF4-FFF2-40B4-BE49-F238E27FC236}">
                <a16:creationId xmlns:a16="http://schemas.microsoft.com/office/drawing/2014/main" id="{550B025D-173F-2C4C-A716-A17B3B99B99A}"/>
              </a:ext>
            </a:extLst>
          </p:cNvPr>
          <p:cNvSpPr/>
          <p:nvPr/>
        </p:nvSpPr>
        <p:spPr>
          <a:xfrm>
            <a:off x="10545289" y="469192"/>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F5271DD5-4004-6C44-8FA6-54537E476EF0}"/>
              </a:ext>
            </a:extLst>
          </p:cNvPr>
          <p:cNvSpPr/>
          <p:nvPr/>
        </p:nvSpPr>
        <p:spPr>
          <a:xfrm>
            <a:off x="9916" y="787842"/>
            <a:ext cx="4182074"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45EEBCB7-ED75-D541-B2DC-A51FE59A6C9F}"/>
              </a:ext>
            </a:extLst>
          </p:cNvPr>
          <p:cNvSpPr/>
          <p:nvPr/>
        </p:nvSpPr>
        <p:spPr>
          <a:xfrm>
            <a:off x="8013866" y="787848"/>
            <a:ext cx="4178134"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737032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953A0CA-B941-9247-ABB5-7CA29839187E}"/>
              </a:ext>
            </a:extLst>
          </p:cNvPr>
          <p:cNvPicPr>
            <a:picLocks noChangeAspect="1"/>
          </p:cNvPicPr>
          <p:nvPr/>
        </p:nvPicPr>
        <p:blipFill>
          <a:blip r:embed="rId3"/>
          <a:stretch>
            <a:fillRect/>
          </a:stretch>
        </p:blipFill>
        <p:spPr>
          <a:xfrm>
            <a:off x="0" y="541421"/>
            <a:ext cx="12192000" cy="5775158"/>
          </a:xfrm>
          <a:prstGeom prst="rect">
            <a:avLst/>
          </a:prstGeom>
        </p:spPr>
      </p:pic>
      <p:sp>
        <p:nvSpPr>
          <p:cNvPr id="4" name="Dikdörtgen 3">
            <a:extLst>
              <a:ext uri="{FF2B5EF4-FFF2-40B4-BE49-F238E27FC236}">
                <a16:creationId xmlns:a16="http://schemas.microsoft.com/office/drawing/2014/main" id="{2B551EE9-C0F0-0848-A8C1-7CDD5AADDA59}"/>
              </a:ext>
            </a:extLst>
          </p:cNvPr>
          <p:cNvSpPr/>
          <p:nvPr/>
        </p:nvSpPr>
        <p:spPr>
          <a:xfrm>
            <a:off x="0" y="855022"/>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BD9940CB-9D8F-BE4F-9BA2-B3A39D54BC6E}"/>
              </a:ext>
            </a:extLst>
          </p:cNvPr>
          <p:cNvSpPr/>
          <p:nvPr/>
        </p:nvSpPr>
        <p:spPr>
          <a:xfrm>
            <a:off x="10592790" y="530904"/>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Çerçeve 5">
            <a:extLst>
              <a:ext uri="{FF2B5EF4-FFF2-40B4-BE49-F238E27FC236}">
                <a16:creationId xmlns:a16="http://schemas.microsoft.com/office/drawing/2014/main" id="{05FB554C-FE88-2649-82D2-EF3CF265382C}"/>
              </a:ext>
            </a:extLst>
          </p:cNvPr>
          <p:cNvSpPr/>
          <p:nvPr/>
        </p:nvSpPr>
        <p:spPr>
          <a:xfrm>
            <a:off x="308758" y="3063834"/>
            <a:ext cx="5367647" cy="52251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5305529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783B26FB-42F9-964D-A102-A5E2350FAB5D}"/>
              </a:ext>
            </a:extLst>
          </p:cNvPr>
          <p:cNvSpPr/>
          <p:nvPr/>
        </p:nvSpPr>
        <p:spPr>
          <a:xfrm>
            <a:off x="0" y="748145"/>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1BCEC1C9-AB4C-BA49-A204-40F252C4AE02}"/>
              </a:ext>
            </a:extLst>
          </p:cNvPr>
          <p:cNvSpPr/>
          <p:nvPr/>
        </p:nvSpPr>
        <p:spPr>
          <a:xfrm>
            <a:off x="10592790" y="424027"/>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8C0AC1BD-5F27-B949-97FB-BA03EDFEBA1E}"/>
              </a:ext>
            </a:extLst>
          </p:cNvPr>
          <p:cNvPicPr>
            <a:picLocks noChangeAspect="1"/>
          </p:cNvPicPr>
          <p:nvPr/>
        </p:nvPicPr>
        <p:blipFill>
          <a:blip r:embed="rId3"/>
          <a:stretch>
            <a:fillRect/>
          </a:stretch>
        </p:blipFill>
        <p:spPr>
          <a:xfrm>
            <a:off x="0" y="513151"/>
            <a:ext cx="12192000" cy="5831698"/>
          </a:xfrm>
          <a:prstGeom prst="rect">
            <a:avLst/>
          </a:prstGeom>
        </p:spPr>
      </p:pic>
      <p:sp>
        <p:nvSpPr>
          <p:cNvPr id="8" name="Dikdörtgen 7">
            <a:extLst>
              <a:ext uri="{FF2B5EF4-FFF2-40B4-BE49-F238E27FC236}">
                <a16:creationId xmlns:a16="http://schemas.microsoft.com/office/drawing/2014/main" id="{4FF3A5CE-9A91-B741-945D-1493E2D77233}"/>
              </a:ext>
            </a:extLst>
          </p:cNvPr>
          <p:cNvSpPr/>
          <p:nvPr/>
        </p:nvSpPr>
        <p:spPr>
          <a:xfrm>
            <a:off x="2185060" y="2719449"/>
            <a:ext cx="10006940" cy="2980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3258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291895C-A55D-AF40-A877-FE82FE2D58F5}"/>
              </a:ext>
            </a:extLst>
          </p:cNvPr>
          <p:cNvPicPr>
            <a:picLocks noChangeAspect="1"/>
          </p:cNvPicPr>
          <p:nvPr/>
        </p:nvPicPr>
        <p:blipFill>
          <a:blip r:embed="rId3"/>
          <a:stretch>
            <a:fillRect/>
          </a:stretch>
        </p:blipFill>
        <p:spPr>
          <a:xfrm>
            <a:off x="0" y="534251"/>
            <a:ext cx="12192000" cy="5789497"/>
          </a:xfrm>
          <a:prstGeom prst="rect">
            <a:avLst/>
          </a:prstGeom>
        </p:spPr>
      </p:pic>
      <p:sp>
        <p:nvSpPr>
          <p:cNvPr id="6" name="Dikdörtgen 5">
            <a:extLst>
              <a:ext uri="{FF2B5EF4-FFF2-40B4-BE49-F238E27FC236}">
                <a16:creationId xmlns:a16="http://schemas.microsoft.com/office/drawing/2014/main" id="{E1BA6197-0113-E348-BFEC-912E299D06E4}"/>
              </a:ext>
            </a:extLst>
          </p:cNvPr>
          <p:cNvSpPr/>
          <p:nvPr/>
        </p:nvSpPr>
        <p:spPr>
          <a:xfrm>
            <a:off x="0" y="819395"/>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3ED989B0-DC90-1A46-ADD8-A02F3C71D6E6}"/>
              </a:ext>
            </a:extLst>
          </p:cNvPr>
          <p:cNvSpPr/>
          <p:nvPr/>
        </p:nvSpPr>
        <p:spPr>
          <a:xfrm>
            <a:off x="10592790" y="495277"/>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Çerçeve 7">
            <a:extLst>
              <a:ext uri="{FF2B5EF4-FFF2-40B4-BE49-F238E27FC236}">
                <a16:creationId xmlns:a16="http://schemas.microsoft.com/office/drawing/2014/main" id="{2629E5FC-E30F-DB49-AE93-E134D4DECF2C}"/>
              </a:ext>
            </a:extLst>
          </p:cNvPr>
          <p:cNvSpPr/>
          <p:nvPr/>
        </p:nvSpPr>
        <p:spPr>
          <a:xfrm>
            <a:off x="973777" y="1626919"/>
            <a:ext cx="938150" cy="84314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9542239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37896DC-BF15-F840-B96D-0C44608D1739}"/>
              </a:ext>
            </a:extLst>
          </p:cNvPr>
          <p:cNvPicPr>
            <a:picLocks noChangeAspect="1"/>
          </p:cNvPicPr>
          <p:nvPr/>
        </p:nvPicPr>
        <p:blipFill>
          <a:blip r:embed="rId3"/>
          <a:stretch>
            <a:fillRect/>
          </a:stretch>
        </p:blipFill>
        <p:spPr>
          <a:xfrm>
            <a:off x="0" y="653828"/>
            <a:ext cx="12192000" cy="5550344"/>
          </a:xfrm>
          <a:prstGeom prst="rect">
            <a:avLst/>
          </a:prstGeom>
        </p:spPr>
      </p:pic>
      <p:sp>
        <p:nvSpPr>
          <p:cNvPr id="6" name="Dikdörtgen 5">
            <a:extLst>
              <a:ext uri="{FF2B5EF4-FFF2-40B4-BE49-F238E27FC236}">
                <a16:creationId xmlns:a16="http://schemas.microsoft.com/office/drawing/2014/main" id="{4914B834-3669-ED45-B1C2-0CC0C0E9A0A5}"/>
              </a:ext>
            </a:extLst>
          </p:cNvPr>
          <p:cNvSpPr/>
          <p:nvPr/>
        </p:nvSpPr>
        <p:spPr>
          <a:xfrm>
            <a:off x="0" y="997527"/>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5754D10D-F51C-7B4D-9389-37789237C58C}"/>
              </a:ext>
            </a:extLst>
          </p:cNvPr>
          <p:cNvSpPr/>
          <p:nvPr/>
        </p:nvSpPr>
        <p:spPr>
          <a:xfrm>
            <a:off x="10592790" y="673409"/>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342947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61DF320-08A7-B349-BB13-BDDFB414CEA1}"/>
              </a:ext>
            </a:extLst>
          </p:cNvPr>
          <p:cNvPicPr>
            <a:picLocks noChangeAspect="1"/>
          </p:cNvPicPr>
          <p:nvPr/>
        </p:nvPicPr>
        <p:blipFill>
          <a:blip r:embed="rId3"/>
          <a:stretch>
            <a:fillRect/>
          </a:stretch>
        </p:blipFill>
        <p:spPr>
          <a:xfrm>
            <a:off x="0" y="636776"/>
            <a:ext cx="12192000" cy="5584448"/>
          </a:xfrm>
          <a:prstGeom prst="rect">
            <a:avLst/>
          </a:prstGeom>
        </p:spPr>
      </p:pic>
      <p:sp>
        <p:nvSpPr>
          <p:cNvPr id="4" name="Dikdörtgen 3">
            <a:extLst>
              <a:ext uri="{FF2B5EF4-FFF2-40B4-BE49-F238E27FC236}">
                <a16:creationId xmlns:a16="http://schemas.microsoft.com/office/drawing/2014/main" id="{7D0F6F46-883C-4B41-B875-047E6F83E5C7}"/>
              </a:ext>
            </a:extLst>
          </p:cNvPr>
          <p:cNvSpPr/>
          <p:nvPr/>
        </p:nvSpPr>
        <p:spPr>
          <a:xfrm>
            <a:off x="0" y="973777"/>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1E97E049-3F3C-E447-AEB9-EA80EE53E034}"/>
              </a:ext>
            </a:extLst>
          </p:cNvPr>
          <p:cNvSpPr/>
          <p:nvPr/>
        </p:nvSpPr>
        <p:spPr>
          <a:xfrm>
            <a:off x="10592790" y="649659"/>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2434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3E0D9E-D577-8341-A2C4-2E4896C396EE}"/>
              </a:ext>
            </a:extLst>
          </p:cNvPr>
          <p:cNvSpPr>
            <a:spLocks noGrp="1"/>
          </p:cNvSpPr>
          <p:nvPr>
            <p:ph type="title"/>
          </p:nvPr>
        </p:nvSpPr>
        <p:spPr/>
        <p:txBody>
          <a:bodyPr/>
          <a:lstStyle/>
          <a:p>
            <a:pPr algn="ctr"/>
            <a:r>
              <a:rPr lang="tr-TR" dirty="0"/>
              <a:t>Kaynak Göstermezsek Ne Olur?</a:t>
            </a:r>
          </a:p>
        </p:txBody>
      </p:sp>
      <p:sp>
        <p:nvSpPr>
          <p:cNvPr id="3" name="İçerik Yer Tutucusu 2">
            <a:extLst>
              <a:ext uri="{FF2B5EF4-FFF2-40B4-BE49-F238E27FC236}">
                <a16:creationId xmlns:a16="http://schemas.microsoft.com/office/drawing/2014/main" id="{9A884149-7BD9-6A4C-907C-28CEAE469A69}"/>
              </a:ext>
            </a:extLst>
          </p:cNvPr>
          <p:cNvSpPr>
            <a:spLocks noGrp="1"/>
          </p:cNvSpPr>
          <p:nvPr>
            <p:ph idx="1"/>
          </p:nvPr>
        </p:nvSpPr>
        <p:spPr/>
        <p:txBody>
          <a:bodyPr/>
          <a:lstStyle/>
          <a:p>
            <a:r>
              <a:rPr lang="tr-TR" dirty="0"/>
              <a:t>Telif hakkı (</a:t>
            </a:r>
            <a:r>
              <a:rPr lang="tr-TR" dirty="0" err="1"/>
              <a:t>copyright</a:t>
            </a:r>
            <a:r>
              <a:rPr lang="tr-TR" dirty="0"/>
              <a:t>)</a:t>
            </a:r>
          </a:p>
          <a:p>
            <a:r>
              <a:rPr lang="tr-TR" dirty="0" err="1"/>
              <a:t>Fair</a:t>
            </a:r>
            <a:r>
              <a:rPr lang="tr-TR" dirty="0"/>
              <a:t> </a:t>
            </a:r>
            <a:r>
              <a:rPr lang="tr-TR" dirty="0" err="1"/>
              <a:t>use</a:t>
            </a:r>
            <a:r>
              <a:rPr lang="tr-TR" dirty="0"/>
              <a:t> (adil kullanım)</a:t>
            </a:r>
          </a:p>
          <a:p>
            <a:r>
              <a:rPr lang="tr-TR" dirty="0"/>
              <a:t>İntihal (</a:t>
            </a:r>
            <a:r>
              <a:rPr lang="tr-TR" dirty="0" err="1"/>
              <a:t>plagiarism</a:t>
            </a:r>
            <a:r>
              <a:rPr lang="tr-TR" dirty="0"/>
              <a:t>)</a:t>
            </a:r>
          </a:p>
          <a:p>
            <a:endParaRPr lang="tr-TR" dirty="0"/>
          </a:p>
        </p:txBody>
      </p:sp>
    </p:spTree>
    <p:extLst>
      <p:ext uri="{BB962C8B-B14F-4D97-AF65-F5344CB8AC3E}">
        <p14:creationId xmlns:p14="http://schemas.microsoft.com/office/powerpoint/2010/main" val="24135527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259AB2C-A9A1-7F4B-875A-1C6607788FCA}"/>
              </a:ext>
            </a:extLst>
          </p:cNvPr>
          <p:cNvPicPr>
            <a:picLocks noChangeAspect="1"/>
          </p:cNvPicPr>
          <p:nvPr/>
        </p:nvPicPr>
        <p:blipFill>
          <a:blip r:embed="rId3"/>
          <a:stretch>
            <a:fillRect/>
          </a:stretch>
        </p:blipFill>
        <p:spPr>
          <a:xfrm>
            <a:off x="0" y="704530"/>
            <a:ext cx="12192000" cy="5448939"/>
          </a:xfrm>
          <a:prstGeom prst="rect">
            <a:avLst/>
          </a:prstGeom>
        </p:spPr>
      </p:pic>
      <p:sp>
        <p:nvSpPr>
          <p:cNvPr id="4" name="Dikdörtgen 3">
            <a:extLst>
              <a:ext uri="{FF2B5EF4-FFF2-40B4-BE49-F238E27FC236}">
                <a16:creationId xmlns:a16="http://schemas.microsoft.com/office/drawing/2014/main" id="{0EEC90BE-E987-D247-AAC7-4D88C4E37AEF}"/>
              </a:ext>
            </a:extLst>
          </p:cNvPr>
          <p:cNvSpPr/>
          <p:nvPr/>
        </p:nvSpPr>
        <p:spPr>
          <a:xfrm>
            <a:off x="0" y="1045028"/>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148DA0FF-FBD5-9048-9111-E7F4E1942207}"/>
              </a:ext>
            </a:extLst>
          </p:cNvPr>
          <p:cNvSpPr/>
          <p:nvPr/>
        </p:nvSpPr>
        <p:spPr>
          <a:xfrm>
            <a:off x="10592790" y="720910"/>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972127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87836A3-0E17-8144-B2AA-A70BEC2C81E3}"/>
              </a:ext>
            </a:extLst>
          </p:cNvPr>
          <p:cNvPicPr>
            <a:picLocks noChangeAspect="1"/>
          </p:cNvPicPr>
          <p:nvPr/>
        </p:nvPicPr>
        <p:blipFill>
          <a:blip r:embed="rId3"/>
          <a:stretch>
            <a:fillRect/>
          </a:stretch>
        </p:blipFill>
        <p:spPr>
          <a:xfrm>
            <a:off x="0" y="647247"/>
            <a:ext cx="12192000" cy="5563505"/>
          </a:xfrm>
          <a:prstGeom prst="rect">
            <a:avLst/>
          </a:prstGeom>
        </p:spPr>
      </p:pic>
      <p:sp>
        <p:nvSpPr>
          <p:cNvPr id="6" name="Dikdörtgen 5">
            <a:extLst>
              <a:ext uri="{FF2B5EF4-FFF2-40B4-BE49-F238E27FC236}">
                <a16:creationId xmlns:a16="http://schemas.microsoft.com/office/drawing/2014/main" id="{F5EA8A8F-4187-144F-9112-0F3EE311527E}"/>
              </a:ext>
            </a:extLst>
          </p:cNvPr>
          <p:cNvSpPr/>
          <p:nvPr/>
        </p:nvSpPr>
        <p:spPr>
          <a:xfrm>
            <a:off x="0" y="985652"/>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A82CD70A-9905-164E-89C4-847D500E2C03}"/>
              </a:ext>
            </a:extLst>
          </p:cNvPr>
          <p:cNvSpPr/>
          <p:nvPr/>
        </p:nvSpPr>
        <p:spPr>
          <a:xfrm>
            <a:off x="10592790" y="661534"/>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47368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1010AA4-2C3E-0C46-8F0C-E0E04621154A}"/>
              </a:ext>
            </a:extLst>
          </p:cNvPr>
          <p:cNvPicPr>
            <a:picLocks noChangeAspect="1"/>
          </p:cNvPicPr>
          <p:nvPr/>
        </p:nvPicPr>
        <p:blipFill>
          <a:blip r:embed="rId3"/>
          <a:stretch>
            <a:fillRect/>
          </a:stretch>
        </p:blipFill>
        <p:spPr>
          <a:xfrm>
            <a:off x="0" y="348961"/>
            <a:ext cx="12192000" cy="6160078"/>
          </a:xfrm>
          <a:prstGeom prst="rect">
            <a:avLst/>
          </a:prstGeom>
        </p:spPr>
      </p:pic>
      <p:sp>
        <p:nvSpPr>
          <p:cNvPr id="6" name="Dikdörtgen 5">
            <a:extLst>
              <a:ext uri="{FF2B5EF4-FFF2-40B4-BE49-F238E27FC236}">
                <a16:creationId xmlns:a16="http://schemas.microsoft.com/office/drawing/2014/main" id="{CACED668-1008-B444-A0AF-2B9064C49A12}"/>
              </a:ext>
            </a:extLst>
          </p:cNvPr>
          <p:cNvSpPr/>
          <p:nvPr/>
        </p:nvSpPr>
        <p:spPr>
          <a:xfrm>
            <a:off x="0" y="688770"/>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26A595D5-CD7E-0344-9854-BCAB500E0F25}"/>
              </a:ext>
            </a:extLst>
          </p:cNvPr>
          <p:cNvSpPr/>
          <p:nvPr/>
        </p:nvSpPr>
        <p:spPr>
          <a:xfrm>
            <a:off x="10592790" y="364652"/>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387022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21B81ED-F5B7-AD4B-98FD-335051005B6E}"/>
              </a:ext>
            </a:extLst>
          </p:cNvPr>
          <p:cNvPicPr>
            <a:picLocks noChangeAspect="1"/>
          </p:cNvPicPr>
          <p:nvPr/>
        </p:nvPicPr>
        <p:blipFill>
          <a:blip r:embed="rId3"/>
          <a:stretch>
            <a:fillRect/>
          </a:stretch>
        </p:blipFill>
        <p:spPr>
          <a:xfrm>
            <a:off x="0" y="376719"/>
            <a:ext cx="12192000" cy="6104562"/>
          </a:xfrm>
          <a:prstGeom prst="rect">
            <a:avLst/>
          </a:prstGeom>
        </p:spPr>
      </p:pic>
      <p:sp>
        <p:nvSpPr>
          <p:cNvPr id="4" name="Dikdörtgen 3">
            <a:extLst>
              <a:ext uri="{FF2B5EF4-FFF2-40B4-BE49-F238E27FC236}">
                <a16:creationId xmlns:a16="http://schemas.microsoft.com/office/drawing/2014/main" id="{B5226481-34BC-BF41-99BE-1D697F063EBD}"/>
              </a:ext>
            </a:extLst>
          </p:cNvPr>
          <p:cNvSpPr/>
          <p:nvPr/>
        </p:nvSpPr>
        <p:spPr>
          <a:xfrm>
            <a:off x="0" y="688769"/>
            <a:ext cx="12192000" cy="22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10F4DB13-45E7-914D-8FB2-27FF13321EF8}"/>
              </a:ext>
            </a:extLst>
          </p:cNvPr>
          <p:cNvSpPr/>
          <p:nvPr/>
        </p:nvSpPr>
        <p:spPr>
          <a:xfrm>
            <a:off x="10592790" y="364651"/>
            <a:ext cx="1401288" cy="324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764543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1E67B89-59B4-594A-8565-137A5C917C3E}"/>
              </a:ext>
            </a:extLst>
          </p:cNvPr>
          <p:cNvPicPr>
            <a:picLocks noChangeAspect="1"/>
          </p:cNvPicPr>
          <p:nvPr/>
        </p:nvPicPr>
        <p:blipFill>
          <a:blip r:embed="rId3"/>
          <a:stretch>
            <a:fillRect/>
          </a:stretch>
        </p:blipFill>
        <p:spPr>
          <a:xfrm>
            <a:off x="0" y="14899"/>
            <a:ext cx="12192000" cy="6828201"/>
          </a:xfrm>
          <a:prstGeom prst="rect">
            <a:avLst/>
          </a:prstGeom>
        </p:spPr>
      </p:pic>
    </p:spTree>
    <p:extLst>
      <p:ext uri="{BB962C8B-B14F-4D97-AF65-F5344CB8AC3E}">
        <p14:creationId xmlns:p14="http://schemas.microsoft.com/office/powerpoint/2010/main" val="19703341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EE10396-2ACA-A74C-BD42-FDA1FB7560C4}"/>
              </a:ext>
            </a:extLst>
          </p:cNvPr>
          <p:cNvPicPr>
            <a:picLocks noChangeAspect="1"/>
          </p:cNvPicPr>
          <p:nvPr/>
        </p:nvPicPr>
        <p:blipFill>
          <a:blip r:embed="rId3"/>
          <a:stretch>
            <a:fillRect/>
          </a:stretch>
        </p:blipFill>
        <p:spPr>
          <a:xfrm>
            <a:off x="0" y="554254"/>
            <a:ext cx="12192000" cy="5749491"/>
          </a:xfrm>
          <a:prstGeom prst="rect">
            <a:avLst/>
          </a:prstGeom>
        </p:spPr>
      </p:pic>
    </p:spTree>
    <p:extLst>
      <p:ext uri="{BB962C8B-B14F-4D97-AF65-F5344CB8AC3E}">
        <p14:creationId xmlns:p14="http://schemas.microsoft.com/office/powerpoint/2010/main" val="3999084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43A5746-2FA7-9748-9868-3E0A2FE4DD89}"/>
              </a:ext>
            </a:extLst>
          </p:cNvPr>
          <p:cNvPicPr>
            <a:picLocks noChangeAspect="1"/>
          </p:cNvPicPr>
          <p:nvPr/>
        </p:nvPicPr>
        <p:blipFill>
          <a:blip r:embed="rId3"/>
          <a:stretch>
            <a:fillRect/>
          </a:stretch>
        </p:blipFill>
        <p:spPr>
          <a:xfrm>
            <a:off x="0" y="231588"/>
            <a:ext cx="12192000" cy="6394824"/>
          </a:xfrm>
          <a:prstGeom prst="rect">
            <a:avLst/>
          </a:prstGeom>
        </p:spPr>
      </p:pic>
    </p:spTree>
    <p:extLst>
      <p:ext uri="{BB962C8B-B14F-4D97-AF65-F5344CB8AC3E}">
        <p14:creationId xmlns:p14="http://schemas.microsoft.com/office/powerpoint/2010/main" val="2036175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D5EFFE6-984D-7F4D-AE6B-8D535050D972}"/>
              </a:ext>
            </a:extLst>
          </p:cNvPr>
          <p:cNvPicPr>
            <a:picLocks noChangeAspect="1"/>
          </p:cNvPicPr>
          <p:nvPr/>
        </p:nvPicPr>
        <p:blipFill>
          <a:blip r:embed="rId3"/>
          <a:stretch>
            <a:fillRect/>
          </a:stretch>
        </p:blipFill>
        <p:spPr>
          <a:xfrm>
            <a:off x="0" y="491836"/>
            <a:ext cx="12192000" cy="5874327"/>
          </a:xfrm>
          <a:prstGeom prst="rect">
            <a:avLst/>
          </a:prstGeom>
        </p:spPr>
      </p:pic>
      <p:sp>
        <p:nvSpPr>
          <p:cNvPr id="4" name="Çerçeve 3">
            <a:extLst>
              <a:ext uri="{FF2B5EF4-FFF2-40B4-BE49-F238E27FC236}">
                <a16:creationId xmlns:a16="http://schemas.microsoft.com/office/drawing/2014/main" id="{F3557C49-1ABC-7A4A-B08E-C1EC1D45291E}"/>
              </a:ext>
            </a:extLst>
          </p:cNvPr>
          <p:cNvSpPr/>
          <p:nvPr/>
        </p:nvSpPr>
        <p:spPr>
          <a:xfrm>
            <a:off x="-296883" y="783771"/>
            <a:ext cx="973777" cy="100940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4995259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490FF41-4149-F44F-8FAC-5D5A99A8FF7D}"/>
              </a:ext>
            </a:extLst>
          </p:cNvPr>
          <p:cNvPicPr>
            <a:picLocks noChangeAspect="1"/>
          </p:cNvPicPr>
          <p:nvPr/>
        </p:nvPicPr>
        <p:blipFill>
          <a:blip r:embed="rId3"/>
          <a:stretch>
            <a:fillRect/>
          </a:stretch>
        </p:blipFill>
        <p:spPr>
          <a:xfrm>
            <a:off x="0" y="511110"/>
            <a:ext cx="12192000" cy="5835779"/>
          </a:xfrm>
          <a:prstGeom prst="rect">
            <a:avLst/>
          </a:prstGeom>
        </p:spPr>
      </p:pic>
    </p:spTree>
    <p:extLst>
      <p:ext uri="{BB962C8B-B14F-4D97-AF65-F5344CB8AC3E}">
        <p14:creationId xmlns:p14="http://schemas.microsoft.com/office/powerpoint/2010/main" val="15302297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490FF41-4149-F44F-8FAC-5D5A99A8FF7D}"/>
              </a:ext>
            </a:extLst>
          </p:cNvPr>
          <p:cNvPicPr>
            <a:picLocks noChangeAspect="1"/>
          </p:cNvPicPr>
          <p:nvPr/>
        </p:nvPicPr>
        <p:blipFill>
          <a:blip r:embed="rId3"/>
          <a:stretch>
            <a:fillRect/>
          </a:stretch>
        </p:blipFill>
        <p:spPr>
          <a:xfrm>
            <a:off x="0" y="511110"/>
            <a:ext cx="12192000" cy="5835779"/>
          </a:xfrm>
          <a:prstGeom prst="rect">
            <a:avLst/>
          </a:prstGeom>
        </p:spPr>
      </p:pic>
      <p:sp>
        <p:nvSpPr>
          <p:cNvPr id="2" name="Çerçeve 1">
            <a:extLst>
              <a:ext uri="{FF2B5EF4-FFF2-40B4-BE49-F238E27FC236}">
                <a16:creationId xmlns:a16="http://schemas.microsoft.com/office/drawing/2014/main" id="{F29BF55F-65F0-E246-B9D7-1E4D294436AF}"/>
              </a:ext>
            </a:extLst>
          </p:cNvPr>
          <p:cNvSpPr/>
          <p:nvPr/>
        </p:nvSpPr>
        <p:spPr>
          <a:xfrm>
            <a:off x="7148945" y="5011387"/>
            <a:ext cx="985652" cy="78377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7017798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1914</TotalTime>
  <Words>1946</Words>
  <Application>Microsoft Macintosh PowerPoint</Application>
  <PresentationFormat>Widescreen</PresentationFormat>
  <Paragraphs>467</Paragraphs>
  <Slides>151</Slides>
  <Notes>150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151</vt:i4>
      </vt:variant>
    </vt:vector>
  </HeadingPairs>
  <TitlesOfParts>
    <vt:vector size="155" baseType="lpstr">
      <vt:lpstr>Arial</vt:lpstr>
      <vt:lpstr>Calibri</vt:lpstr>
      <vt:lpstr>Calibri Light</vt:lpstr>
      <vt:lpstr>Office Teması</vt:lpstr>
      <vt:lpstr>Kaynakların Yazılımı EndNote, Mendeley ve iThanticate</vt:lpstr>
      <vt:lpstr>Kaynak Göstermek</vt:lpstr>
      <vt:lpstr>Kaynak Göstermek</vt:lpstr>
      <vt:lpstr>Niçin Kaynak Gösterilmeli?</vt:lpstr>
      <vt:lpstr>Niçin Kaynak Gösterilmeli?</vt:lpstr>
      <vt:lpstr>Niçin Kaynak Gösterilmeli?</vt:lpstr>
      <vt:lpstr>Niçin Kaynak Gösterilmeli?</vt:lpstr>
      <vt:lpstr>Kaynak Göstermezsek Ne Olur?</vt:lpstr>
      <vt:lpstr>Kaynak Göstermezsek Ne Olur?</vt:lpstr>
      <vt:lpstr>Kaynak Göstermezsek Ne Olur?</vt:lpstr>
      <vt:lpstr>Kaynak Göstermezsek Ne Olur?</vt:lpstr>
      <vt:lpstr>Kaynak Göstermezsek Ne Olur?</vt:lpstr>
      <vt:lpstr>Kaynak Göstermezsek Ne Olur?</vt:lpstr>
      <vt:lpstr>Kaynak Göstermezsek Ne Olur?</vt:lpstr>
      <vt:lpstr>PowerPoint Presentation</vt:lpstr>
      <vt:lpstr>Kasıtlı İntihal</vt:lpstr>
      <vt:lpstr>İntihal Yapmamak İçin Ne Yapmak Lazım?</vt:lpstr>
      <vt:lpstr>İntihal Yapmamak İçin Ne Yapmak Lazım?</vt:lpstr>
      <vt:lpstr>İntihal Yapmamak İçin Ne Yapmak Lazım?</vt:lpstr>
      <vt:lpstr>Hangi Durumlarda Kaynak Gösterilmeli?</vt:lpstr>
      <vt:lpstr>Nasıl Kaynak Gösterilmeli?</vt:lpstr>
      <vt:lpstr>Nasıl Kaynak Gösterilmeli?</vt:lpstr>
      <vt:lpstr>Kaynak Kullanımında Temel Prensipler</vt:lpstr>
      <vt:lpstr>Kaynak Kullanımında Temel Prensipler</vt:lpstr>
      <vt:lpstr>Kaynak Kullanımında Temel Prensipler</vt:lpstr>
      <vt:lpstr>Kaynak Kullanımında Temel Prensipler</vt:lpstr>
      <vt:lpstr>Kaynak Kullanımında Temel Prensipler</vt:lpstr>
      <vt:lpstr>Kaynak Kullanımında Temel Prensipler</vt:lpstr>
      <vt:lpstr>Kaynak Gösterme Yöntemleri</vt:lpstr>
      <vt:lpstr>Hangi Yöntemi Seçeceğiz?</vt:lpstr>
      <vt:lpstr>PowerPoint Presentation</vt:lpstr>
      <vt:lpstr>EndNote</vt:lpstr>
      <vt:lpstr>EndNote</vt:lpstr>
      <vt:lpstr>EndNote</vt:lpstr>
      <vt:lpstr>EndNote</vt:lpstr>
      <vt:lpstr>EndNote</vt:lpstr>
      <vt:lpstr>EndNote</vt:lpstr>
      <vt:lpstr>EndNote</vt:lpstr>
      <vt:lpstr>EndNote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EndNote Web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Mendeley</vt:lpstr>
      <vt:lpstr>Mendeley</vt:lpstr>
      <vt:lpstr>Mendeley</vt:lpstr>
      <vt:lpstr>Mendeley</vt:lpstr>
      <vt:lpstr>Mendeley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iThenticate</vt:lpstr>
      <vt:lpstr>iThenticate</vt:lpstr>
      <vt:lpstr>iThenticate</vt:lpstr>
      <vt:lpstr>iThenticate</vt:lpstr>
      <vt:lpstr>iThenticate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Teşekkür Ederim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Kaynakların Yazılımı EndNote, Mendeley ve IThanticate</dc:title>
  <dc:creator>Microsoft Office User</dc:creator>
  <cp:lastModifiedBy>BASAK KARABİBER</cp:lastModifiedBy>
  <cp:revision>62</cp:revision>
  <dcterms:created xsi:type="dcterms:W3CDTF">2020-06-30T09:21:40Z</dcterms:created>
  <dcterms:modified xsi:type="dcterms:W3CDTF">2020-07-03T19:38:26Z</dcterms:modified>
</cp:coreProperties>
</file>