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96" r:id="rId2"/>
    <p:sldId id="261" r:id="rId3"/>
    <p:sldId id="278" r:id="rId4"/>
    <p:sldId id="285" r:id="rId5"/>
    <p:sldId id="298" r:id="rId6"/>
    <p:sldId id="297" r:id="rId7"/>
    <p:sldId id="291" r:id="rId8"/>
    <p:sldId id="293" r:id="rId9"/>
    <p:sldId id="288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507" autoAdjust="0"/>
  </p:normalViewPr>
  <p:slideViewPr>
    <p:cSldViewPr snapToGrid="0" snapToObjects="1"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142FC5-F3E9-654F-9866-BA53A3D95C8E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15B35-2C88-F243-A6CC-B28507038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7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142FC5-F3E9-654F-9866-BA53A3D95C8E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15B35-2C88-F243-A6CC-B28507038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4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142FC5-F3E9-654F-9866-BA53A3D95C8E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15B35-2C88-F243-A6CC-B28507038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7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142FC5-F3E9-654F-9866-BA53A3D95C8E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15B35-2C88-F243-A6CC-B28507038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3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142FC5-F3E9-654F-9866-BA53A3D95C8E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15B35-2C88-F243-A6CC-B28507038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2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142FC5-F3E9-654F-9866-BA53A3D95C8E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15B35-2C88-F243-A6CC-B28507038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142FC5-F3E9-654F-9866-BA53A3D95C8E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15B35-2C88-F243-A6CC-B28507038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142FC5-F3E9-654F-9866-BA53A3D95C8E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15B35-2C88-F243-A6CC-B28507038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6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142FC5-F3E9-654F-9866-BA53A3D95C8E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15B35-2C88-F243-A6CC-B28507038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2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142FC5-F3E9-654F-9866-BA53A3D95C8E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15B35-2C88-F243-A6CC-B28507038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4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142FC5-F3E9-654F-9866-BA53A3D95C8E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15B35-2C88-F243-A6CC-B28507038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5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100000">
              <a:srgbClr val="00006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E142FC5-F3E9-654F-9866-BA53A3D95C8E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9F15B35-2C88-F243-A6CC-B28507038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FFFF00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frm=1&amp;source=images&amp;cd=&amp;cad=rja&amp;docid=uYHdlU2iMHkYzM&amp;tbnid=VwxKctXhEQnYlM:&amp;ved=0CAUQjRw&amp;url=http://www.clipartlord.com/category/structures-clip-art/houses-clip-art/tent-clip-art/&amp;ei=fOY6UoDdO4fVswaMkoCgAg&amp;bvm=bv.52288139,d.d2k&amp;psig=AFQjCNGjGKqneQ9dE_YYsPUw9l0Ia-4kCQ&amp;ust=137967794208701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618" y="1879676"/>
            <a:ext cx="7872653" cy="2109326"/>
          </a:xfrm>
          <a:ln>
            <a:noFill/>
          </a:ln>
        </p:spPr>
        <p:txBody>
          <a:bodyPr/>
          <a:lstStyle/>
          <a:p>
            <a: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İleri </a:t>
            </a:r>
            <a:r>
              <a:rPr lang="tr-TR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Apikal</a:t>
            </a:r>
            <a: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tr-TR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rolapsus’a</a:t>
            </a:r>
            <a: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Retroperitoneal</a:t>
            </a:r>
            <a: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Yaklaşım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3304" y="4559906"/>
            <a:ext cx="5617968" cy="1707482"/>
          </a:xfrm>
        </p:spPr>
        <p:txBody>
          <a:bodyPr/>
          <a:lstStyle/>
          <a:p>
            <a:pPr algn="l"/>
            <a:r>
              <a:rPr lang="tr-TR" dirty="0" smtClean="0">
                <a:cs typeface="Times New Roman"/>
              </a:rPr>
              <a:t>Doç. Dr. Fikret Fatih ÖNOL</a:t>
            </a:r>
            <a:r>
              <a:rPr lang="en-US" dirty="0" smtClean="0">
                <a:cs typeface="Times New Roman"/>
              </a:rPr>
              <a:t> </a:t>
            </a:r>
          </a:p>
          <a:p>
            <a:pPr algn="l"/>
            <a:endParaRPr lang="tr-TR" sz="1600" dirty="0" smtClean="0">
              <a:solidFill>
                <a:schemeClr val="bg1">
                  <a:lumMod val="75000"/>
                </a:schemeClr>
              </a:solidFill>
              <a:cs typeface="Times New Roman"/>
            </a:endParaRPr>
          </a:p>
          <a:p>
            <a:pPr algn="l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  <a:cs typeface="Times New Roman"/>
              </a:rPr>
              <a:t>Ü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cs typeface="Times New Roman"/>
              </a:rPr>
              <a:t>mraniye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cs typeface="Times New Roman"/>
              </a:rPr>
              <a:t> </a:t>
            </a:r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  <a:cs typeface="Times New Roman"/>
              </a:rPr>
              <a:t>Eğitim &amp; Araştırma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cs typeface="Times New Roman"/>
              </a:rPr>
              <a:t>H</a:t>
            </a:r>
            <a:r>
              <a:rPr lang="tr-TR" sz="1600" dirty="0" err="1" smtClean="0">
                <a:solidFill>
                  <a:schemeClr val="bg1">
                    <a:lumMod val="75000"/>
                  </a:schemeClr>
                </a:solidFill>
                <a:cs typeface="Times New Roman"/>
              </a:rPr>
              <a:t>astanesi</a:t>
            </a:r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  <a:cs typeface="Times New Roman"/>
              </a:rPr>
              <a:t>,</a:t>
            </a:r>
          </a:p>
          <a:p>
            <a:pPr algn="l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  <a:cs typeface="Times New Roman"/>
              </a:rPr>
              <a:t>Üroloji Kliniği,</a:t>
            </a:r>
            <a:r>
              <a:rPr lang="tr-TR" sz="1600" dirty="0">
                <a:solidFill>
                  <a:schemeClr val="bg1">
                    <a:lumMod val="75000"/>
                  </a:schemeClr>
                </a:solidFill>
                <a:cs typeface="Times New Roman"/>
              </a:rPr>
              <a:t> </a:t>
            </a:r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  <a:cs typeface="Times New Roman"/>
              </a:rPr>
              <a:t>İ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cs typeface="Times New Roman"/>
              </a:rPr>
              <a:t>stanbul</a:t>
            </a:r>
            <a:endParaRPr lang="en-US" sz="1800" dirty="0">
              <a:solidFill>
                <a:schemeClr val="bg1">
                  <a:lumMod val="75000"/>
                </a:schemeClr>
              </a:solidFill>
              <a:cs typeface="Times New Roman"/>
            </a:endParaRPr>
          </a:p>
        </p:txBody>
      </p:sp>
      <p:pic>
        <p:nvPicPr>
          <p:cNvPr id="5" name="Picture 4" descr="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9"/>
          <a:stretch/>
        </p:blipFill>
        <p:spPr>
          <a:xfrm>
            <a:off x="0" y="-1"/>
            <a:ext cx="2173112" cy="1449918"/>
          </a:xfrm>
          <a:prstGeom prst="rect">
            <a:avLst/>
          </a:prstGeom>
        </p:spPr>
      </p:pic>
      <p:pic>
        <p:nvPicPr>
          <p:cNvPr id="6" name="Picture 5" descr="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54"/>
          <a:stretch/>
        </p:blipFill>
        <p:spPr>
          <a:xfrm>
            <a:off x="2059730" y="0"/>
            <a:ext cx="3323166" cy="1449917"/>
          </a:xfrm>
          <a:prstGeom prst="rect">
            <a:avLst/>
          </a:prstGeom>
        </p:spPr>
      </p:pic>
      <p:pic>
        <p:nvPicPr>
          <p:cNvPr id="7" name="Picture 6" descr="0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74"/>
          <a:stretch/>
        </p:blipFill>
        <p:spPr>
          <a:xfrm>
            <a:off x="5372313" y="-1"/>
            <a:ext cx="3771687" cy="1447800"/>
          </a:xfrm>
          <a:prstGeom prst="rect">
            <a:avLst/>
          </a:prstGeom>
        </p:spPr>
      </p:pic>
      <p:pic>
        <p:nvPicPr>
          <p:cNvPr id="4" name="Picture 3" descr="1.gif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826"/>
                    </a14:imgEffect>
                    <a14:imgEffect>
                      <a14:saturation sat="252000"/>
                    </a14:imgEffect>
                    <a14:imgEffect>
                      <a14:brightnessContrast bright="24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86" y="4559906"/>
            <a:ext cx="1334503" cy="169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908" y="119902"/>
            <a:ext cx="6673103" cy="129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6" y="1254436"/>
            <a:ext cx="2013136" cy="15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77" y="1515873"/>
            <a:ext cx="7368563" cy="530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Düz Bağlayıcı 2"/>
          <p:cNvCxnSpPr/>
          <p:nvPr/>
        </p:nvCxnSpPr>
        <p:spPr>
          <a:xfrm>
            <a:off x="3799268" y="1807502"/>
            <a:ext cx="42500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C:\Users\ffonol\Desktop\Resim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95" y="1628329"/>
            <a:ext cx="8010525" cy="50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28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65992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tr-T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Apikal</a:t>
            </a:r>
            <a:r>
              <a:rPr lang="tr-T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Prolapsus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30f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8288" y="3484070"/>
            <a:ext cx="4629150" cy="2967038"/>
          </a:xfrm>
          <a:prstGeom prst="rect">
            <a:avLst/>
          </a:prstGeom>
          <a:noFill/>
          <a:ln/>
        </p:spPr>
      </p:pic>
      <p:pic>
        <p:nvPicPr>
          <p:cNvPr id="11" name="Picture 2" descr="http://www.clipartlord.com/wp-content/uploads/2013/03/tent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982" y="3215179"/>
            <a:ext cx="3504818" cy="350481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1 İçerik Yer Tutucusu"/>
          <p:cNvSpPr txBox="1">
            <a:spLocks/>
          </p:cNvSpPr>
          <p:nvPr/>
        </p:nvSpPr>
        <p:spPr>
          <a:xfrm>
            <a:off x="1" y="1376855"/>
            <a:ext cx="9143998" cy="1755228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tr-TR" sz="2800" dirty="0">
                <a:solidFill>
                  <a:srgbClr val="FF0000"/>
                </a:solidFill>
              </a:rPr>
              <a:t>K</a:t>
            </a:r>
            <a:r>
              <a:rPr lang="tr-TR" sz="2800" dirty="0" smtClean="0">
                <a:solidFill>
                  <a:srgbClr val="FF0000"/>
                </a:solidFill>
              </a:rPr>
              <a:t>ardinal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smtClean="0">
                <a:solidFill>
                  <a:schemeClr val="bg1"/>
                </a:solidFill>
              </a:rPr>
              <a:t>+ </a:t>
            </a:r>
            <a:r>
              <a:rPr lang="tr-TR" sz="2800" dirty="0" err="1" smtClean="0">
                <a:solidFill>
                  <a:srgbClr val="FF0000"/>
                </a:solidFill>
              </a:rPr>
              <a:t>Uterosakral</a:t>
            </a:r>
            <a:r>
              <a:rPr lang="tr-TR" sz="2800" dirty="0" smtClean="0">
                <a:solidFill>
                  <a:schemeClr val="bg1"/>
                </a:solidFill>
              </a:rPr>
              <a:t> lig. </a:t>
            </a:r>
            <a:r>
              <a:rPr lang="tr-TR" sz="2800" dirty="0">
                <a:solidFill>
                  <a:schemeClr val="bg1"/>
                </a:solidFill>
              </a:rPr>
              <a:t>d</a:t>
            </a:r>
            <a:r>
              <a:rPr lang="tr-TR" sz="2800" dirty="0" smtClean="0">
                <a:solidFill>
                  <a:schemeClr val="bg1"/>
                </a:solidFill>
              </a:rPr>
              <a:t>esteklerin kaybı</a:t>
            </a:r>
            <a:endParaRPr lang="tr-TR" sz="28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tr-TR" sz="28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sz="2800" dirty="0" err="1" smtClean="0">
                <a:solidFill>
                  <a:schemeClr val="bg1"/>
                </a:solidFill>
              </a:rPr>
              <a:t>Vaginal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apeks</a:t>
            </a:r>
            <a:r>
              <a:rPr lang="tr-TR" sz="2800" dirty="0" smtClean="0">
                <a:solidFill>
                  <a:schemeClr val="bg1"/>
                </a:solidFill>
              </a:rPr>
              <a:t>: Başarılı </a:t>
            </a:r>
            <a:r>
              <a:rPr lang="tr-TR" sz="2800" dirty="0" err="1" smtClean="0">
                <a:solidFill>
                  <a:schemeClr val="bg1"/>
                </a:solidFill>
              </a:rPr>
              <a:t>pelvik</a:t>
            </a:r>
            <a:r>
              <a:rPr lang="tr-TR" sz="2800" dirty="0" smtClean="0">
                <a:solidFill>
                  <a:schemeClr val="bg1"/>
                </a:solidFill>
              </a:rPr>
              <a:t> taban rekonstrüksiyonu için </a:t>
            </a:r>
            <a:r>
              <a:rPr lang="tr-TR" sz="2800" dirty="0" smtClean="0">
                <a:solidFill>
                  <a:srgbClr val="FF0000"/>
                </a:solidFill>
              </a:rPr>
              <a:t>ANAHTAR </a:t>
            </a:r>
            <a:endParaRPr lang="tr-TR" sz="2000" dirty="0" smtClean="0">
              <a:solidFill>
                <a:schemeClr val="bg1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2402551" y="4382814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*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2908922" y="4225160"/>
            <a:ext cx="38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*</a:t>
            </a:r>
            <a:endParaRPr lang="tr-TR" sz="3200" dirty="0">
              <a:solidFill>
                <a:srgbClr val="FF0000"/>
              </a:solidFill>
            </a:endParaRPr>
          </a:p>
        </p:txBody>
      </p:sp>
      <p:cxnSp>
        <p:nvCxnSpPr>
          <p:cNvPr id="17" name="16 Düz Ok Bağlayıcısı"/>
          <p:cNvCxnSpPr/>
          <p:nvPr/>
        </p:nvCxnSpPr>
        <p:spPr>
          <a:xfrm>
            <a:off x="2747517" y="4809935"/>
            <a:ext cx="3611242" cy="14437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19 Düz Ok Bağlayıcısı"/>
          <p:cNvCxnSpPr/>
          <p:nvPr/>
        </p:nvCxnSpPr>
        <p:spPr>
          <a:xfrm flipV="1">
            <a:off x="3053180" y="3668110"/>
            <a:ext cx="3802969" cy="8843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3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fonol\Desktop\Documents\urology(EKSIK)\surgical archive\backuped\Female Urology-Incontinence\total uterine prolapse\131020086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0" r="23777"/>
          <a:stretch/>
        </p:blipFill>
        <p:spPr bwMode="auto">
          <a:xfrm>
            <a:off x="323877" y="741919"/>
            <a:ext cx="3631854" cy="533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fonol\Desktop\Documents\urology(EKSIK)\surgical archive\backuped\Female Urology-Incontinence\perihan gunaydin-retro.SCP\DSC042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025" y="741919"/>
            <a:ext cx="3999044" cy="533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6473622" y="3460903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*</a:t>
            </a:r>
            <a:endParaRPr lang="tr-TR" b="1" dirty="0"/>
          </a:p>
        </p:txBody>
      </p:sp>
      <p:sp>
        <p:nvSpPr>
          <p:cNvPr id="6" name="2 Başlık"/>
          <p:cNvSpPr txBox="1">
            <a:spLocks/>
          </p:cNvSpPr>
          <p:nvPr/>
        </p:nvSpPr>
        <p:spPr>
          <a:xfrm>
            <a:off x="241740" y="6269420"/>
            <a:ext cx="3810583" cy="4729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sz="24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Uterovaginal</a:t>
            </a:r>
            <a:r>
              <a:rPr lang="tr-TR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prolaps</a:t>
            </a:r>
            <a:endParaRPr lang="tr-TR" sz="24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2 Başlık"/>
          <p:cNvSpPr txBox="1">
            <a:spLocks/>
          </p:cNvSpPr>
          <p:nvPr/>
        </p:nvSpPr>
        <p:spPr>
          <a:xfrm>
            <a:off x="4299027" y="6269420"/>
            <a:ext cx="4698124" cy="4729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</a:t>
            </a:r>
            <a:r>
              <a:rPr lang="tr-TR" sz="24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histerektomi</a:t>
            </a:r>
            <a:r>
              <a:rPr lang="tr-TR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kaf</a:t>
            </a:r>
            <a:r>
              <a:rPr lang="tr-TR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prolaps</a:t>
            </a:r>
            <a:r>
              <a:rPr lang="tr-TR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tr-TR" sz="24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50045"/>
            <a:ext cx="8229600" cy="571500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tr-T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Apikal</a:t>
            </a:r>
            <a:r>
              <a:rPr lang="tr-T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Prolapsus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87890" y="1187227"/>
            <a:ext cx="8868428" cy="5509788"/>
          </a:xfrm>
        </p:spPr>
        <p:txBody>
          <a:bodyPr/>
          <a:lstStyle/>
          <a:p>
            <a:r>
              <a:rPr lang="tr-TR" sz="2400" dirty="0" smtClean="0">
                <a:solidFill>
                  <a:srgbClr val="FF0000"/>
                </a:solidFill>
              </a:rPr>
              <a:t>N</a:t>
            </a:r>
            <a:r>
              <a:rPr lang="tr-TR" sz="2400" dirty="0" smtClean="0">
                <a:solidFill>
                  <a:srgbClr val="FF0000"/>
                </a:solidFill>
              </a:rPr>
              <a:t>ormal </a:t>
            </a:r>
            <a:r>
              <a:rPr lang="tr-TR" sz="2400" dirty="0" err="1" smtClean="0">
                <a:solidFill>
                  <a:srgbClr val="FF0000"/>
                </a:solidFill>
              </a:rPr>
              <a:t>vaginal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smtClean="0">
                <a:solidFill>
                  <a:srgbClr val="FF0000"/>
                </a:solidFill>
              </a:rPr>
              <a:t>aks </a:t>
            </a:r>
            <a:r>
              <a:rPr lang="tr-TR" sz="2400" dirty="0" smtClean="0"/>
              <a:t>&amp;</a:t>
            </a:r>
            <a:r>
              <a:rPr lang="tr-TR" sz="2400" dirty="0" smtClean="0">
                <a:solidFill>
                  <a:srgbClr val="FF0000"/>
                </a:solidFill>
              </a:rPr>
              <a:t> derinliği</a:t>
            </a:r>
            <a:r>
              <a:rPr lang="tr-TR" sz="2400" dirty="0" smtClean="0"/>
              <a:t> r</a:t>
            </a:r>
            <a:r>
              <a:rPr lang="tr-TR" sz="2400" dirty="0" smtClean="0"/>
              <a:t>estore eder</a:t>
            </a:r>
            <a:endParaRPr lang="tr-TR" sz="2400" dirty="0" smtClean="0">
              <a:solidFill>
                <a:srgbClr val="FF0000"/>
              </a:solidFill>
            </a:endParaRPr>
          </a:p>
          <a:p>
            <a:r>
              <a:rPr lang="tr-TR" sz="2400" dirty="0" smtClean="0">
                <a:cs typeface="Arial" charset="0"/>
              </a:rPr>
              <a:t>13 </a:t>
            </a:r>
            <a:r>
              <a:rPr lang="tr-TR" sz="2400" dirty="0" smtClean="0">
                <a:cs typeface="Arial" charset="0"/>
              </a:rPr>
              <a:t>yıllık 74</a:t>
            </a:r>
            <a:r>
              <a:rPr lang="tr-TR" sz="2400" dirty="0">
                <a:cs typeface="Arial" charset="0"/>
              </a:rPr>
              <a:t>% </a:t>
            </a:r>
            <a:r>
              <a:rPr lang="tr-TR" sz="2400" dirty="0" smtClean="0">
                <a:cs typeface="Arial" charset="0"/>
              </a:rPr>
              <a:t>şifa oranı ile </a:t>
            </a:r>
            <a:r>
              <a:rPr lang="tr-TR" sz="2400" dirty="0" smtClean="0">
                <a:solidFill>
                  <a:srgbClr val="FF0000"/>
                </a:solidFill>
                <a:cs typeface="Arial" charset="0"/>
              </a:rPr>
              <a:t>altın standart </a:t>
            </a:r>
            <a:r>
              <a:rPr lang="tr-TR" sz="2400" dirty="0" smtClean="0">
                <a:cs typeface="Arial" charset="0"/>
              </a:rPr>
              <a:t> </a:t>
            </a:r>
            <a:endParaRPr lang="tr-TR" sz="24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tr-TR" sz="2400" dirty="0" smtClean="0">
                <a:cs typeface="Arial" charset="0"/>
              </a:rPr>
              <a:t>Kanama %4,4 </a:t>
            </a:r>
            <a:r>
              <a:rPr lang="tr-TR" sz="2400" dirty="0" err="1">
                <a:solidFill>
                  <a:srgbClr val="FF0000"/>
                </a:solidFill>
                <a:cs typeface="Arial" charset="0"/>
              </a:rPr>
              <a:t>p</a:t>
            </a:r>
            <a:r>
              <a:rPr lang="tr-TR" sz="2400" dirty="0" err="1" smtClean="0">
                <a:solidFill>
                  <a:srgbClr val="FF0000"/>
                </a:solidFill>
                <a:cs typeface="Arial" charset="0"/>
              </a:rPr>
              <a:t>ostop</a:t>
            </a:r>
            <a:r>
              <a:rPr lang="tr-TR" sz="2400" dirty="0" smtClean="0">
                <a:solidFill>
                  <a:srgbClr val="FF0000"/>
                </a:solidFill>
                <a:cs typeface="Arial" charset="0"/>
              </a:rPr>
              <a:t>. </a:t>
            </a:r>
            <a:r>
              <a:rPr lang="tr-TR" sz="2400" dirty="0" err="1">
                <a:solidFill>
                  <a:srgbClr val="FF0000"/>
                </a:solidFill>
                <a:cs typeface="Arial" charset="0"/>
              </a:rPr>
              <a:t>i</a:t>
            </a:r>
            <a:r>
              <a:rPr lang="tr-TR" sz="2400" dirty="0" err="1" smtClean="0">
                <a:solidFill>
                  <a:srgbClr val="FF0000"/>
                </a:solidFill>
                <a:cs typeface="Arial" charset="0"/>
              </a:rPr>
              <a:t>leus</a:t>
            </a:r>
            <a:r>
              <a:rPr lang="tr-TR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tr-TR" sz="2400" dirty="0">
                <a:cs typeface="Arial" charset="0"/>
              </a:rPr>
              <a:t>%</a:t>
            </a:r>
            <a:r>
              <a:rPr lang="tr-TR" sz="2400" dirty="0" smtClean="0">
                <a:cs typeface="Arial" charset="0"/>
              </a:rPr>
              <a:t>0,8 </a:t>
            </a:r>
            <a:r>
              <a:rPr lang="tr-TR" sz="2400" dirty="0" smtClean="0">
                <a:cs typeface="Arial" charset="0"/>
              </a:rPr>
              <a:t>– %9,3</a:t>
            </a:r>
            <a:endParaRPr lang="tr-TR" sz="24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tr-TR" dirty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tr-TR" sz="28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tr-TR" dirty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tr-TR" sz="28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tr-TR" dirty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tr-TR" sz="2800" dirty="0" smtClean="0"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tr-TR" sz="28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tr-TR" dirty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tr-TR" sz="2800" dirty="0" smtClean="0"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tr-TR" sz="1600" dirty="0" smtClean="0"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r-TR" sz="1600" dirty="0" smtClean="0">
                <a:cs typeface="Arial" charset="0"/>
              </a:rPr>
              <a:t>											    </a:t>
            </a:r>
            <a:r>
              <a:rPr lang="tr-TR" sz="1600" dirty="0" err="1" smtClean="0">
                <a:cs typeface="Arial" charset="0"/>
              </a:rPr>
              <a:t>Nygaard</a:t>
            </a:r>
            <a:r>
              <a:rPr lang="tr-TR" sz="1600" dirty="0" smtClean="0">
                <a:cs typeface="Arial" charset="0"/>
              </a:rPr>
              <a:t> </a:t>
            </a:r>
            <a:r>
              <a:rPr lang="tr-TR" sz="1600" dirty="0">
                <a:cs typeface="Arial" charset="0"/>
              </a:rPr>
              <a:t>et al </a:t>
            </a:r>
            <a:r>
              <a:rPr lang="tr-TR" sz="1600" dirty="0" smtClean="0">
                <a:cs typeface="Arial" charset="0"/>
              </a:rPr>
              <a:t>2004, </a:t>
            </a:r>
            <a:r>
              <a:rPr lang="tr-TR" sz="1600" dirty="0" err="1" smtClean="0">
                <a:cs typeface="Arial" charset="0"/>
              </a:rPr>
              <a:t>Önol</a:t>
            </a:r>
            <a:r>
              <a:rPr lang="tr-TR" sz="1600" dirty="0" smtClean="0">
                <a:cs typeface="Arial" charset="0"/>
              </a:rPr>
              <a:t> et al 2012 </a:t>
            </a:r>
            <a:endParaRPr lang="tr-TR" sz="1600" dirty="0">
              <a:cs typeface="Arial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87890" y="44227"/>
            <a:ext cx="8775806" cy="1143000"/>
          </a:xfrm>
        </p:spPr>
        <p:txBody>
          <a:bodyPr/>
          <a:lstStyle/>
          <a:p>
            <a:pPr algn="ctr"/>
            <a:r>
              <a:rPr lang="tr-TR" dirty="0" err="1" smtClean="0"/>
              <a:t>Abdominal</a:t>
            </a:r>
            <a:r>
              <a:rPr lang="tr-TR" dirty="0" smtClean="0"/>
              <a:t> </a:t>
            </a:r>
            <a:r>
              <a:rPr lang="tr-TR" dirty="0" err="1" smtClean="0"/>
              <a:t>Sakrokolpo</a:t>
            </a:r>
            <a:r>
              <a:rPr lang="tr-TR" dirty="0" smtClean="0"/>
              <a:t>/</a:t>
            </a:r>
            <a:r>
              <a:rPr lang="tr-TR" dirty="0" err="1" smtClean="0"/>
              <a:t>histeropeksi</a:t>
            </a:r>
            <a:endParaRPr lang="tr-TR" dirty="0"/>
          </a:p>
        </p:txBody>
      </p:sp>
      <p:pic>
        <p:nvPicPr>
          <p:cNvPr id="2050" name="Picture 2" descr="http://www.obgmanagement.com/fileadmin/obg_archive/images/2210/2210OBG_Update-fi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03" y="2676860"/>
            <a:ext cx="4712641" cy="369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74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24" y="165547"/>
            <a:ext cx="7914000" cy="251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24" y="2919747"/>
            <a:ext cx="7914000" cy="384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7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4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8941" y="11591"/>
            <a:ext cx="8824851" cy="786899"/>
          </a:xfrm>
        </p:spPr>
        <p:txBody>
          <a:bodyPr/>
          <a:lstStyle/>
          <a:p>
            <a:pPr algn="ctr"/>
            <a:r>
              <a:rPr lang="tr-TR" dirty="0" err="1" smtClean="0"/>
              <a:t>Summary</a:t>
            </a:r>
            <a:r>
              <a:rPr lang="tr-TR" dirty="0" smtClean="0"/>
              <a:t> of </a:t>
            </a:r>
            <a:r>
              <a:rPr lang="tr-TR" dirty="0" err="1" smtClean="0"/>
              <a:t>evidence</a:t>
            </a:r>
            <a:r>
              <a:rPr lang="tr-TR" dirty="0" err="1"/>
              <a:t>-</a:t>
            </a:r>
            <a:r>
              <a:rPr lang="tr-TR" dirty="0" err="1" smtClean="0"/>
              <a:t>based</a:t>
            </a:r>
            <a:r>
              <a:rPr lang="tr-TR" dirty="0" smtClean="0"/>
              <a:t> </a:t>
            </a:r>
            <a:r>
              <a:rPr lang="tr-TR" dirty="0" err="1" smtClean="0"/>
              <a:t>medicine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49462" y="3141669"/>
            <a:ext cx="4465749" cy="2318620"/>
          </a:xfrm>
        </p:spPr>
        <p:txBody>
          <a:bodyPr/>
          <a:lstStyle/>
          <a:p>
            <a:r>
              <a:rPr lang="tr-TR" sz="2800" dirty="0" smtClean="0"/>
              <a:t>Meta-</a:t>
            </a:r>
            <a:r>
              <a:rPr lang="tr-TR" sz="2800" dirty="0" err="1" smtClean="0"/>
              <a:t>analysis</a:t>
            </a:r>
            <a:r>
              <a:rPr lang="tr-TR" sz="2800" dirty="0" smtClean="0"/>
              <a:t> of 56 </a:t>
            </a:r>
            <a:r>
              <a:rPr lang="tr-TR" sz="2800" dirty="0" err="1" smtClean="0"/>
              <a:t>RCTs</a:t>
            </a:r>
            <a:r>
              <a:rPr lang="tr-TR" sz="2800" dirty="0" smtClean="0"/>
              <a:t> </a:t>
            </a:r>
            <a:r>
              <a:rPr lang="tr-TR" sz="2800" dirty="0" err="1" smtClean="0"/>
              <a:t>evaluating</a:t>
            </a:r>
            <a:r>
              <a:rPr lang="tr-TR" sz="2800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   </a:t>
            </a:r>
            <a:r>
              <a:rPr lang="tr-TR" sz="2800" dirty="0" smtClean="0"/>
              <a:t>5954 </a:t>
            </a:r>
            <a:r>
              <a:rPr lang="tr-TR" sz="2800" dirty="0" err="1" smtClean="0"/>
              <a:t>women</a:t>
            </a:r>
            <a:r>
              <a:rPr lang="tr-TR" sz="2800" dirty="0" smtClean="0"/>
              <a:t> </a:t>
            </a:r>
            <a:r>
              <a:rPr lang="tr-TR" sz="2800" dirty="0" err="1" smtClean="0"/>
              <a:t>with</a:t>
            </a:r>
            <a:r>
              <a:rPr lang="tr-TR" sz="2800" dirty="0" smtClean="0"/>
              <a:t> POP.</a:t>
            </a:r>
            <a:endParaRPr lang="tr-T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499" y="798489"/>
            <a:ext cx="4951926" cy="101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37" y="1189973"/>
            <a:ext cx="540912" cy="6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5859887" y="6545685"/>
            <a:ext cx="3155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>
                <a:solidFill>
                  <a:schemeClr val="bg1"/>
                </a:solidFill>
              </a:rPr>
              <a:t>Maher</a:t>
            </a:r>
            <a:r>
              <a:rPr lang="tr-TR" sz="1600" dirty="0" smtClean="0">
                <a:solidFill>
                  <a:schemeClr val="bg1"/>
                </a:solidFill>
              </a:rPr>
              <a:t> et al, </a:t>
            </a:r>
            <a:r>
              <a:rPr lang="tr-TR" sz="1600" dirty="0" err="1" smtClean="0">
                <a:solidFill>
                  <a:schemeClr val="bg1"/>
                </a:solidFill>
              </a:rPr>
              <a:t>Cochrane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 err="1" smtClean="0">
                <a:solidFill>
                  <a:schemeClr val="bg1"/>
                </a:solidFill>
              </a:rPr>
              <a:t>Rev</a:t>
            </a:r>
            <a:r>
              <a:rPr lang="tr-TR" sz="1600" dirty="0" smtClean="0">
                <a:solidFill>
                  <a:schemeClr val="bg1"/>
                </a:solidFill>
              </a:rPr>
              <a:t> 2013</a:t>
            </a:r>
            <a:endParaRPr lang="tr-TR" sz="16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9" y="1957213"/>
            <a:ext cx="4034841" cy="475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Düz Bağlayıcı 11"/>
          <p:cNvCxnSpPr/>
          <p:nvPr/>
        </p:nvCxnSpPr>
        <p:spPr>
          <a:xfrm>
            <a:off x="1815921" y="2163650"/>
            <a:ext cx="16356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 bwMode="auto">
          <a:xfrm>
            <a:off x="2636110" y="3064625"/>
            <a:ext cx="572603" cy="541460"/>
          </a:xfrm>
          <a:prstGeom prst="ellipse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tr-TR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53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859887" y="6545685"/>
            <a:ext cx="3155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>
                <a:solidFill>
                  <a:schemeClr val="bg1"/>
                </a:solidFill>
              </a:rPr>
              <a:t>Maher</a:t>
            </a:r>
            <a:r>
              <a:rPr lang="tr-TR" sz="1600" dirty="0" smtClean="0">
                <a:solidFill>
                  <a:schemeClr val="bg1"/>
                </a:solidFill>
              </a:rPr>
              <a:t> et al, </a:t>
            </a:r>
            <a:r>
              <a:rPr lang="tr-TR" sz="1600" dirty="0" err="1" smtClean="0">
                <a:solidFill>
                  <a:schemeClr val="bg1"/>
                </a:solidFill>
              </a:rPr>
              <a:t>Cochrane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 err="1" smtClean="0">
                <a:solidFill>
                  <a:schemeClr val="bg1"/>
                </a:solidFill>
              </a:rPr>
              <a:t>Rev</a:t>
            </a:r>
            <a:r>
              <a:rPr lang="tr-TR" sz="1600" dirty="0" smtClean="0">
                <a:solidFill>
                  <a:schemeClr val="bg1"/>
                </a:solidFill>
              </a:rPr>
              <a:t> 2013</a:t>
            </a:r>
            <a:endParaRPr lang="tr-TR" sz="1600" dirty="0">
              <a:solidFill>
                <a:schemeClr val="bg1"/>
              </a:solidFill>
            </a:endParaRPr>
          </a:p>
        </p:txBody>
      </p:sp>
      <p:cxnSp>
        <p:nvCxnSpPr>
          <p:cNvPr id="5" name="Düz Bağlayıcı 4"/>
          <p:cNvCxnSpPr/>
          <p:nvPr/>
        </p:nvCxnSpPr>
        <p:spPr>
          <a:xfrm>
            <a:off x="3876541" y="528033"/>
            <a:ext cx="2086378" cy="128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49" y="195263"/>
            <a:ext cx="6376502" cy="635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Düz Bağlayıcı 6"/>
          <p:cNvCxnSpPr/>
          <p:nvPr/>
        </p:nvCxnSpPr>
        <p:spPr>
          <a:xfrm flipV="1">
            <a:off x="3876541" y="540912"/>
            <a:ext cx="2086378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 bwMode="auto">
          <a:xfrm>
            <a:off x="4400515" y="1986749"/>
            <a:ext cx="815427" cy="640415"/>
          </a:xfrm>
          <a:prstGeom prst="ellipse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tr-TR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9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79" y="758733"/>
            <a:ext cx="5467648" cy="104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597498"/>
            <a:ext cx="2394426" cy="18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:\Users\ffonol\Desktop\Documents\urology(EKSIK)\surgical archive\backuped\Female Urology-Incontinence\perihan gunaydin-retro.SCP\DSC042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64" y="1933002"/>
            <a:ext cx="6037545" cy="45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ffonol\Desktop\Documents\urology(EKSIK)\surgical archive\backuped\Female Urology-Incontinence\perihan gunaydin-retro.SCP\DSC043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43" y="1997448"/>
            <a:ext cx="3444659" cy="459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ffonol\Desktop\Documents\urology(EKSIK)\surgical archive\backuped\Female Urology-Incontinence\perihan gunaydin-retro.SCP\DSC043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535" y="2064123"/>
            <a:ext cx="6187860" cy="464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ffonol\Desktop\Documents\urology(EKSIK)\surgical archive\backuped\Female Urology-Incontinence\perihan gunaydin-retro.SCP\DSC043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51" y="2231008"/>
            <a:ext cx="6054247" cy="454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ffonol\Desktop\Documents\urology(EKSIK)\surgical archive\backuped\Female Urology-Incontinence\perihan gunaydin-retro.SCP\DSC043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511" y="2420633"/>
            <a:ext cx="5916489" cy="443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22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ernational Boyl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International Boylu.potx</Template>
  <TotalTime>3906</TotalTime>
  <Words>109</Words>
  <Application>Microsoft Office PowerPoint</Application>
  <PresentationFormat>Ekran Gösterisi (4:3)</PresentationFormat>
  <Paragraphs>35</Paragraphs>
  <Slides>10</Slides>
  <Notes>0</Notes>
  <HiddenSlides>4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International Boylu</vt:lpstr>
      <vt:lpstr>İleri Apikal Prolapsus’a Retroperitoneal Yaklaşım</vt:lpstr>
      <vt:lpstr>PowerPoint Sunusu</vt:lpstr>
      <vt:lpstr>PowerPoint Sunusu</vt:lpstr>
      <vt:lpstr>Abdominal Sakrokolpo/histeropeksi</vt:lpstr>
      <vt:lpstr>PowerPoint Sunusu</vt:lpstr>
      <vt:lpstr>PowerPoint Sunusu</vt:lpstr>
      <vt:lpstr>Summary of evidence-based medicine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Ugur Boylu</dc:creator>
  <cp:lastModifiedBy>ffonol</cp:lastModifiedBy>
  <cp:revision>227</cp:revision>
  <dcterms:created xsi:type="dcterms:W3CDTF">2013-03-17T22:22:04Z</dcterms:created>
  <dcterms:modified xsi:type="dcterms:W3CDTF">2015-03-06T19:17:05Z</dcterms:modified>
</cp:coreProperties>
</file>