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86" r:id="rId4"/>
    <p:sldId id="291" r:id="rId5"/>
    <p:sldId id="287" r:id="rId6"/>
    <p:sldId id="288" r:id="rId7"/>
    <p:sldId id="289" r:id="rId8"/>
    <p:sldId id="258" r:id="rId9"/>
    <p:sldId id="290" r:id="rId10"/>
    <p:sldId id="292" r:id="rId11"/>
    <p:sldId id="297" r:id="rId12"/>
    <p:sldId id="261" r:id="rId13"/>
    <p:sldId id="263" r:id="rId14"/>
    <p:sldId id="264" r:id="rId15"/>
    <p:sldId id="260" r:id="rId16"/>
    <p:sldId id="265" r:id="rId17"/>
    <p:sldId id="266" r:id="rId18"/>
    <p:sldId id="293" r:id="rId19"/>
    <p:sldId id="294" r:id="rId20"/>
    <p:sldId id="267" r:id="rId21"/>
    <p:sldId id="268" r:id="rId22"/>
    <p:sldId id="295" r:id="rId23"/>
    <p:sldId id="296" r:id="rId24"/>
    <p:sldId id="298" r:id="rId25"/>
    <p:sldId id="270" r:id="rId26"/>
    <p:sldId id="272" r:id="rId27"/>
    <p:sldId id="271" r:id="rId28"/>
    <p:sldId id="299" r:id="rId29"/>
    <p:sldId id="300" r:id="rId30"/>
    <p:sldId id="273" r:id="rId31"/>
    <p:sldId id="284" r:id="rId32"/>
    <p:sldId id="275" r:id="rId33"/>
    <p:sldId id="276" r:id="rId34"/>
    <p:sldId id="277" r:id="rId35"/>
    <p:sldId id="278" r:id="rId36"/>
    <p:sldId id="285" r:id="rId37"/>
    <p:sldId id="280" r:id="rId38"/>
    <p:sldId id="281" r:id="rId39"/>
    <p:sldId id="282" r:id="rId40"/>
    <p:sldId id="28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LOKAL İLERİ EVRE PROSTAT KANSERİ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Süleyman YEŞİL</a:t>
            </a:r>
          </a:p>
          <a:p>
            <a:r>
              <a:rPr lang="tr-TR" dirty="0" smtClean="0"/>
              <a:t>Gazi Üniversitesi Tıp Fakültesi Üroloji Anabilim Dalı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7620000" cy="6115050"/>
          </a:xfrm>
        </p:spPr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EAU GUİDELİNE</a:t>
            </a:r>
            <a:endParaRPr lang="en-US" dirty="0"/>
          </a:p>
          <a:p>
            <a:pPr lvl="2"/>
            <a:r>
              <a:rPr lang="en-US" dirty="0" smtClean="0"/>
              <a:t>PSA &lt;20</a:t>
            </a:r>
          </a:p>
          <a:p>
            <a:pPr lvl="2"/>
            <a:r>
              <a:rPr lang="en-US" dirty="0" smtClean="0"/>
              <a:t>cT3a</a:t>
            </a:r>
          </a:p>
          <a:p>
            <a:pPr lvl="2"/>
            <a:r>
              <a:rPr lang="en-US" dirty="0" smtClean="0"/>
              <a:t>Gleason </a:t>
            </a:r>
            <a:r>
              <a:rPr lang="en-US" dirty="0" err="1" smtClean="0"/>
              <a:t>Skor</a:t>
            </a:r>
            <a:r>
              <a:rPr lang="en-US" dirty="0" smtClean="0"/>
              <a:t> 5-7</a:t>
            </a:r>
          </a:p>
          <a:p>
            <a:pPr lvl="2"/>
            <a:r>
              <a:rPr lang="en-US" dirty="0" smtClean="0"/>
              <a:t>&gt;10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beklentisi</a:t>
            </a:r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r>
              <a:rPr lang="en-US" dirty="0" smtClean="0"/>
              <a:t>                                                 </a:t>
            </a:r>
            <a:r>
              <a:rPr lang="en-US" b="1" dirty="0" smtClean="0"/>
              <a:t>   RP KABUL GÖREN BİR YÖNTEMDİR</a:t>
            </a:r>
          </a:p>
          <a:p>
            <a:pPr lvl="2"/>
            <a:endParaRPr lang="en-US" b="1" dirty="0"/>
          </a:p>
          <a:p>
            <a:pPr marL="777240" lvl="2" indent="0">
              <a:buNone/>
            </a:pP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T3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evrelendirilen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hasta </a:t>
            </a:r>
            <a:r>
              <a:rPr lang="en-US" dirty="0" err="1" smtClean="0"/>
              <a:t>grubunda</a:t>
            </a:r>
            <a:r>
              <a:rPr lang="en-US" dirty="0" smtClean="0"/>
              <a:t> </a:t>
            </a:r>
            <a:r>
              <a:rPr lang="en-US" dirty="0" err="1" smtClean="0"/>
              <a:t>kür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r>
              <a:rPr lang="en-US" dirty="0" smtClean="0"/>
              <a:t> %85-%100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bildirilmiştir</a:t>
            </a:r>
            <a:endParaRPr lang="en-US" dirty="0" smtClean="0"/>
          </a:p>
          <a:p>
            <a:pPr marL="777240" lvl="2" indent="0">
              <a:buNone/>
            </a:pPr>
            <a:r>
              <a:rPr lang="en-US" dirty="0" smtClean="0"/>
              <a:t>                                                       Van </a:t>
            </a:r>
            <a:r>
              <a:rPr lang="en-US" dirty="0" err="1"/>
              <a:t>P</a:t>
            </a:r>
            <a:r>
              <a:rPr lang="en-US" dirty="0" err="1" smtClean="0"/>
              <a:t>oppel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 ;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 err="1" smtClean="0"/>
              <a:t>Urol</a:t>
            </a:r>
            <a:r>
              <a:rPr lang="en-US" dirty="0" smtClean="0"/>
              <a:t> 2000</a:t>
            </a:r>
          </a:p>
          <a:p>
            <a:pPr marL="777240" lvl="2" indent="0">
              <a:buNone/>
            </a:pPr>
            <a:r>
              <a:rPr lang="en-US" dirty="0" smtClean="0"/>
              <a:t>                                                       Gerber </a:t>
            </a:r>
            <a:r>
              <a:rPr lang="en-US" dirty="0" err="1" smtClean="0"/>
              <a:t>ve</a:t>
            </a:r>
            <a:r>
              <a:rPr lang="en-US" dirty="0" smtClean="0"/>
              <a:t> ark. ;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 err="1" smtClean="0"/>
              <a:t>Urol</a:t>
            </a:r>
            <a:r>
              <a:rPr lang="en-US" dirty="0" smtClean="0"/>
              <a:t> 1997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RADİKAL PROSTATEKTOMİ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711037" cy="49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683664" y="4794191"/>
            <a:ext cx="6076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562599" y="5023504"/>
            <a:ext cx="33257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562599" y="5314060"/>
            <a:ext cx="6076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562598" y="5536251"/>
            <a:ext cx="3038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5"/>
            <a:ext cx="7620000" cy="5940425"/>
          </a:xfrm>
        </p:spPr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ABD 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hastalıkta</a:t>
            </a:r>
            <a:r>
              <a:rPr lang="en-US" dirty="0" smtClean="0"/>
              <a:t>  RP </a:t>
            </a:r>
            <a:r>
              <a:rPr lang="en-US" dirty="0" err="1" smtClean="0"/>
              <a:t>tercihi</a:t>
            </a:r>
            <a:endParaRPr lang="en-US" dirty="0" smtClean="0"/>
          </a:p>
          <a:p>
            <a:pPr lvl="1"/>
            <a:r>
              <a:rPr lang="en-US" dirty="0" smtClean="0"/>
              <a:t>cT1-2 </a:t>
            </a:r>
            <a:r>
              <a:rPr lang="en-US" dirty="0" err="1" smtClean="0"/>
              <a:t>hastalıkta</a:t>
            </a:r>
            <a:r>
              <a:rPr lang="en-US" dirty="0"/>
              <a:t> </a:t>
            </a:r>
            <a:r>
              <a:rPr lang="en-US" dirty="0" smtClean="0"/>
              <a:t>%67</a:t>
            </a:r>
          </a:p>
          <a:p>
            <a:pPr lvl="1"/>
            <a:r>
              <a:rPr lang="en-US" dirty="0" smtClean="0"/>
              <a:t>cT3     </a:t>
            </a:r>
            <a:r>
              <a:rPr lang="en-US" dirty="0" err="1" smtClean="0"/>
              <a:t>hastalıkta</a:t>
            </a:r>
            <a:r>
              <a:rPr lang="en-US" dirty="0" smtClean="0"/>
              <a:t> %19</a:t>
            </a:r>
          </a:p>
          <a:p>
            <a:pPr marL="411480" lvl="1" indent="0">
              <a:buNone/>
            </a:pPr>
            <a:r>
              <a:rPr lang="en-US" dirty="0" smtClean="0"/>
              <a:t>                    Meltzer </a:t>
            </a:r>
            <a:r>
              <a:rPr lang="en-US" dirty="0" err="1" smtClean="0"/>
              <a:t>ve</a:t>
            </a:r>
            <a:r>
              <a:rPr lang="en-US" dirty="0" smtClean="0"/>
              <a:t> ark. ; Am J Public Health 2001</a:t>
            </a:r>
          </a:p>
          <a:p>
            <a:pPr marL="411480" lvl="1" indent="0" algn="ctr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Avantajları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Doğru</a:t>
            </a:r>
            <a:r>
              <a:rPr lang="en-US" sz="2000" dirty="0" smtClean="0"/>
              <a:t> </a:t>
            </a:r>
            <a:r>
              <a:rPr lang="en-US" sz="2000" dirty="0" err="1" smtClean="0"/>
              <a:t>patolojik</a:t>
            </a:r>
            <a:r>
              <a:rPr lang="en-US" sz="2000" dirty="0" smtClean="0"/>
              <a:t> </a:t>
            </a:r>
            <a:r>
              <a:rPr lang="en-US" sz="2000" dirty="0" err="1" smtClean="0"/>
              <a:t>evrelendirme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        cT3 </a:t>
            </a:r>
            <a:r>
              <a:rPr lang="en-US" sz="2000" dirty="0" err="1" smtClean="0"/>
              <a:t>hastaların</a:t>
            </a:r>
            <a:r>
              <a:rPr lang="en-US" sz="2000" dirty="0" smtClean="0"/>
              <a:t>   %15-27  pT2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raporlanmakta</a:t>
            </a:r>
            <a:endParaRPr lang="en-US" sz="2000" dirty="0" smtClean="0"/>
          </a:p>
          <a:p>
            <a:pPr marL="411480" lvl="1" indent="0">
              <a:buNone/>
            </a:pPr>
            <a:r>
              <a:rPr lang="en-US" sz="1200" dirty="0" smtClean="0"/>
              <a:t>                                                                                           Van </a:t>
            </a:r>
            <a:r>
              <a:rPr lang="en-US" sz="1200" dirty="0" err="1" smtClean="0"/>
              <a:t>Poppel</a:t>
            </a:r>
            <a:r>
              <a:rPr lang="en-US" sz="1200" dirty="0" smtClean="0"/>
              <a:t> </a:t>
            </a:r>
            <a:r>
              <a:rPr lang="en-US" sz="1200" dirty="0" err="1" smtClean="0"/>
              <a:t>ve</a:t>
            </a:r>
            <a:r>
              <a:rPr lang="en-US" sz="1200" dirty="0" smtClean="0"/>
              <a:t> ark. ; </a:t>
            </a:r>
            <a:r>
              <a:rPr lang="en-US" sz="1200" dirty="0" err="1" smtClean="0"/>
              <a:t>Eur</a:t>
            </a:r>
            <a:r>
              <a:rPr lang="en-US" sz="1200" dirty="0" smtClean="0"/>
              <a:t> </a:t>
            </a:r>
            <a:r>
              <a:rPr lang="en-US" sz="1200" dirty="0" err="1" smtClean="0"/>
              <a:t>Urol</a:t>
            </a:r>
            <a:r>
              <a:rPr lang="en-US" sz="1200" dirty="0" smtClean="0"/>
              <a:t> 2000</a:t>
            </a:r>
          </a:p>
          <a:p>
            <a:pPr marL="411480" lvl="1" indent="0">
              <a:buNone/>
            </a:pPr>
            <a:r>
              <a:rPr lang="en-US" sz="1200" dirty="0" smtClean="0"/>
              <a:t>                                                                                           Morgan </a:t>
            </a:r>
            <a:r>
              <a:rPr lang="en-US" sz="1200" dirty="0" err="1" smtClean="0"/>
              <a:t>ve</a:t>
            </a:r>
            <a:r>
              <a:rPr lang="en-US" sz="1200" dirty="0" smtClean="0"/>
              <a:t> ark. ; Urology 1993</a:t>
            </a:r>
          </a:p>
          <a:p>
            <a:pPr marL="411480" lvl="1" indent="0">
              <a:buNone/>
            </a:pPr>
            <a:r>
              <a:rPr lang="en-US" sz="1200" dirty="0" smtClean="0"/>
              <a:t>                                                                                           Van den </a:t>
            </a:r>
            <a:r>
              <a:rPr lang="en-US" sz="1200" dirty="0" err="1" smtClean="0"/>
              <a:t>Oueden</a:t>
            </a:r>
            <a:r>
              <a:rPr lang="en-US" sz="1200" dirty="0" smtClean="0"/>
              <a:t> </a:t>
            </a:r>
            <a:r>
              <a:rPr lang="en-US" sz="1200" dirty="0" err="1" smtClean="0"/>
              <a:t>ve</a:t>
            </a:r>
            <a:r>
              <a:rPr lang="en-US" sz="1200" dirty="0" smtClean="0"/>
              <a:t> ark. ; World J </a:t>
            </a:r>
            <a:r>
              <a:rPr lang="en-US" sz="1200" dirty="0" err="1" smtClean="0"/>
              <a:t>Urol</a:t>
            </a:r>
            <a:r>
              <a:rPr lang="en-US" sz="1200" dirty="0" smtClean="0"/>
              <a:t> 2000</a:t>
            </a:r>
          </a:p>
          <a:p>
            <a:pPr marL="411480" lvl="1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           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  </a:t>
            </a:r>
            <a:r>
              <a:rPr lang="en-US" sz="2000" dirty="0" err="1" smtClean="0"/>
              <a:t>Patolojik</a:t>
            </a:r>
            <a:r>
              <a:rPr lang="en-US" sz="2000" dirty="0" smtClean="0"/>
              <a:t> </a:t>
            </a:r>
            <a:r>
              <a:rPr lang="en-US" sz="2000" dirty="0" err="1" smtClean="0"/>
              <a:t>evreye</a:t>
            </a:r>
            <a:r>
              <a:rPr lang="en-US" sz="2000" dirty="0" smtClean="0"/>
              <a:t> </a:t>
            </a:r>
            <a:r>
              <a:rPr lang="en-US" sz="2000" dirty="0" err="1" smtClean="0"/>
              <a:t>göre</a:t>
            </a:r>
            <a:r>
              <a:rPr lang="en-US" sz="2000" dirty="0" smtClean="0"/>
              <a:t> </a:t>
            </a:r>
            <a:r>
              <a:rPr lang="en-US" sz="2000" dirty="0" err="1" smtClean="0"/>
              <a:t>adjuvan</a:t>
            </a:r>
            <a:r>
              <a:rPr lang="en-US" sz="2000" dirty="0" smtClean="0"/>
              <a:t> </a:t>
            </a:r>
            <a:r>
              <a:rPr lang="en-US" sz="2000" dirty="0" err="1" smtClean="0"/>
              <a:t>tedavi</a:t>
            </a:r>
            <a:r>
              <a:rPr lang="en-US" sz="2000" dirty="0" smtClean="0"/>
              <a:t> </a:t>
            </a:r>
            <a:r>
              <a:rPr lang="en-US" sz="2000" dirty="0" err="1" smtClean="0"/>
              <a:t>eklenmesi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başarı</a:t>
            </a:r>
            <a:r>
              <a:rPr lang="en-US" sz="2000" dirty="0" smtClean="0"/>
              <a:t> </a:t>
            </a:r>
            <a:r>
              <a:rPr lang="en-US" sz="2000" dirty="0" err="1" smtClean="0"/>
              <a:t>artt</a:t>
            </a:r>
            <a:r>
              <a:rPr lang="tr-TR" sz="2000" dirty="0" smtClean="0"/>
              <a:t>ı</a:t>
            </a:r>
            <a:r>
              <a:rPr lang="en-US" sz="2000" dirty="0" err="1" smtClean="0"/>
              <a:t>rılabilir</a:t>
            </a:r>
            <a:endParaRPr lang="en-US" sz="2000" dirty="0" smtClean="0"/>
          </a:p>
          <a:p>
            <a:r>
              <a:rPr lang="en-US" sz="2000" dirty="0" smtClean="0"/>
              <a:t>  Post-op PSA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izlem</a:t>
            </a:r>
            <a:r>
              <a:rPr lang="en-US" sz="2000" dirty="0" smtClean="0"/>
              <a:t> </a:t>
            </a:r>
            <a:r>
              <a:rPr lang="en-US" sz="2000" dirty="0" err="1" smtClean="0"/>
              <a:t>kolaylığı</a:t>
            </a:r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Radyoterapi</a:t>
            </a:r>
            <a:r>
              <a:rPr lang="en-US" sz="2000" dirty="0" smtClean="0"/>
              <a:t> </a:t>
            </a:r>
            <a:r>
              <a:rPr lang="en-US" sz="2000" dirty="0" err="1" smtClean="0"/>
              <a:t>dirençli</a:t>
            </a:r>
            <a:r>
              <a:rPr lang="en-US" sz="2000" dirty="0" smtClean="0"/>
              <a:t> </a:t>
            </a:r>
            <a:r>
              <a:rPr lang="en-US" sz="2000" dirty="0" err="1" smtClean="0"/>
              <a:t>hücrelerin</a:t>
            </a:r>
            <a:r>
              <a:rPr lang="en-US" sz="2000" dirty="0" smtClean="0"/>
              <a:t> </a:t>
            </a:r>
            <a:r>
              <a:rPr lang="en-US" sz="2000" dirty="0" err="1" smtClean="0"/>
              <a:t>geç</a:t>
            </a:r>
            <a:r>
              <a:rPr lang="en-US" sz="2000" dirty="0" smtClean="0"/>
              <a:t> </a:t>
            </a:r>
            <a:r>
              <a:rPr lang="en-US" sz="2000" dirty="0" err="1" smtClean="0"/>
              <a:t>dönem</a:t>
            </a:r>
            <a:r>
              <a:rPr lang="en-US" sz="2000" dirty="0" smtClean="0"/>
              <a:t> </a:t>
            </a:r>
            <a:r>
              <a:rPr lang="en-US" sz="2000" dirty="0" err="1" smtClean="0"/>
              <a:t>yayılma</a:t>
            </a:r>
            <a:r>
              <a:rPr lang="en-US" sz="2000" dirty="0" smtClean="0"/>
              <a:t> </a:t>
            </a:r>
            <a:r>
              <a:rPr lang="en-US" sz="2000" dirty="0" err="1" smtClean="0"/>
              <a:t>riski</a:t>
            </a:r>
            <a:r>
              <a:rPr lang="en-US" sz="2000" dirty="0" smtClean="0"/>
              <a:t> </a:t>
            </a:r>
            <a:r>
              <a:rPr lang="en-US" sz="2000" dirty="0" err="1" smtClean="0"/>
              <a:t>azalır</a:t>
            </a:r>
            <a:endParaRPr lang="en-US" sz="2000" dirty="0" smtClean="0"/>
          </a:p>
          <a:p>
            <a:r>
              <a:rPr lang="en-US" sz="2000" dirty="0" err="1" smtClean="0"/>
              <a:t>Yanlış</a:t>
            </a:r>
            <a:r>
              <a:rPr lang="en-US" sz="2000" dirty="0" smtClean="0"/>
              <a:t> </a:t>
            </a:r>
            <a:r>
              <a:rPr lang="en-US" sz="2000" dirty="0" err="1" smtClean="0"/>
              <a:t>evrelendirme</a:t>
            </a:r>
            <a:r>
              <a:rPr lang="en-US" sz="2000" dirty="0" smtClean="0"/>
              <a:t> </a:t>
            </a:r>
            <a:r>
              <a:rPr lang="en-US" sz="2000" dirty="0" err="1" smtClean="0"/>
              <a:t>sonucu</a:t>
            </a:r>
            <a:r>
              <a:rPr lang="en-US" sz="2000" dirty="0" smtClean="0"/>
              <a:t> </a:t>
            </a:r>
            <a:r>
              <a:rPr lang="en-US" sz="2000" dirty="0" err="1" smtClean="0"/>
              <a:t>verilecek</a:t>
            </a:r>
            <a:r>
              <a:rPr lang="en-US" sz="2000" dirty="0" smtClean="0"/>
              <a:t> HT </a:t>
            </a:r>
            <a:r>
              <a:rPr lang="en-US" sz="2000" dirty="0" err="1" smtClean="0"/>
              <a:t>ve</a:t>
            </a:r>
            <a:r>
              <a:rPr lang="en-US" sz="2000" dirty="0" smtClean="0"/>
              <a:t> RT </a:t>
            </a:r>
            <a:r>
              <a:rPr lang="en-US" sz="2000" dirty="0" err="1" smtClean="0"/>
              <a:t>nin</a:t>
            </a:r>
            <a:r>
              <a:rPr lang="en-US" sz="2000" dirty="0" smtClean="0"/>
              <a:t> </a:t>
            </a:r>
            <a:r>
              <a:rPr lang="en-US" sz="2000" dirty="0" err="1" smtClean="0"/>
              <a:t>önüne</a:t>
            </a:r>
            <a:r>
              <a:rPr lang="en-US" sz="2000" dirty="0" smtClean="0"/>
              <a:t> </a:t>
            </a:r>
            <a:r>
              <a:rPr lang="en-US" sz="2000" dirty="0" err="1" smtClean="0"/>
              <a:t>geçilmiş</a:t>
            </a:r>
            <a:r>
              <a:rPr lang="en-US" sz="2000" dirty="0" smtClean="0"/>
              <a:t> </a:t>
            </a:r>
            <a:r>
              <a:rPr lang="en-US" sz="2000" dirty="0" err="1" smtClean="0"/>
              <a:t>olur</a:t>
            </a:r>
            <a:endParaRPr lang="en-US" sz="2000" dirty="0" smtClean="0"/>
          </a:p>
          <a:p>
            <a:r>
              <a:rPr lang="en-US" sz="2000" dirty="0" err="1" smtClean="0"/>
              <a:t>Radyolojik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saptanamayan</a:t>
            </a:r>
            <a:r>
              <a:rPr lang="en-US" sz="2000" dirty="0" smtClean="0"/>
              <a:t> LN +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erken</a:t>
            </a:r>
            <a:r>
              <a:rPr lang="en-US" sz="2000" dirty="0" smtClean="0"/>
              <a:t> HT </a:t>
            </a:r>
            <a:r>
              <a:rPr lang="en-US" sz="2000" dirty="0" err="1" smtClean="0"/>
              <a:t>başlanıp</a:t>
            </a:r>
            <a:r>
              <a:rPr lang="en-US" sz="2000" dirty="0" smtClean="0"/>
              <a:t> </a:t>
            </a:r>
            <a:r>
              <a:rPr lang="en-US" sz="2000" dirty="0" err="1" smtClean="0"/>
              <a:t>sağ</a:t>
            </a:r>
            <a:r>
              <a:rPr lang="en-US" sz="2000" dirty="0" smtClean="0"/>
              <a:t> </a:t>
            </a:r>
            <a:r>
              <a:rPr lang="en-US" sz="2000" dirty="0" err="1" smtClean="0"/>
              <a:t>kalım</a:t>
            </a:r>
            <a:r>
              <a:rPr lang="en-US" sz="2000" dirty="0" smtClean="0"/>
              <a:t> </a:t>
            </a:r>
            <a:r>
              <a:rPr lang="en-US" sz="2000" dirty="0" err="1" smtClean="0"/>
              <a:t>avantajı</a:t>
            </a:r>
            <a:r>
              <a:rPr lang="en-US" sz="2000" dirty="0" smtClean="0"/>
              <a:t> </a:t>
            </a:r>
            <a:r>
              <a:rPr lang="en-US" sz="2000" dirty="0" err="1" smtClean="0"/>
              <a:t>sağlanabilir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                                      </a:t>
            </a:r>
            <a:r>
              <a:rPr lang="en-US" sz="1400" dirty="0" smtClean="0"/>
              <a:t>Messing </a:t>
            </a:r>
            <a:r>
              <a:rPr lang="en-US" sz="1400" dirty="0" err="1" smtClean="0"/>
              <a:t>ve</a:t>
            </a:r>
            <a:r>
              <a:rPr lang="en-US" sz="1400" dirty="0" smtClean="0"/>
              <a:t> ark. ; N </a:t>
            </a:r>
            <a:r>
              <a:rPr lang="en-US" sz="1400" dirty="0" err="1" smtClean="0"/>
              <a:t>Eng</a:t>
            </a:r>
            <a:r>
              <a:rPr lang="en-US" sz="1400" dirty="0" smtClean="0"/>
              <a:t> j  Med 1999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sz="1400" dirty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sz="1200" dirty="0" smtClean="0"/>
          </a:p>
          <a:p>
            <a:endParaRPr lang="en-US" sz="2400" dirty="0" smtClean="0"/>
          </a:p>
          <a:p>
            <a:pPr marL="411480" lvl="1" indent="0">
              <a:buNone/>
            </a:pPr>
            <a:endParaRPr lang="en-US" sz="1200" dirty="0"/>
          </a:p>
          <a:p>
            <a:pPr marL="411480" lvl="1" indent="0">
              <a:buNone/>
            </a:pPr>
            <a:endParaRPr lang="en-US" sz="1200" dirty="0" smtClean="0"/>
          </a:p>
          <a:p>
            <a:pPr marL="41148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57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750"/>
            <a:ext cx="7620000" cy="5988050"/>
          </a:xfrm>
        </p:spPr>
        <p:txBody>
          <a:bodyPr/>
          <a:lstStyle/>
          <a:p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 </a:t>
            </a:r>
            <a:r>
              <a:rPr lang="en-US" dirty="0" err="1" smtClean="0"/>
              <a:t>prostatın</a:t>
            </a:r>
            <a:r>
              <a:rPr lang="en-US" dirty="0" smtClean="0"/>
              <a:t> tam</a:t>
            </a:r>
            <a:r>
              <a:rPr lang="tr-TR" dirty="0" smtClean="0"/>
              <a:t>a</a:t>
            </a:r>
            <a:r>
              <a:rPr lang="en-US" dirty="0" smtClean="0"/>
              <a:t>men </a:t>
            </a:r>
            <a:r>
              <a:rPr lang="en-US" dirty="0" err="1" smtClean="0"/>
              <a:t>çıkarılamaması</a:t>
            </a:r>
            <a:r>
              <a:rPr lang="en-US" dirty="0" smtClean="0"/>
              <a:t> </a:t>
            </a:r>
            <a:r>
              <a:rPr lang="en-US" dirty="0" err="1" smtClean="0"/>
              <a:t>mikrometastaz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morbidite</a:t>
            </a:r>
            <a:r>
              <a:rPr lang="en-US" dirty="0" smtClean="0"/>
              <a:t> </a:t>
            </a:r>
            <a:r>
              <a:rPr lang="en-US" dirty="0" err="1" smtClean="0"/>
              <a:t>insidansında</a:t>
            </a:r>
            <a:r>
              <a:rPr lang="en-US" dirty="0" smtClean="0"/>
              <a:t> </a:t>
            </a:r>
            <a:r>
              <a:rPr lang="en-US" dirty="0" err="1" smtClean="0"/>
              <a:t>artışa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olabilmektedir</a:t>
            </a:r>
            <a:endParaRPr lang="en-US" dirty="0" smtClean="0"/>
          </a:p>
          <a:p>
            <a:pPr marL="114300" indent="0">
              <a:buNone/>
            </a:pPr>
            <a:r>
              <a:rPr lang="en-US" sz="1400" dirty="0" smtClean="0"/>
              <a:t>                                               Steinberg </a:t>
            </a:r>
            <a:r>
              <a:rPr lang="en-US" sz="1400" dirty="0" err="1" smtClean="0"/>
              <a:t>ve</a:t>
            </a:r>
            <a:r>
              <a:rPr lang="en-US" sz="1400" dirty="0" smtClean="0"/>
              <a:t> ark. ; Problems </a:t>
            </a:r>
            <a:r>
              <a:rPr lang="en-US" sz="1400" dirty="0" err="1" smtClean="0"/>
              <a:t>Urol</a:t>
            </a:r>
            <a:r>
              <a:rPr lang="en-US" sz="1400" dirty="0" smtClean="0"/>
              <a:t> 1990</a:t>
            </a:r>
          </a:p>
          <a:p>
            <a:pPr marL="114300" indent="0">
              <a:buNone/>
            </a:pPr>
            <a:r>
              <a:rPr lang="en-US" sz="1400" dirty="0" smtClean="0"/>
              <a:t>                                               </a:t>
            </a:r>
            <a:r>
              <a:rPr lang="en-US" sz="1400" dirty="0" err="1" smtClean="0"/>
              <a:t>Moul</a:t>
            </a:r>
            <a:r>
              <a:rPr lang="en-US" sz="1400" dirty="0" smtClean="0"/>
              <a:t> </a:t>
            </a:r>
            <a:r>
              <a:rPr lang="en-US" sz="1400" dirty="0" err="1" smtClean="0"/>
              <a:t>ve</a:t>
            </a:r>
            <a:r>
              <a:rPr lang="en-US" sz="1400" dirty="0" smtClean="0"/>
              <a:t> ark. ; Cancer 1991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Bu hasta </a:t>
            </a:r>
            <a:r>
              <a:rPr lang="en-US" dirty="0" err="1" smtClean="0"/>
              <a:t>grubunda</a:t>
            </a:r>
            <a:r>
              <a:rPr lang="en-US" dirty="0" smtClean="0"/>
              <a:t> </a:t>
            </a:r>
            <a:r>
              <a:rPr lang="en-US" dirty="0" err="1" smtClean="0"/>
              <a:t>radyoterapinin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başarısı</a:t>
            </a:r>
            <a:r>
              <a:rPr lang="en-US" dirty="0" smtClean="0"/>
              <a:t> </a:t>
            </a:r>
            <a:r>
              <a:rPr lang="en-US" dirty="0" err="1" smtClean="0"/>
              <a:t>sınırlıdır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biyopsisi</a:t>
            </a:r>
            <a:r>
              <a:rPr lang="en-US" dirty="0" smtClean="0"/>
              <a:t> </a:t>
            </a:r>
            <a:r>
              <a:rPr lang="en-US" dirty="0" err="1" smtClean="0"/>
              <a:t>çalışmalarında</a:t>
            </a:r>
            <a:r>
              <a:rPr lang="en-US" dirty="0" smtClean="0"/>
              <a:t> %14-91 </a:t>
            </a:r>
            <a:r>
              <a:rPr lang="en-US" dirty="0" err="1" smtClean="0"/>
              <a:t>oranında</a:t>
            </a:r>
            <a:r>
              <a:rPr lang="en-US" dirty="0" smtClean="0"/>
              <a:t> </a:t>
            </a:r>
            <a:r>
              <a:rPr lang="en-US" dirty="0" err="1" smtClean="0"/>
              <a:t>persistan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gösterilmiştir</a:t>
            </a:r>
            <a:endParaRPr lang="en-US" dirty="0" smtClean="0"/>
          </a:p>
          <a:p>
            <a:pPr marL="114300" indent="0">
              <a:buNone/>
            </a:pPr>
            <a:r>
              <a:rPr lang="en-US" sz="1400" dirty="0" smtClean="0"/>
              <a:t>				Crook </a:t>
            </a:r>
            <a:r>
              <a:rPr lang="en-US" sz="1400" dirty="0" err="1" smtClean="0"/>
              <a:t>ve</a:t>
            </a:r>
            <a:r>
              <a:rPr lang="en-US" sz="1400" dirty="0" smtClean="0"/>
              <a:t> ark. ; </a:t>
            </a:r>
            <a:r>
              <a:rPr lang="en-US" sz="1400" dirty="0" err="1" smtClean="0"/>
              <a:t>Urol</a:t>
            </a:r>
            <a:r>
              <a:rPr lang="en-US" sz="1400" dirty="0" smtClean="0"/>
              <a:t> 1995</a:t>
            </a:r>
          </a:p>
          <a:p>
            <a:pPr marL="114300" indent="0">
              <a:buNone/>
            </a:pPr>
            <a:r>
              <a:rPr lang="en-US" sz="1400" dirty="0" smtClean="0"/>
              <a:t>				</a:t>
            </a:r>
            <a:r>
              <a:rPr lang="en-US" sz="1400" dirty="0" err="1" smtClean="0"/>
              <a:t>Zietman</a:t>
            </a:r>
            <a:r>
              <a:rPr lang="en-US" sz="1400" dirty="0" smtClean="0"/>
              <a:t> </a:t>
            </a:r>
            <a:r>
              <a:rPr lang="en-US" sz="1400" dirty="0" err="1" smtClean="0"/>
              <a:t>ve</a:t>
            </a:r>
            <a:r>
              <a:rPr lang="en-US" sz="1400" dirty="0" smtClean="0"/>
              <a:t> ark. ; Seminars Urologic </a:t>
            </a:r>
            <a:r>
              <a:rPr lang="en-US" sz="1400" dirty="0" err="1" smtClean="0"/>
              <a:t>Oncol</a:t>
            </a:r>
            <a:r>
              <a:rPr lang="en-US" sz="1400" dirty="0" smtClean="0"/>
              <a:t> 1997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53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Lokal</a:t>
            </a:r>
            <a:r>
              <a:rPr lang="en-US" sz="2400" dirty="0" smtClean="0"/>
              <a:t> </a:t>
            </a:r>
            <a:r>
              <a:rPr lang="en-US" sz="2400" dirty="0" err="1" smtClean="0"/>
              <a:t>İleri</a:t>
            </a:r>
            <a:r>
              <a:rPr lang="tr-TR" sz="2400" dirty="0" smtClean="0"/>
              <a:t> </a:t>
            </a:r>
            <a:r>
              <a:rPr lang="en-US" sz="2400" dirty="0" err="1" smtClean="0"/>
              <a:t>Hastalıkta</a:t>
            </a:r>
            <a:r>
              <a:rPr lang="en-US" sz="2400" dirty="0" smtClean="0"/>
              <a:t> </a:t>
            </a:r>
            <a:r>
              <a:rPr lang="en-US" sz="2400" dirty="0" err="1" smtClean="0"/>
              <a:t>Cerrahi</a:t>
            </a:r>
            <a:r>
              <a:rPr lang="en-US" sz="2400" dirty="0" smtClean="0"/>
              <a:t> </a:t>
            </a:r>
            <a:r>
              <a:rPr lang="en-US" sz="2400" dirty="0" err="1" smtClean="0"/>
              <a:t>Tedavi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Pozitifliği</a:t>
            </a:r>
            <a:r>
              <a:rPr lang="en-US" dirty="0" smtClean="0"/>
              <a:t>              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Nodu</a:t>
            </a:r>
            <a:r>
              <a:rPr lang="en-US" dirty="0" smtClean="0"/>
              <a:t> </a:t>
            </a:r>
            <a:r>
              <a:rPr lang="en-US" dirty="0" err="1" smtClean="0"/>
              <a:t>Pozitifliği</a:t>
            </a:r>
            <a:endParaRPr lang="en-US" dirty="0" smtClean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Multimodal </a:t>
            </a:r>
            <a:r>
              <a:rPr lang="en-US" dirty="0" err="1" smtClean="0"/>
              <a:t>Yaklaşım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143375" y="3222625"/>
            <a:ext cx="523875" cy="1143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Neoadjuvan</a:t>
            </a:r>
            <a:r>
              <a:rPr lang="en-US" dirty="0" smtClean="0"/>
              <a:t>  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Neoadjuvan</a:t>
            </a:r>
            <a:r>
              <a:rPr lang="en-US" dirty="0" smtClean="0"/>
              <a:t> HT </a:t>
            </a:r>
            <a:r>
              <a:rPr lang="en-US" dirty="0" err="1" smtClean="0"/>
              <a:t>amaç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yükünü</a:t>
            </a:r>
            <a:r>
              <a:rPr lang="en-US" dirty="0" smtClean="0"/>
              <a:t> </a:t>
            </a:r>
            <a:r>
              <a:rPr lang="en-US" dirty="0" err="1" smtClean="0"/>
              <a:t>azaltıp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gerilemesi</a:t>
            </a:r>
            <a:r>
              <a:rPr lang="en-US" dirty="0" smtClean="0"/>
              <a:t> </a:t>
            </a:r>
            <a:r>
              <a:rPr lang="en-US" dirty="0" err="1" smtClean="0"/>
              <a:t>sağlayarak</a:t>
            </a:r>
            <a:r>
              <a:rPr lang="en-US" dirty="0" smtClean="0"/>
              <a:t> </a:t>
            </a:r>
            <a:r>
              <a:rPr lang="en-US" dirty="0" err="1" smtClean="0"/>
              <a:t>cerrahinin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uygulanabilir</a:t>
            </a:r>
            <a:r>
              <a:rPr lang="en-US" dirty="0" smtClean="0"/>
              <a:t> hale </a:t>
            </a:r>
            <a:r>
              <a:rPr lang="en-US" dirty="0" err="1" smtClean="0"/>
              <a:t>getirilmesi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kalım</a:t>
            </a:r>
            <a:r>
              <a:rPr lang="en-US" dirty="0" smtClean="0"/>
              <a:t> </a:t>
            </a:r>
            <a:r>
              <a:rPr lang="en-US" dirty="0" err="1" smtClean="0"/>
              <a:t>avantajı</a:t>
            </a:r>
            <a:r>
              <a:rPr lang="en-US" dirty="0" smtClean="0"/>
              <a:t> </a:t>
            </a:r>
            <a:r>
              <a:rPr lang="en-US" dirty="0" err="1" smtClean="0"/>
              <a:t>sağlamaktır</a:t>
            </a:r>
            <a:endParaRPr lang="en-US" dirty="0" smtClean="0"/>
          </a:p>
          <a:p>
            <a:r>
              <a:rPr lang="en-US" dirty="0" err="1" smtClean="0"/>
              <a:t>Neoadjuvan</a:t>
            </a:r>
            <a:r>
              <a:rPr lang="en-US" dirty="0" smtClean="0"/>
              <a:t> HT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sınırları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ölçüde</a:t>
            </a:r>
            <a:r>
              <a:rPr lang="en-US" dirty="0" smtClean="0"/>
              <a:t> </a:t>
            </a:r>
            <a:r>
              <a:rPr lang="en-US" dirty="0" err="1" smtClean="0"/>
              <a:t>azaltmıştır</a:t>
            </a:r>
            <a:r>
              <a:rPr lang="en-US" dirty="0" smtClean="0"/>
              <a:t> ANCAK </a:t>
            </a:r>
            <a:r>
              <a:rPr lang="en-US" dirty="0" err="1" smtClean="0"/>
              <a:t>sağkalım</a:t>
            </a:r>
            <a:r>
              <a:rPr lang="en-US" dirty="0" smtClean="0"/>
              <a:t> </a:t>
            </a:r>
            <a:r>
              <a:rPr lang="en-US" dirty="0" err="1" smtClean="0"/>
              <a:t>avantajı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sağlayamamıştır</a:t>
            </a:r>
            <a:endParaRPr lang="en-US" dirty="0" smtClean="0">
              <a:solidFill>
                <a:srgbClr val="FF0000"/>
              </a:solidFill>
            </a:endParaRPr>
          </a:p>
          <a:p>
            <a:pPr marL="2103120" lvl="8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Labrie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 ; Cancer </a:t>
            </a:r>
            <a:r>
              <a:rPr lang="en-US" dirty="0" err="1" smtClean="0"/>
              <a:t>Surv</a:t>
            </a:r>
            <a:r>
              <a:rPr lang="en-US" dirty="0" smtClean="0"/>
              <a:t> 1995</a:t>
            </a:r>
          </a:p>
          <a:p>
            <a:pPr marL="2103120" lvl="8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 ; J </a:t>
            </a:r>
            <a:r>
              <a:rPr lang="en-US" dirty="0" err="1" smtClean="0"/>
              <a:t>Urol</a:t>
            </a:r>
            <a:r>
              <a:rPr lang="en-US" dirty="0" smtClean="0"/>
              <a:t>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Adjuvant 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%17-60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%30 </a:t>
            </a:r>
            <a:r>
              <a:rPr lang="en-US" dirty="0" err="1" smtClean="0"/>
              <a:t>metastatik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</a:t>
            </a:r>
            <a:r>
              <a:rPr lang="en-US" dirty="0" err="1" smtClean="0"/>
              <a:t>ölmektedir</a:t>
            </a:r>
            <a:r>
              <a:rPr lang="en-US" dirty="0" smtClean="0"/>
              <a:t>.</a:t>
            </a:r>
          </a:p>
          <a:p>
            <a:pPr marL="2103120" lvl="8" indent="0">
              <a:buNone/>
            </a:pPr>
            <a:r>
              <a:rPr lang="en-US" dirty="0" smtClean="0"/>
              <a:t>			</a:t>
            </a:r>
            <a:endParaRPr lang="tr-TR" dirty="0" smtClean="0"/>
          </a:p>
          <a:p>
            <a:pPr marL="2103120" lvl="8" indent="0">
              <a:buNone/>
            </a:pPr>
            <a:endParaRPr lang="tr-TR" dirty="0"/>
          </a:p>
          <a:p>
            <a:pPr marL="2103120" lvl="8" indent="0">
              <a:buNone/>
            </a:pPr>
            <a:endParaRPr lang="tr-TR" dirty="0" smtClean="0"/>
          </a:p>
          <a:p>
            <a:pPr marL="2103120" lvl="8" indent="0">
              <a:buNone/>
            </a:pPr>
            <a:endParaRPr lang="tr-TR" dirty="0"/>
          </a:p>
          <a:p>
            <a:pPr marL="2103120" lvl="8" indent="0">
              <a:buNone/>
            </a:pPr>
            <a:endParaRPr lang="tr-TR" dirty="0" smtClean="0"/>
          </a:p>
          <a:p>
            <a:pPr marL="2103120" lvl="8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</a:t>
            </a:r>
            <a:r>
              <a:rPr lang="en-US" dirty="0" smtClean="0"/>
              <a:t>Han </a:t>
            </a:r>
            <a:r>
              <a:rPr lang="en-US" dirty="0" err="1" smtClean="0"/>
              <a:t>ve</a:t>
            </a:r>
            <a:r>
              <a:rPr lang="en-US" dirty="0" smtClean="0"/>
              <a:t> ark. ; </a:t>
            </a:r>
            <a:r>
              <a:rPr lang="en-US" dirty="0" err="1" smtClean="0"/>
              <a:t>Urol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North Am 2001</a:t>
            </a:r>
          </a:p>
          <a:p>
            <a:pPr marL="2103120" lvl="8" indent="0">
              <a:buNone/>
            </a:pPr>
            <a:r>
              <a:rPr lang="en-US" dirty="0" smtClean="0"/>
              <a:t>			Lau </a:t>
            </a:r>
            <a:r>
              <a:rPr lang="en-US" dirty="0" err="1" smtClean="0"/>
              <a:t>ve</a:t>
            </a:r>
            <a:r>
              <a:rPr lang="en-US" dirty="0" smtClean="0"/>
              <a:t> ark. ; J </a:t>
            </a:r>
            <a:r>
              <a:rPr lang="en-US" dirty="0" err="1" smtClean="0"/>
              <a:t>Urol</a:t>
            </a:r>
            <a:r>
              <a:rPr lang="en-US" dirty="0" smtClean="0"/>
              <a:t> 2002</a:t>
            </a:r>
          </a:p>
          <a:p>
            <a:pPr marL="1600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75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Adjuvant HT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342900"/>
            <a:r>
              <a:rPr lang="en-US" dirty="0" err="1"/>
              <a:t>Biyokimyasal</a:t>
            </a:r>
            <a:r>
              <a:rPr lang="en-US" dirty="0"/>
              <a:t> </a:t>
            </a:r>
            <a:r>
              <a:rPr lang="en-US" dirty="0" err="1"/>
              <a:t>nükste</a:t>
            </a:r>
            <a:r>
              <a:rPr lang="en-US" dirty="0"/>
              <a:t> ; </a:t>
            </a:r>
            <a:endParaRPr lang="tr-TR" dirty="0" smtClean="0"/>
          </a:p>
          <a:p>
            <a:pPr marL="502920" indent="-342900">
              <a:buFontTx/>
              <a:buChar char="-"/>
            </a:pP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/>
              <a:t>kapsüler</a:t>
            </a:r>
            <a:r>
              <a:rPr lang="en-US" dirty="0"/>
              <a:t> </a:t>
            </a:r>
            <a:r>
              <a:rPr lang="en-US" dirty="0" err="1"/>
              <a:t>yayılım</a:t>
            </a:r>
            <a:r>
              <a:rPr lang="en-US" dirty="0"/>
              <a:t> </a:t>
            </a:r>
            <a:endParaRPr lang="tr-TR" dirty="0" smtClean="0"/>
          </a:p>
          <a:p>
            <a:pPr marL="502920" indent="-342900">
              <a:buFontTx/>
              <a:buChar char="-"/>
            </a:pPr>
            <a:r>
              <a:rPr lang="en-US" dirty="0" err="1" smtClean="0"/>
              <a:t>cs</a:t>
            </a:r>
            <a:r>
              <a:rPr lang="en-US" dirty="0" smtClean="0"/>
              <a:t> </a:t>
            </a:r>
            <a:r>
              <a:rPr lang="en-US" dirty="0" err="1" smtClean="0"/>
              <a:t>pozitifliği</a:t>
            </a:r>
            <a:endParaRPr lang="tr-TR" dirty="0" smtClean="0"/>
          </a:p>
          <a:p>
            <a:pPr marL="502920" indent="-342900">
              <a:buFontTx/>
              <a:buChar char="-"/>
            </a:pP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/>
              <a:t>gleason</a:t>
            </a:r>
            <a:r>
              <a:rPr lang="en-US" dirty="0"/>
              <a:t> </a:t>
            </a:r>
            <a:r>
              <a:rPr lang="en-US" dirty="0" err="1" smtClean="0"/>
              <a:t>skor</a:t>
            </a:r>
            <a:endParaRPr lang="tr-TR" dirty="0" smtClean="0"/>
          </a:p>
          <a:p>
            <a:pPr marL="502920" indent="-342900">
              <a:buFontTx/>
              <a:buChar char="-"/>
            </a:pPr>
            <a:r>
              <a:rPr lang="en-US" dirty="0" smtClean="0"/>
              <a:t>seminal </a:t>
            </a:r>
            <a:r>
              <a:rPr lang="en-US" dirty="0" err="1"/>
              <a:t>vezikül</a:t>
            </a:r>
            <a:r>
              <a:rPr lang="en-US" dirty="0"/>
              <a:t> </a:t>
            </a:r>
            <a:r>
              <a:rPr lang="en-US" dirty="0" err="1" smtClean="0"/>
              <a:t>yayılımı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Adjuvant HT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342900"/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adjuvan</a:t>
            </a:r>
            <a:r>
              <a:rPr lang="en-US" dirty="0"/>
              <a:t> HT </a:t>
            </a:r>
            <a:r>
              <a:rPr lang="en-US" dirty="0" err="1"/>
              <a:t>tartışmalı</a:t>
            </a:r>
            <a:endParaRPr lang="en-US" dirty="0"/>
          </a:p>
          <a:p>
            <a:pPr marL="1371600" lvl="4" indent="0">
              <a:buNone/>
            </a:pPr>
            <a:r>
              <a:rPr lang="en-US" dirty="0"/>
              <a:t>			Kumar </a:t>
            </a:r>
            <a:r>
              <a:rPr lang="en-US" dirty="0" err="1"/>
              <a:t>ve</a:t>
            </a:r>
            <a:r>
              <a:rPr lang="en-US" dirty="0"/>
              <a:t> ark. ; Cochrane Database </a:t>
            </a:r>
            <a:r>
              <a:rPr lang="en-US" dirty="0" err="1"/>
              <a:t>Syst</a:t>
            </a:r>
            <a:r>
              <a:rPr lang="en-US" dirty="0"/>
              <a:t> Rev 2006</a:t>
            </a:r>
          </a:p>
          <a:p>
            <a:pPr marL="502920" indent="-342900"/>
            <a:r>
              <a:rPr lang="en-US" dirty="0"/>
              <a:t>LN +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adjuvan</a:t>
            </a:r>
            <a:r>
              <a:rPr lang="en-US" dirty="0"/>
              <a:t> HT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kalım</a:t>
            </a:r>
            <a:r>
              <a:rPr lang="en-US" dirty="0"/>
              <a:t> </a:t>
            </a:r>
            <a:r>
              <a:rPr lang="en-US" dirty="0" err="1"/>
              <a:t>avantajı</a:t>
            </a:r>
            <a:r>
              <a:rPr lang="en-US" dirty="0"/>
              <a:t> </a:t>
            </a:r>
            <a:r>
              <a:rPr lang="en-US" dirty="0" err="1"/>
              <a:t>sağladığı</a:t>
            </a:r>
            <a:r>
              <a:rPr lang="en-US" dirty="0"/>
              <a:t> </a:t>
            </a:r>
            <a:r>
              <a:rPr lang="en-US" dirty="0" err="1"/>
              <a:t>gösterilmiştir</a:t>
            </a:r>
            <a:r>
              <a:rPr lang="en-US" dirty="0"/>
              <a:t>.</a:t>
            </a:r>
          </a:p>
          <a:p>
            <a:pPr marL="1371600" lvl="4" indent="0">
              <a:buNone/>
            </a:pPr>
            <a:r>
              <a:rPr lang="en-US" dirty="0"/>
              <a:t>Messing </a:t>
            </a:r>
            <a:r>
              <a:rPr lang="en-US" dirty="0" err="1"/>
              <a:t>ve</a:t>
            </a:r>
            <a:r>
              <a:rPr lang="en-US" dirty="0"/>
              <a:t> ark. ; Lancet </a:t>
            </a:r>
            <a:r>
              <a:rPr lang="en-US" dirty="0" err="1"/>
              <a:t>Oncol</a:t>
            </a:r>
            <a:r>
              <a:rPr lang="en-US" dirty="0"/>
              <a:t> 2006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0" y="3567606"/>
            <a:ext cx="7161375" cy="13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125"/>
            <a:ext cx="7620000" cy="6035675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tr-TR" dirty="0" smtClean="0"/>
              <a:t> </a:t>
            </a:r>
          </a:p>
          <a:p>
            <a:pPr marL="11430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Lokalize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Lokal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İleri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Prostat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endParaRPr lang="en-US" dirty="0" smtClean="0">
              <a:solidFill>
                <a:srgbClr val="FF0000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Metastatik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8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Adjuvant 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güncellenmiş</a:t>
            </a:r>
            <a:r>
              <a:rPr lang="en-US" dirty="0" smtClean="0"/>
              <a:t> </a:t>
            </a:r>
            <a:r>
              <a:rPr lang="en-US" dirty="0" err="1" smtClean="0"/>
              <a:t>sonuçlarına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minimal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nodu</a:t>
            </a:r>
            <a:r>
              <a:rPr lang="en-US" dirty="0" smtClean="0"/>
              <a:t> </a:t>
            </a:r>
            <a:r>
              <a:rPr lang="en-US" dirty="0" err="1" smtClean="0"/>
              <a:t>tutulumu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tedaviye</a:t>
            </a:r>
            <a:r>
              <a:rPr lang="en-US" dirty="0" smtClean="0"/>
              <a:t> 150mg </a:t>
            </a:r>
            <a:r>
              <a:rPr lang="en-US" dirty="0" err="1" smtClean="0"/>
              <a:t>bikalutamid</a:t>
            </a:r>
            <a:r>
              <a:rPr lang="en-US" dirty="0" smtClean="0"/>
              <a:t> </a:t>
            </a:r>
            <a:r>
              <a:rPr lang="en-US" dirty="0" err="1" smtClean="0"/>
              <a:t>eklenmesinin</a:t>
            </a:r>
            <a:r>
              <a:rPr lang="en-US" dirty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yararı</a:t>
            </a:r>
            <a:r>
              <a:rPr lang="en-US" dirty="0" smtClean="0"/>
              <a:t> </a:t>
            </a:r>
            <a:r>
              <a:rPr lang="en-US" dirty="0" err="1" smtClean="0"/>
              <a:t>görülmemiştir</a:t>
            </a:r>
            <a:endParaRPr lang="en-US" dirty="0" smtClean="0"/>
          </a:p>
          <a:p>
            <a:pPr marL="1325880" lvl="4" indent="0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Mc</a:t>
            </a:r>
            <a:r>
              <a:rPr lang="en-US" dirty="0" smtClean="0"/>
              <a:t> </a:t>
            </a:r>
            <a:r>
              <a:rPr lang="en-US" dirty="0" err="1" smtClean="0"/>
              <a:t>Leod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 ; BJU </a:t>
            </a:r>
            <a:r>
              <a:rPr lang="en-US" dirty="0" err="1" smtClean="0"/>
              <a:t>Int</a:t>
            </a:r>
            <a:r>
              <a:rPr lang="en-US" dirty="0" smtClean="0"/>
              <a:t> 2006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 RP </a:t>
            </a:r>
            <a:r>
              <a:rPr lang="en-US" dirty="0" err="1" smtClean="0"/>
              <a:t>yapılmış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731 </a:t>
            </a:r>
            <a:r>
              <a:rPr lang="en-US" dirty="0" err="1" smtClean="0"/>
              <a:t>inde</a:t>
            </a:r>
            <a:r>
              <a:rPr lang="en-US" dirty="0" smtClean="0"/>
              <a:t> LN + </a:t>
            </a:r>
            <a:r>
              <a:rPr lang="en-US" dirty="0" err="1" smtClean="0"/>
              <a:t>saptanmış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209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adjuvan</a:t>
            </a:r>
            <a:r>
              <a:rPr lang="en-US" dirty="0" smtClean="0"/>
              <a:t> HT </a:t>
            </a:r>
            <a:r>
              <a:rPr lang="en-US" dirty="0" err="1" smtClean="0"/>
              <a:t>verilmiş.Genel</a:t>
            </a:r>
            <a:r>
              <a:rPr lang="en-US" dirty="0" smtClean="0"/>
              <a:t> </a:t>
            </a:r>
            <a:r>
              <a:rPr lang="en-US" dirty="0" err="1" smtClean="0"/>
              <a:t>sağkalımda</a:t>
            </a:r>
            <a:r>
              <a:rPr lang="en-US" dirty="0" smtClean="0"/>
              <a:t> </a:t>
            </a:r>
            <a:r>
              <a:rPr lang="en-US" dirty="0" err="1" smtClean="0"/>
              <a:t>farklılık</a:t>
            </a:r>
            <a:r>
              <a:rPr lang="en-US" dirty="0" smtClean="0"/>
              <a:t> </a:t>
            </a:r>
            <a:r>
              <a:rPr lang="en-US" dirty="0" err="1" smtClean="0"/>
              <a:t>saptanmamış</a:t>
            </a:r>
            <a:r>
              <a:rPr lang="en-US" dirty="0" smtClean="0"/>
              <a:t>.</a:t>
            </a:r>
          </a:p>
          <a:p>
            <a:pPr marL="1325880" lvl="4" indent="0">
              <a:buNone/>
            </a:pPr>
            <a:r>
              <a:rPr lang="en-US" dirty="0" smtClean="0"/>
              <a:t>				Wong </a:t>
            </a:r>
            <a:r>
              <a:rPr lang="en-US" dirty="0" err="1" smtClean="0"/>
              <a:t>ve</a:t>
            </a:r>
            <a:r>
              <a:rPr lang="en-US" dirty="0" smtClean="0"/>
              <a:t> ark. ;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2009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" y="4604759"/>
            <a:ext cx="8255237" cy="83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0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Adjuvan</a:t>
            </a:r>
            <a:r>
              <a:rPr lang="en-US" dirty="0" smtClean="0"/>
              <a:t> 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 +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ekstra</a:t>
            </a:r>
            <a:r>
              <a:rPr lang="en-US" dirty="0" err="1" smtClean="0">
                <a:solidFill>
                  <a:srgbClr val="FF0000"/>
                </a:solidFill>
              </a:rPr>
              <a:t>kapsül</a:t>
            </a:r>
            <a:r>
              <a:rPr lang="tr-TR" dirty="0" smtClean="0">
                <a:solidFill>
                  <a:srgbClr val="FF0000"/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yayılım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tr-T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seminal </a:t>
            </a:r>
            <a:r>
              <a:rPr lang="en-US" dirty="0" err="1" smtClean="0">
                <a:solidFill>
                  <a:srgbClr val="FF0000"/>
                </a:solidFill>
              </a:rPr>
              <a:t>vezikül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invazyonu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varlığında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yöntemidir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Adjuvan</a:t>
            </a:r>
            <a:r>
              <a:rPr lang="en-US" dirty="0" smtClean="0"/>
              <a:t> HT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verilebilir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0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Adjuvan</a:t>
            </a:r>
            <a:r>
              <a:rPr lang="en-US" dirty="0"/>
              <a:t> 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kanserinde</a:t>
            </a:r>
            <a:r>
              <a:rPr lang="en-US" dirty="0"/>
              <a:t> </a:t>
            </a:r>
            <a:r>
              <a:rPr lang="en-US" dirty="0" err="1"/>
              <a:t>adjuvan</a:t>
            </a:r>
            <a:r>
              <a:rPr lang="en-US" dirty="0"/>
              <a:t> </a:t>
            </a:r>
            <a:r>
              <a:rPr lang="en-US" dirty="0" smtClean="0"/>
              <a:t>RT</a:t>
            </a:r>
            <a:r>
              <a:rPr lang="tr-TR" dirty="0" smtClean="0"/>
              <a:t>’</a:t>
            </a:r>
            <a:r>
              <a:rPr lang="en-US" dirty="0" err="1" smtClean="0"/>
              <a:t>nin</a:t>
            </a:r>
            <a:r>
              <a:rPr lang="en-US" dirty="0" smtClean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EORTC 2011 </a:t>
            </a:r>
            <a:r>
              <a:rPr lang="en-US" dirty="0" err="1"/>
              <a:t>çalışması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Adjuvan</a:t>
            </a:r>
            <a:r>
              <a:rPr lang="en-US" dirty="0"/>
              <a:t> RT </a:t>
            </a:r>
            <a:r>
              <a:rPr lang="en-US" dirty="0" err="1"/>
              <a:t>verilmiş</a:t>
            </a:r>
            <a:r>
              <a:rPr lang="en-US" dirty="0"/>
              <a:t> hasta </a:t>
            </a:r>
            <a:r>
              <a:rPr lang="en-US" dirty="0" err="1"/>
              <a:t>grubunda</a:t>
            </a:r>
            <a:r>
              <a:rPr lang="en-US" dirty="0"/>
              <a:t> </a:t>
            </a:r>
            <a:r>
              <a:rPr lang="en-US" dirty="0" err="1"/>
              <a:t>hastalıksız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anlamlı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bulunmuştur</a:t>
            </a:r>
            <a:r>
              <a:rPr lang="en-US" dirty="0"/>
              <a:t> ( %52- %74)</a:t>
            </a:r>
          </a:p>
          <a:p>
            <a:pPr lvl="1"/>
            <a:r>
              <a:rPr lang="en-US" dirty="0" err="1"/>
              <a:t>Tedaviden</a:t>
            </a:r>
            <a:r>
              <a:rPr lang="en-US" dirty="0"/>
              <a:t> en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yararı</a:t>
            </a:r>
            <a:r>
              <a:rPr lang="en-US" dirty="0"/>
              <a:t> CS+ </a:t>
            </a:r>
            <a:r>
              <a:rPr lang="en-US" dirty="0" err="1"/>
              <a:t>ve</a:t>
            </a:r>
            <a:r>
              <a:rPr lang="en-US" dirty="0"/>
              <a:t>  SV +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görmüştür</a:t>
            </a:r>
            <a:endParaRPr lang="en-US" dirty="0"/>
          </a:p>
          <a:p>
            <a:pPr marL="1051560" lvl="3" indent="0">
              <a:buNone/>
            </a:pPr>
            <a:r>
              <a:rPr lang="en-US" dirty="0"/>
              <a:t>	</a:t>
            </a:r>
            <a:r>
              <a:rPr lang="en-US" dirty="0" err="1" smtClean="0"/>
              <a:t>Bolla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ark. ; ( EORTC trial 22911 ) Lancet </a:t>
            </a:r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Adjuvan</a:t>
            </a:r>
            <a:r>
              <a:rPr lang="en-US" dirty="0"/>
              <a:t> 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 </a:t>
            </a:r>
            <a:r>
              <a:rPr lang="en-US" dirty="0" err="1"/>
              <a:t>kurtarma</a:t>
            </a:r>
            <a:r>
              <a:rPr lang="en-US" dirty="0"/>
              <a:t> </a:t>
            </a:r>
            <a:r>
              <a:rPr lang="en-US" dirty="0" err="1"/>
              <a:t>radyoterapisi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verilebilir</a:t>
            </a:r>
            <a:r>
              <a:rPr lang="en-US" dirty="0"/>
              <a:t> ;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görüş</a:t>
            </a:r>
            <a:r>
              <a:rPr lang="en-US" dirty="0"/>
              <a:t> PSA &lt;1.0ng/dl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başlamanın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arttırdığını</a:t>
            </a:r>
            <a:r>
              <a:rPr lang="en-US" dirty="0"/>
              <a:t> </a:t>
            </a:r>
            <a:r>
              <a:rPr lang="en-US" dirty="0" err="1"/>
              <a:t>göstermekle</a:t>
            </a:r>
            <a:r>
              <a:rPr lang="en-US" dirty="0"/>
              <a:t>   </a:t>
            </a:r>
            <a:r>
              <a:rPr lang="en-US" dirty="0" err="1"/>
              <a:t>beraber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konuda</a:t>
            </a:r>
            <a:r>
              <a:rPr lang="en-US" dirty="0"/>
              <a:t> </a:t>
            </a:r>
            <a:r>
              <a:rPr lang="en-US" dirty="0" err="1"/>
              <a:t>tartışmalıdır</a:t>
            </a:r>
            <a:endParaRPr lang="en-US" dirty="0"/>
          </a:p>
          <a:p>
            <a:pPr marL="1325880" lvl="4" indent="0">
              <a:buNone/>
            </a:pPr>
            <a:endParaRPr lang="tr-TR" dirty="0"/>
          </a:p>
          <a:p>
            <a:pPr marL="1325880" lvl="4" indent="0">
              <a:buNone/>
            </a:pPr>
            <a:r>
              <a:rPr lang="tr-TR" dirty="0"/>
              <a:t>               </a:t>
            </a:r>
            <a:r>
              <a:rPr lang="en-US" dirty="0"/>
              <a:t>Catton </a:t>
            </a:r>
            <a:r>
              <a:rPr lang="en-US" dirty="0" err="1"/>
              <a:t>ve</a:t>
            </a:r>
            <a:r>
              <a:rPr lang="en-US" dirty="0"/>
              <a:t> ark. ; </a:t>
            </a:r>
            <a:r>
              <a:rPr lang="en-US" dirty="0" err="1"/>
              <a:t>Radiother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2001</a:t>
            </a:r>
          </a:p>
          <a:p>
            <a:pPr marL="1325880" lvl="4" indent="0">
              <a:buNone/>
            </a:pPr>
            <a:r>
              <a:rPr lang="en-US" dirty="0"/>
              <a:t>			</a:t>
            </a:r>
          </a:p>
          <a:p>
            <a:pPr marL="1325880" lvl="4" indent="0">
              <a:buNone/>
            </a:pPr>
            <a:r>
              <a:rPr lang="tr-TR" dirty="0"/>
              <a:t>                     </a:t>
            </a:r>
            <a:r>
              <a:rPr lang="en-US" dirty="0"/>
              <a:t>Stephenson </a:t>
            </a:r>
            <a:r>
              <a:rPr lang="en-US" dirty="0" err="1"/>
              <a:t>ve</a:t>
            </a:r>
            <a:r>
              <a:rPr lang="en-US" dirty="0"/>
              <a:t> ark. ; JAMA 2004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0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1"/>
            <a:ext cx="8355489" cy="31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1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9659"/>
            <a:ext cx="8279227" cy="366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0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7620000" cy="61150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lokalize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olgularının</a:t>
            </a:r>
            <a:r>
              <a:rPr lang="en-US" dirty="0" smtClean="0"/>
              <a:t> %70 </a:t>
            </a:r>
            <a:r>
              <a:rPr lang="en-US" dirty="0" err="1" smtClean="0"/>
              <a:t>kadarı</a:t>
            </a:r>
            <a:r>
              <a:rPr lang="en-US" dirty="0" smtClean="0"/>
              <a:t> ;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patolojik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bakımından</a:t>
            </a:r>
            <a:r>
              <a:rPr lang="en-US" dirty="0" smtClean="0"/>
              <a:t> </a:t>
            </a:r>
            <a:r>
              <a:rPr lang="en-US" dirty="0" err="1" smtClean="0"/>
              <a:t>adjuvan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ihtiyacı</a:t>
            </a:r>
            <a:r>
              <a:rPr lang="en-US" dirty="0" smtClean="0"/>
              <a:t> </a:t>
            </a:r>
            <a:r>
              <a:rPr lang="en-US" dirty="0" err="1" smtClean="0"/>
              <a:t>gerektirmektedir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Adjuvan</a:t>
            </a:r>
            <a:r>
              <a:rPr lang="en-US" dirty="0" smtClean="0"/>
              <a:t> RT ,  </a:t>
            </a:r>
            <a:r>
              <a:rPr lang="en-US" dirty="0" err="1" smtClean="0"/>
              <a:t>patolojisi</a:t>
            </a:r>
            <a:r>
              <a:rPr lang="en-US" dirty="0" smtClean="0"/>
              <a:t>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nüksü</a:t>
            </a:r>
            <a:r>
              <a:rPr lang="en-US" dirty="0" smtClean="0"/>
              <a:t> </a:t>
            </a:r>
            <a:r>
              <a:rPr lang="en-US" dirty="0" err="1" smtClean="0"/>
              <a:t>önlemedeki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bilinen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terapidir</a:t>
            </a:r>
            <a:endParaRPr lang="en-US" dirty="0" smtClean="0"/>
          </a:p>
          <a:p>
            <a:r>
              <a:rPr lang="en-US" dirty="0" smtClean="0"/>
              <a:t>Salvage RT ,</a:t>
            </a:r>
            <a:r>
              <a:rPr lang="en-US" dirty="0" err="1" smtClean="0"/>
              <a:t>zamanlaması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</a:t>
            </a:r>
            <a:r>
              <a:rPr lang="en-US" dirty="0" err="1" smtClean="0"/>
              <a:t>tartışma</a:t>
            </a:r>
            <a:r>
              <a:rPr lang="en-US" dirty="0" smtClean="0"/>
              <a:t> </a:t>
            </a:r>
            <a:r>
              <a:rPr lang="en-US" dirty="0" err="1" smtClean="0"/>
              <a:t>konusudur</a:t>
            </a:r>
            <a:endParaRPr lang="en-US" dirty="0" smtClean="0"/>
          </a:p>
          <a:p>
            <a:r>
              <a:rPr lang="en-US" dirty="0" err="1" smtClean="0"/>
              <a:t>Neoadjuvan</a:t>
            </a:r>
            <a:r>
              <a:rPr lang="en-US" dirty="0" smtClean="0"/>
              <a:t> RT ,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radyobiyolojik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bakımından</a:t>
            </a:r>
            <a:r>
              <a:rPr lang="en-US" dirty="0" smtClean="0"/>
              <a:t> </a:t>
            </a:r>
            <a:r>
              <a:rPr lang="en-US" dirty="0" err="1" smtClean="0"/>
              <a:t>ilgi</a:t>
            </a:r>
            <a:r>
              <a:rPr lang="en-US" dirty="0" smtClean="0"/>
              <a:t> </a:t>
            </a:r>
            <a:r>
              <a:rPr lang="en-US" dirty="0" err="1" smtClean="0"/>
              <a:t>çekici</a:t>
            </a:r>
            <a:r>
              <a:rPr lang="en-US" dirty="0" smtClean="0"/>
              <a:t> </a:t>
            </a:r>
            <a:r>
              <a:rPr lang="en-US" dirty="0" err="1" smtClean="0"/>
              <a:t>dursa</a:t>
            </a:r>
            <a:r>
              <a:rPr lang="en-US" dirty="0" smtClean="0"/>
              <a:t> da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konuda</a:t>
            </a:r>
            <a:r>
              <a:rPr lang="en-US" dirty="0" smtClean="0"/>
              <a:t> </a:t>
            </a:r>
            <a:r>
              <a:rPr lang="en-US" dirty="0" err="1" smtClean="0"/>
              <a:t>yapılacak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çalışmaya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duyulmaktadır</a:t>
            </a:r>
            <a:endParaRPr lang="en-US" dirty="0" smtClean="0"/>
          </a:p>
          <a:p>
            <a:r>
              <a:rPr lang="en-US" dirty="0" smtClean="0"/>
              <a:t>Salvage RP ,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rekürrensi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etmede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olmakla</a:t>
            </a:r>
            <a:r>
              <a:rPr lang="en-US" dirty="0" smtClean="0"/>
              <a:t> </a:t>
            </a:r>
            <a:r>
              <a:rPr lang="en-US" dirty="0" err="1" smtClean="0"/>
              <a:t>beraber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morbiditesi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biçimidir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" y="742950"/>
            <a:ext cx="842868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24050" y="1028700"/>
            <a:ext cx="50292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Yüksek Riskli Lokalize Prostat Kanserinde </a:t>
            </a:r>
            <a:r>
              <a:rPr lang="tr-TR" dirty="0" err="1" smtClean="0"/>
              <a:t>Multidisipliner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00200" y="2133598"/>
            <a:ext cx="1200150" cy="48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Yüksel </a:t>
            </a:r>
            <a:r>
              <a:rPr lang="tr-TR" sz="1200" dirty="0" err="1" smtClean="0"/>
              <a:t>Gleason</a:t>
            </a:r>
            <a:r>
              <a:rPr lang="tr-TR" sz="1200" dirty="0" smtClean="0"/>
              <a:t> / PSA</a:t>
            </a:r>
            <a:endParaRPr lang="tr-TR" sz="1200" dirty="0"/>
          </a:p>
        </p:txBody>
      </p:sp>
      <p:sp>
        <p:nvSpPr>
          <p:cNvPr id="4" name="Dikdörtgen 3"/>
          <p:cNvSpPr/>
          <p:nvPr/>
        </p:nvSpPr>
        <p:spPr>
          <a:xfrm>
            <a:off x="4471517" y="2147878"/>
            <a:ext cx="1104900" cy="48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Klinik T3</a:t>
            </a:r>
            <a:endParaRPr lang="tr-TR" sz="1200" dirty="0"/>
          </a:p>
        </p:txBody>
      </p:sp>
      <p:sp>
        <p:nvSpPr>
          <p:cNvPr id="5" name="Dikdörtgen 4"/>
          <p:cNvSpPr/>
          <p:nvPr/>
        </p:nvSpPr>
        <p:spPr>
          <a:xfrm>
            <a:off x="1600200" y="2975365"/>
            <a:ext cx="1200150" cy="63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Radikal </a:t>
            </a:r>
            <a:r>
              <a:rPr lang="tr-TR" sz="1200" dirty="0" err="1" smtClean="0"/>
              <a:t>Prostatektomi</a:t>
            </a:r>
            <a:endParaRPr lang="tr-TR" sz="1200" dirty="0"/>
          </a:p>
        </p:txBody>
      </p:sp>
      <p:sp>
        <p:nvSpPr>
          <p:cNvPr id="6" name="Dikdörtgen 5"/>
          <p:cNvSpPr/>
          <p:nvPr/>
        </p:nvSpPr>
        <p:spPr>
          <a:xfrm>
            <a:off x="3028950" y="2888448"/>
            <a:ext cx="1009650" cy="8072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/>
              <a:t>Definitif</a:t>
            </a:r>
            <a:r>
              <a:rPr lang="tr-TR" sz="1200" dirty="0" smtClean="0"/>
              <a:t> RT ve ADT</a:t>
            </a:r>
            <a:endParaRPr lang="tr-TR" sz="1200" dirty="0"/>
          </a:p>
        </p:txBody>
      </p:sp>
      <p:sp>
        <p:nvSpPr>
          <p:cNvPr id="7" name="Dikdörtgen 6"/>
          <p:cNvSpPr/>
          <p:nvPr/>
        </p:nvSpPr>
        <p:spPr>
          <a:xfrm>
            <a:off x="4572000" y="2767007"/>
            <a:ext cx="1257300" cy="754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/>
              <a:t>Neoadjuvan</a:t>
            </a:r>
            <a:r>
              <a:rPr lang="tr-TR" sz="1200" dirty="0" smtClean="0"/>
              <a:t> RT</a:t>
            </a:r>
            <a:endParaRPr lang="tr-TR" sz="1200" dirty="0"/>
          </a:p>
        </p:txBody>
      </p:sp>
      <p:sp>
        <p:nvSpPr>
          <p:cNvPr id="9" name="Dikdörtgen 8"/>
          <p:cNvSpPr/>
          <p:nvPr/>
        </p:nvSpPr>
        <p:spPr>
          <a:xfrm>
            <a:off x="1552575" y="3952875"/>
            <a:ext cx="1362075" cy="1200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pT3 için</a:t>
            </a:r>
          </a:p>
          <a:p>
            <a:pPr algn="ctr"/>
            <a:r>
              <a:rPr lang="tr-TR" sz="1200" dirty="0" smtClean="0"/>
              <a:t>CS+ için</a:t>
            </a:r>
          </a:p>
          <a:p>
            <a:pPr algn="ctr"/>
            <a:r>
              <a:rPr lang="tr-TR" sz="1200" dirty="0" smtClean="0"/>
              <a:t>BKN için</a:t>
            </a:r>
          </a:p>
          <a:p>
            <a:pPr algn="ctr"/>
            <a:r>
              <a:rPr lang="tr-TR" sz="1200" dirty="0" err="1" smtClean="0"/>
              <a:t>Adjuvan</a:t>
            </a:r>
            <a:r>
              <a:rPr lang="tr-TR" sz="1200" dirty="0" smtClean="0"/>
              <a:t> RT</a:t>
            </a:r>
            <a:endParaRPr lang="tr-TR" sz="1200" dirty="0"/>
          </a:p>
        </p:txBody>
      </p:sp>
      <p:sp>
        <p:nvSpPr>
          <p:cNvPr id="10" name="Dikdörtgen 9"/>
          <p:cNvSpPr/>
          <p:nvPr/>
        </p:nvSpPr>
        <p:spPr>
          <a:xfrm>
            <a:off x="3028950" y="3952875"/>
            <a:ext cx="100965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İzole Lokal </a:t>
            </a:r>
            <a:r>
              <a:rPr lang="tr-TR" sz="1200" dirty="0" err="1" smtClean="0"/>
              <a:t>Rekürrens</a:t>
            </a:r>
            <a:endParaRPr lang="tr-TR" sz="1200" dirty="0"/>
          </a:p>
        </p:txBody>
      </p:sp>
      <p:sp>
        <p:nvSpPr>
          <p:cNvPr id="11" name="Dikdörtgen 10"/>
          <p:cNvSpPr/>
          <p:nvPr/>
        </p:nvSpPr>
        <p:spPr>
          <a:xfrm>
            <a:off x="2881312" y="4781550"/>
            <a:ext cx="1333030" cy="742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Kurtarma</a:t>
            </a:r>
          </a:p>
          <a:p>
            <a:pPr algn="ctr"/>
            <a:r>
              <a:rPr lang="tr-TR" sz="1200" dirty="0" err="1" smtClean="0"/>
              <a:t>Prostatektomi</a:t>
            </a:r>
            <a:endParaRPr lang="tr-TR" sz="1200" dirty="0"/>
          </a:p>
        </p:txBody>
      </p:sp>
      <p:sp>
        <p:nvSpPr>
          <p:cNvPr id="12" name="Dikdörtgen 11"/>
          <p:cNvSpPr/>
          <p:nvPr/>
        </p:nvSpPr>
        <p:spPr>
          <a:xfrm>
            <a:off x="4288395" y="3789258"/>
            <a:ext cx="1824509" cy="600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Radikal </a:t>
            </a:r>
            <a:r>
              <a:rPr lang="tr-TR" sz="1200" dirty="0" err="1" smtClean="0"/>
              <a:t>Prostatektomi</a:t>
            </a:r>
            <a:endParaRPr lang="tr-TR" sz="1200" dirty="0"/>
          </a:p>
        </p:txBody>
      </p:sp>
      <p:sp>
        <p:nvSpPr>
          <p:cNvPr id="14" name="Dikdörtgen 13"/>
          <p:cNvSpPr/>
          <p:nvPr/>
        </p:nvSpPr>
        <p:spPr>
          <a:xfrm>
            <a:off x="4288395" y="4552950"/>
            <a:ext cx="1362075" cy="1200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pT3 için</a:t>
            </a:r>
          </a:p>
          <a:p>
            <a:pPr algn="ctr"/>
            <a:r>
              <a:rPr lang="tr-TR" sz="1200" dirty="0" smtClean="0"/>
              <a:t>CS+ için</a:t>
            </a:r>
          </a:p>
          <a:p>
            <a:pPr algn="ctr"/>
            <a:r>
              <a:rPr lang="tr-TR" sz="1200" dirty="0" smtClean="0"/>
              <a:t>BKN için</a:t>
            </a:r>
          </a:p>
          <a:p>
            <a:pPr algn="ctr"/>
            <a:r>
              <a:rPr lang="tr-TR" sz="1200" dirty="0" err="1" smtClean="0"/>
              <a:t>Adjuvan</a:t>
            </a:r>
            <a:r>
              <a:rPr lang="tr-TR" sz="1200" dirty="0" smtClean="0"/>
              <a:t> RT</a:t>
            </a:r>
            <a:endParaRPr lang="tr-TR" sz="1200" dirty="0"/>
          </a:p>
        </p:txBody>
      </p:sp>
      <p:sp>
        <p:nvSpPr>
          <p:cNvPr id="13" name="Dikdörtgen 12"/>
          <p:cNvSpPr/>
          <p:nvPr/>
        </p:nvSpPr>
        <p:spPr>
          <a:xfrm>
            <a:off x="6038850" y="2376485"/>
            <a:ext cx="1600200" cy="9155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Radikal </a:t>
            </a:r>
            <a:r>
              <a:rPr lang="tr-TR" sz="1200" dirty="0" err="1" smtClean="0"/>
              <a:t>Prostatektomi</a:t>
            </a:r>
            <a:endParaRPr lang="tr-TR" sz="1200" dirty="0"/>
          </a:p>
        </p:txBody>
      </p:sp>
      <p:sp>
        <p:nvSpPr>
          <p:cNvPr id="15" name="Dikdörtgen 14"/>
          <p:cNvSpPr/>
          <p:nvPr/>
        </p:nvSpPr>
        <p:spPr>
          <a:xfrm>
            <a:off x="6038850" y="4262437"/>
            <a:ext cx="1600200" cy="1262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ADT</a:t>
            </a:r>
          </a:p>
          <a:p>
            <a:pPr algn="ctr"/>
            <a:r>
              <a:rPr lang="tr-TR" sz="1200" dirty="0" smtClean="0"/>
              <a:t>RT DÜŞÜN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5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invaziv</a:t>
            </a:r>
            <a:r>
              <a:rPr lang="en-US" sz="2000" dirty="0"/>
              <a:t> </a:t>
            </a:r>
            <a:r>
              <a:rPr lang="en-US" sz="2000" dirty="0" err="1"/>
              <a:t>hastalarda</a:t>
            </a:r>
            <a:r>
              <a:rPr lang="en-US" sz="2000" dirty="0"/>
              <a:t> </a:t>
            </a:r>
            <a:r>
              <a:rPr lang="en-US" sz="2000" dirty="0" err="1"/>
              <a:t>genişletilmiş</a:t>
            </a:r>
            <a:r>
              <a:rPr lang="en-US" sz="2000" dirty="0"/>
              <a:t> LN </a:t>
            </a:r>
            <a:r>
              <a:rPr lang="en-US" sz="2000" dirty="0" err="1"/>
              <a:t>diseksiyonu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kür</a:t>
            </a:r>
            <a:r>
              <a:rPr lang="tr-TR" sz="2000" dirty="0"/>
              <a:t>a</a:t>
            </a:r>
            <a:r>
              <a:rPr lang="en-US" sz="2000" dirty="0" err="1"/>
              <a:t>tif</a:t>
            </a:r>
            <a:r>
              <a:rPr lang="en-US" sz="2000" dirty="0"/>
              <a:t> </a:t>
            </a:r>
            <a:r>
              <a:rPr lang="en-US" sz="2000" dirty="0" err="1"/>
              <a:t>tedavi</a:t>
            </a:r>
            <a:r>
              <a:rPr lang="en-US" sz="2000" dirty="0"/>
              <a:t> 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sınırlı</a:t>
            </a:r>
            <a:r>
              <a:rPr lang="en-US" sz="2000" dirty="0"/>
              <a:t> </a:t>
            </a:r>
            <a:r>
              <a:rPr lang="en-US" sz="2000" dirty="0" err="1"/>
              <a:t>metastatik</a:t>
            </a:r>
            <a:r>
              <a:rPr lang="en-US" sz="2000" dirty="0"/>
              <a:t> </a:t>
            </a:r>
            <a:r>
              <a:rPr lang="en-US" sz="2000" dirty="0" err="1"/>
              <a:t>hastalıkta</a:t>
            </a:r>
            <a:r>
              <a:rPr lang="en-US" sz="2000" dirty="0"/>
              <a:t> </a:t>
            </a:r>
            <a:r>
              <a:rPr lang="en-US" sz="2000" dirty="0" err="1"/>
              <a:t>uzun</a:t>
            </a:r>
            <a:r>
              <a:rPr lang="en-US" sz="2000" dirty="0"/>
              <a:t> </a:t>
            </a:r>
            <a:r>
              <a:rPr lang="en-US" sz="2000" dirty="0" err="1"/>
              <a:t>süre</a:t>
            </a:r>
            <a:r>
              <a:rPr lang="en-US" sz="2000" dirty="0"/>
              <a:t> </a:t>
            </a:r>
            <a:r>
              <a:rPr lang="en-US" sz="2000" dirty="0" err="1"/>
              <a:t>hastalıksız</a:t>
            </a:r>
            <a:r>
              <a:rPr lang="en-US" sz="2000" dirty="0"/>
              <a:t> </a:t>
            </a:r>
            <a:r>
              <a:rPr lang="en-US" sz="2000" dirty="0" err="1"/>
              <a:t>sağ</a:t>
            </a:r>
            <a:r>
              <a:rPr lang="en-US" sz="2000" dirty="0"/>
              <a:t> </a:t>
            </a:r>
            <a:r>
              <a:rPr lang="en-US" sz="2000" dirty="0" err="1"/>
              <a:t>kalım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r>
              <a:rPr lang="en-US" sz="2000" dirty="0"/>
              <a:t>.</a:t>
            </a:r>
            <a:br>
              <a:rPr lang="en-US" sz="2000" dirty="0"/>
            </a:br>
            <a:endParaRPr lang="tr-TR" sz="2000" dirty="0"/>
          </a:p>
        </p:txBody>
      </p:sp>
      <p:pic>
        <p:nvPicPr>
          <p:cNvPr id="4" name="1 Resim" descr="Pca LAP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9" y="1766843"/>
            <a:ext cx="4313983" cy="31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Resim" descr="Pca L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8" y="1766843"/>
            <a:ext cx="3527885" cy="31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286000" y="50781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Heidenreich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ark. ; J </a:t>
            </a:r>
            <a:r>
              <a:rPr lang="en-US" dirty="0" err="1"/>
              <a:t>Urol</a:t>
            </a:r>
            <a:r>
              <a:rPr lang="en-US" dirty="0"/>
              <a:t> </a:t>
            </a:r>
            <a:r>
              <a:rPr lang="en-US" dirty="0" smtClean="0"/>
              <a:t>2002</a:t>
            </a:r>
            <a:endParaRPr lang="tr-TR" dirty="0" smtClean="0"/>
          </a:p>
          <a:p>
            <a:r>
              <a:rPr lang="en-US" dirty="0" smtClean="0"/>
              <a:t>Bader </a:t>
            </a:r>
            <a:r>
              <a:rPr lang="en-US" dirty="0" err="1"/>
              <a:t>ve</a:t>
            </a:r>
            <a:r>
              <a:rPr lang="en-US" dirty="0"/>
              <a:t> ark. ; J </a:t>
            </a:r>
            <a:r>
              <a:rPr lang="en-US" dirty="0" err="1"/>
              <a:t>Urol</a:t>
            </a:r>
            <a:r>
              <a:rPr lang="en-US" dirty="0"/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12313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6" y="3358016"/>
            <a:ext cx="7620000" cy="12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EVRELENDİRME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PSA</a:t>
            </a:r>
          </a:p>
          <a:p>
            <a:r>
              <a:rPr lang="tr-TR" dirty="0" smtClean="0"/>
              <a:t>REKTAL TUŞE</a:t>
            </a:r>
          </a:p>
          <a:p>
            <a:r>
              <a:rPr lang="tr-TR" dirty="0" smtClean="0"/>
              <a:t>BİYOPSİ ( GLEASON SKORU)</a:t>
            </a:r>
          </a:p>
          <a:p>
            <a:r>
              <a:rPr lang="tr-TR" dirty="0" smtClean="0"/>
              <a:t>GÖRÜNTÜLEME YÖNTEMLERİ</a:t>
            </a:r>
          </a:p>
          <a:p>
            <a:pPr>
              <a:buFontTx/>
              <a:buChar char="-"/>
            </a:pPr>
            <a:r>
              <a:rPr lang="tr-TR" dirty="0" smtClean="0"/>
              <a:t>Kemik Sintigrafisi</a:t>
            </a:r>
          </a:p>
          <a:p>
            <a:pPr>
              <a:buFontTx/>
              <a:buChar char="-"/>
            </a:pPr>
            <a:r>
              <a:rPr lang="tr-TR" dirty="0" err="1" smtClean="0"/>
              <a:t>Multiparametrik</a:t>
            </a:r>
            <a:r>
              <a:rPr lang="tr-TR" dirty="0" smtClean="0"/>
              <a:t> MRI</a:t>
            </a:r>
          </a:p>
          <a:p>
            <a:pPr>
              <a:buFontTx/>
              <a:buChar char="-"/>
            </a:pPr>
            <a:r>
              <a:rPr lang="tr-TR" dirty="0" err="1" smtClean="0"/>
              <a:t>Abdominopelvik</a:t>
            </a:r>
            <a:r>
              <a:rPr lang="tr-TR" dirty="0" smtClean="0"/>
              <a:t> BT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34" y="2754737"/>
            <a:ext cx="3225947" cy="32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631"/>
            <a:ext cx="8198636" cy="364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5337"/>
              </p:ext>
            </p:extLst>
          </p:nvPr>
        </p:nvGraphicFramePr>
        <p:xfrm>
          <a:off x="0" y="-2"/>
          <a:ext cx="9144000" cy="6958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619"/>
                <a:gridCol w="1780380"/>
                <a:gridCol w="1217056"/>
                <a:gridCol w="1498719"/>
                <a:gridCol w="1684774"/>
                <a:gridCol w="1314452"/>
              </a:tblGrid>
              <a:tr h="37031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Yüksek Riskli Prostat Kanserinde Radikal </a:t>
                      </a:r>
                      <a:r>
                        <a:rPr lang="tr-TR" sz="1600" b="1" dirty="0" err="1">
                          <a:effectLst/>
                        </a:rPr>
                        <a:t>Prostatektomi</a:t>
                      </a:r>
                      <a:r>
                        <a:rPr lang="tr-TR" sz="1600" b="1" dirty="0">
                          <a:effectLst/>
                        </a:rPr>
                        <a:t> &amp; Radyoterapi Sonuçlarının </a:t>
                      </a:r>
                      <a:r>
                        <a:rPr lang="tr-TR" sz="1600" b="1" dirty="0" err="1">
                          <a:effectLst/>
                        </a:rPr>
                        <a:t>Karşılaştıtılması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2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Referanslar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Yüksek Risk Tanımlaması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Hasta Sayısı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Ortalama Takip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Süresi / ay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Adjuvan Terapi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Alanlar / %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10 Yıllık Kanser Spesifik Mortalite / %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effectLst/>
                        </a:rPr>
                        <a:t>Boorjean</a:t>
                      </a:r>
                      <a:r>
                        <a:rPr lang="tr-TR" sz="1600" b="1" dirty="0">
                          <a:effectLst/>
                        </a:rPr>
                        <a:t> ve ark. 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NCCN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RP: 1238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1224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ADT :367 (29)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RT : 85 (6.9)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ADT+RT : 51 (4.19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RT : 609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RT </a:t>
                      </a:r>
                      <a:r>
                        <a:rPr lang="tr-TR" sz="1600" b="1" dirty="0" err="1">
                          <a:effectLst/>
                        </a:rPr>
                        <a:t>alone</a:t>
                      </a:r>
                      <a:r>
                        <a:rPr lang="tr-TR" sz="1600" b="1" dirty="0">
                          <a:effectLst/>
                        </a:rPr>
                        <a:t> :87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-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RT  + ADT : 72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 ADT :344 ( 56.5)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4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Zelefsky ve ark.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NCNN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RP:1318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61.2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ADT: 17 (1)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3.8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RT: 79 (6)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RT:1062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ADT: 597 (56)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9.5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Cooperberg ve ark.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CAPRA score 6-10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RP :328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46.8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63 ( 19.3)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RT:279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54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ADT: 189 (67.6)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15.2 – 46.6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Abdollah ve ark.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cT2c veya Gle 8-10 veya her ikisi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53.1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61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NR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5.8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48.2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NR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9.9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125"/>
            <a:ext cx="7620000" cy="6035675"/>
          </a:xfrm>
        </p:spPr>
        <p:txBody>
          <a:bodyPr/>
          <a:lstStyle/>
          <a:p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, </a:t>
            </a:r>
            <a:r>
              <a:rPr lang="en-US" dirty="0" err="1" smtClean="0"/>
              <a:t>patolojik</a:t>
            </a:r>
            <a:r>
              <a:rPr lang="en-US" dirty="0" smtClean="0"/>
              <a:t> </a:t>
            </a:r>
            <a:r>
              <a:rPr lang="en-US" dirty="0" err="1" smtClean="0"/>
              <a:t>evreleme</a:t>
            </a:r>
            <a:r>
              <a:rPr lang="en-US" dirty="0" smtClean="0"/>
              <a:t> </a:t>
            </a:r>
            <a:r>
              <a:rPr lang="en-US" dirty="0" err="1" smtClean="0"/>
              <a:t>sağlaması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</a:t>
            </a:r>
            <a:r>
              <a:rPr lang="en-US" dirty="0" err="1" smtClean="0"/>
              <a:t>adjuvan</a:t>
            </a:r>
            <a:r>
              <a:rPr lang="en-US" dirty="0" smtClean="0"/>
              <a:t> </a:t>
            </a:r>
            <a:r>
              <a:rPr lang="en-US" dirty="0" err="1" smtClean="0"/>
              <a:t>terapilere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duyan</a:t>
            </a:r>
            <a:r>
              <a:rPr lang="en-US" dirty="0" smtClean="0"/>
              <a:t> </a:t>
            </a:r>
            <a:r>
              <a:rPr lang="en-US" dirty="0" err="1" smtClean="0"/>
              <a:t>hastaları</a:t>
            </a:r>
            <a:r>
              <a:rPr lang="en-US" dirty="0" smtClean="0"/>
              <a:t> </a:t>
            </a:r>
            <a:r>
              <a:rPr lang="en-US" dirty="0" err="1" smtClean="0"/>
              <a:t>belirlemek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endParaRPr lang="en-US" dirty="0" smtClean="0"/>
          </a:p>
          <a:p>
            <a:r>
              <a:rPr lang="en-US" dirty="0" smtClean="0"/>
              <a:t>RP ,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 </a:t>
            </a:r>
            <a:r>
              <a:rPr lang="en-US" dirty="0" err="1" smtClean="0"/>
              <a:t>sağlamasının</a:t>
            </a:r>
            <a:r>
              <a:rPr lang="en-US" dirty="0" smtClean="0"/>
              <a:t> </a:t>
            </a:r>
            <a:r>
              <a:rPr lang="en-US" dirty="0" err="1" smtClean="0"/>
              <a:t>yanında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hastalıksız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kalımda</a:t>
            </a:r>
            <a:r>
              <a:rPr lang="en-US" dirty="0" smtClean="0"/>
              <a:t> </a:t>
            </a:r>
            <a:r>
              <a:rPr lang="en-US" dirty="0" err="1" smtClean="0"/>
              <a:t>mükemmel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içermektedir</a:t>
            </a:r>
            <a:endParaRPr lang="en-US" dirty="0" smtClean="0"/>
          </a:p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RP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definitif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onkolojik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gösterse</a:t>
            </a:r>
            <a:r>
              <a:rPr lang="en-US" dirty="0" smtClean="0"/>
              <a:t> de </a:t>
            </a:r>
            <a:r>
              <a:rPr lang="en-US" dirty="0" err="1" smtClean="0"/>
              <a:t>cerrahi</a:t>
            </a:r>
            <a:r>
              <a:rPr lang="en-US" dirty="0" smtClean="0"/>
              <a:t> ilk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yerini</a:t>
            </a:r>
            <a:r>
              <a:rPr lang="en-US" dirty="0" smtClean="0"/>
              <a:t> </a:t>
            </a:r>
            <a:r>
              <a:rPr lang="en-US" dirty="0" err="1" smtClean="0"/>
              <a:t>korumaktadır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2050"/>
            <a:ext cx="8420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"/>
            <a:ext cx="7620000" cy="6146800"/>
          </a:xfrm>
        </p:spPr>
        <p:txBody>
          <a:bodyPr/>
          <a:lstStyle/>
          <a:p>
            <a:r>
              <a:rPr lang="en-US" dirty="0" smtClean="0"/>
              <a:t>PSA ≥15                                                 28 hasta </a:t>
            </a:r>
          </a:p>
          <a:p>
            <a:r>
              <a:rPr lang="en-US" dirty="0" smtClean="0"/>
              <a:t>≥cT2b                                  </a:t>
            </a:r>
            <a:r>
              <a:rPr lang="en-US" dirty="0" err="1" smtClean="0"/>
              <a:t>Neoadjuvan</a:t>
            </a:r>
            <a:r>
              <a:rPr lang="en-US" dirty="0" smtClean="0"/>
              <a:t> 6 </a:t>
            </a:r>
            <a:r>
              <a:rPr lang="en-US" dirty="0" err="1" smtClean="0"/>
              <a:t>hafta</a:t>
            </a:r>
            <a:r>
              <a:rPr lang="en-US" dirty="0" smtClean="0"/>
              <a:t> IV </a:t>
            </a:r>
            <a:r>
              <a:rPr lang="en-US" dirty="0" err="1" smtClean="0"/>
              <a:t>dosetaksel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Gleason </a:t>
            </a:r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/>
              <a:t>≥</a:t>
            </a:r>
            <a:r>
              <a:rPr lang="en-US" dirty="0" smtClean="0"/>
              <a:t>8 </a:t>
            </a: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Takiben</a:t>
            </a:r>
            <a:r>
              <a:rPr lang="en-US" dirty="0" smtClean="0"/>
              <a:t> RP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 130 ay</a:t>
            </a:r>
          </a:p>
          <a:p>
            <a:r>
              <a:rPr lang="en-US" dirty="0" smtClean="0"/>
              <a:t>10 hasta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hastalıksız</a:t>
            </a:r>
            <a:endParaRPr lang="en-US" dirty="0" smtClean="0"/>
          </a:p>
          <a:p>
            <a:r>
              <a:rPr lang="en-US" dirty="0" smtClean="0"/>
              <a:t>18 hasta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saptanmış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 smtClean="0"/>
              <a:t>yıllık</a:t>
            </a:r>
            <a:r>
              <a:rPr lang="en-US" dirty="0" smtClean="0"/>
              <a:t> BCR-free </a:t>
            </a:r>
            <a:r>
              <a:rPr lang="en-US" dirty="0" err="1" smtClean="0"/>
              <a:t>sağkalım</a:t>
            </a:r>
            <a:r>
              <a:rPr lang="en-US" dirty="0" smtClean="0"/>
              <a:t> %33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Metastaz</a:t>
            </a:r>
            <a:r>
              <a:rPr lang="en-US" dirty="0" smtClean="0"/>
              <a:t>-free </a:t>
            </a:r>
            <a:r>
              <a:rPr lang="en-US" dirty="0" err="1" smtClean="0"/>
              <a:t>sağkalım</a:t>
            </a:r>
            <a:r>
              <a:rPr lang="en-US" dirty="0" smtClean="0"/>
              <a:t> %68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sağkalım</a:t>
            </a:r>
            <a:r>
              <a:rPr lang="en-US" dirty="0" smtClean="0"/>
              <a:t> %92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sağkalım</a:t>
            </a:r>
            <a:r>
              <a:rPr lang="en-US" dirty="0" smtClean="0"/>
              <a:t>  %79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68625" y="714375"/>
            <a:ext cx="50800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540000" y="2111375"/>
            <a:ext cx="2746375" cy="539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6" y="1162050"/>
            <a:ext cx="82426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7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V="1">
            <a:off x="0" y="5588950"/>
            <a:ext cx="1162228" cy="8545"/>
          </a:xfrm>
          <a:prstGeom prst="straightConnector1">
            <a:avLst/>
          </a:prstGeom>
          <a:ln cap="sq" cmpd="sng">
            <a:solidFill>
              <a:srgbClr val="FF0000">
                <a:alpha val="6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6563170" y="5621709"/>
            <a:ext cx="239282" cy="0"/>
          </a:xfrm>
          <a:prstGeom prst="straightConnector1">
            <a:avLst/>
          </a:prstGeom>
          <a:ln cap="sq" cmpd="sng">
            <a:solidFill>
              <a:srgbClr val="FF0000">
                <a:alpha val="6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33463"/>
            <a:ext cx="81724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250"/>
            <a:ext cx="7620000" cy="605155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RP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gözlem</a:t>
            </a:r>
            <a:r>
              <a:rPr lang="en-US" dirty="0" smtClean="0"/>
              <a:t> </a:t>
            </a:r>
            <a:r>
              <a:rPr lang="en-US" dirty="0" err="1" smtClean="0"/>
              <a:t>karşılaştırıldığında</a:t>
            </a:r>
            <a:r>
              <a:rPr lang="en-US" dirty="0" smtClean="0"/>
              <a:t>  10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kalımda</a:t>
            </a:r>
            <a:r>
              <a:rPr lang="en-US" dirty="0" smtClean="0"/>
              <a:t> %11-%19 RP </a:t>
            </a:r>
            <a:r>
              <a:rPr lang="en-US" dirty="0" err="1" smtClean="0"/>
              <a:t>lehine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farklılık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endParaRPr lang="en-US" dirty="0" smtClean="0"/>
          </a:p>
          <a:p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prostatektomi</a:t>
            </a:r>
            <a:r>
              <a:rPr lang="en-US" dirty="0" smtClean="0"/>
              <a:t> ,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hastalıkta</a:t>
            </a:r>
            <a:r>
              <a:rPr lang="en-US" dirty="0" smtClean="0"/>
              <a:t> </a:t>
            </a:r>
            <a:r>
              <a:rPr lang="en-US" dirty="0" err="1" smtClean="0"/>
              <a:t>izleme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survi</a:t>
            </a:r>
            <a:r>
              <a:rPr lang="en-US" dirty="0" smtClean="0"/>
              <a:t> </a:t>
            </a:r>
            <a:r>
              <a:rPr lang="en-US" dirty="0" err="1" smtClean="0"/>
              <a:t>avantajı</a:t>
            </a:r>
            <a:r>
              <a:rPr lang="en-US" dirty="0" smtClean="0"/>
              <a:t> </a:t>
            </a:r>
            <a:r>
              <a:rPr lang="en-US" dirty="0" err="1" smtClean="0"/>
              <a:t>sağlamıştır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avantaj</a:t>
            </a:r>
            <a:r>
              <a:rPr lang="en-US" dirty="0" smtClean="0"/>
              <a:t> </a:t>
            </a:r>
            <a:r>
              <a:rPr lang="en-US" dirty="0" err="1" smtClean="0"/>
              <a:t>hastalığın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evresi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gleason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skoru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yükseldikçe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daha</a:t>
            </a:r>
            <a:r>
              <a:rPr lang="en-US" dirty="0" smtClean="0"/>
              <a:t> da </a:t>
            </a:r>
            <a:r>
              <a:rPr lang="en-US" dirty="0" err="1" smtClean="0"/>
              <a:t>belirginleşmektedir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6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71463"/>
            <a:ext cx="63817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544"/>
            <a:ext cx="8351370" cy="15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>
            <a:off x="6496228" y="3725967"/>
            <a:ext cx="1580972" cy="85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625"/>
            <a:ext cx="7620000" cy="6099175"/>
          </a:xfrm>
        </p:spPr>
        <p:txBody>
          <a:bodyPr/>
          <a:lstStyle/>
          <a:p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Avustralyalı</a:t>
            </a:r>
            <a:r>
              <a:rPr lang="en-US" dirty="0" smtClean="0"/>
              <a:t> </a:t>
            </a:r>
            <a:r>
              <a:rPr lang="en-US" dirty="0" err="1" smtClean="0"/>
              <a:t>ürologlar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yapılmış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, guideline </a:t>
            </a:r>
            <a:r>
              <a:rPr lang="en-US" dirty="0" err="1" smtClean="0"/>
              <a:t>ışığında</a:t>
            </a:r>
            <a:r>
              <a:rPr lang="en-US" dirty="0" smtClean="0"/>
              <a:t> RP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adjuvan</a:t>
            </a:r>
            <a:r>
              <a:rPr lang="en-US" dirty="0" smtClean="0"/>
              <a:t> RT </a:t>
            </a:r>
            <a:r>
              <a:rPr lang="en-US" dirty="0" err="1" smtClean="0"/>
              <a:t>konusundaki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,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alışkanlıklarını</a:t>
            </a:r>
            <a:r>
              <a:rPr lang="en-US" dirty="0" smtClean="0"/>
              <a:t> </a:t>
            </a:r>
            <a:r>
              <a:rPr lang="en-US" dirty="0" err="1" smtClean="0"/>
              <a:t>incelemeye</a:t>
            </a:r>
            <a:r>
              <a:rPr lang="en-US" dirty="0" smtClean="0"/>
              <a:t> </a:t>
            </a:r>
            <a:r>
              <a:rPr lang="en-US" dirty="0" err="1" smtClean="0"/>
              <a:t>yöneliktir</a:t>
            </a:r>
            <a:endParaRPr lang="en-US" dirty="0" smtClean="0"/>
          </a:p>
          <a:p>
            <a:r>
              <a:rPr lang="en-US" dirty="0" err="1" smtClean="0"/>
              <a:t>Yaklaşık</a:t>
            </a:r>
            <a:r>
              <a:rPr lang="en-US" dirty="0" smtClean="0"/>
              <a:t> </a:t>
            </a:r>
            <a:r>
              <a:rPr lang="en-US" dirty="0" err="1" smtClean="0"/>
              <a:t>yarısı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yönetimi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guideline </a:t>
            </a:r>
            <a:r>
              <a:rPr lang="en-US" dirty="0" err="1" smtClean="0"/>
              <a:t>uygulamalarından</a:t>
            </a:r>
            <a:r>
              <a:rPr lang="en-US" dirty="0" smtClean="0"/>
              <a:t> </a:t>
            </a:r>
            <a:r>
              <a:rPr lang="en-US" dirty="0" err="1" smtClean="0"/>
              <a:t>habersiz</a:t>
            </a:r>
            <a:endParaRPr lang="en-US" dirty="0" smtClean="0"/>
          </a:p>
          <a:p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</a:t>
            </a:r>
            <a:r>
              <a:rPr lang="en-US" dirty="0" err="1" smtClean="0"/>
              <a:t>adjuvan</a:t>
            </a:r>
            <a:r>
              <a:rPr lang="en-US" dirty="0" smtClean="0"/>
              <a:t> RT </a:t>
            </a:r>
            <a:r>
              <a:rPr lang="en-US" dirty="0" err="1" smtClean="0"/>
              <a:t>konusunda</a:t>
            </a:r>
            <a:r>
              <a:rPr lang="en-US" dirty="0" smtClean="0"/>
              <a:t> </a:t>
            </a:r>
            <a:r>
              <a:rPr lang="en-US" dirty="0" err="1" smtClean="0"/>
              <a:t>üçte</a:t>
            </a:r>
            <a:r>
              <a:rPr lang="en-US" dirty="0" smtClean="0"/>
              <a:t> </a:t>
            </a:r>
            <a:r>
              <a:rPr lang="en-US" dirty="0" err="1" smtClean="0"/>
              <a:t>birinden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azı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fayda</a:t>
            </a:r>
            <a:r>
              <a:rPr lang="en-US" dirty="0" smtClean="0"/>
              <a:t> </a:t>
            </a:r>
            <a:r>
              <a:rPr lang="en-US" dirty="0" err="1" smtClean="0"/>
              <a:t>sağlanacağı</a:t>
            </a:r>
            <a:r>
              <a:rPr lang="en-US" dirty="0" smtClean="0"/>
              <a:t> </a:t>
            </a:r>
            <a:r>
              <a:rPr lang="en-US" dirty="0" err="1" smtClean="0"/>
              <a:t>görüşünde</a:t>
            </a:r>
            <a:endParaRPr lang="en-US" dirty="0" smtClean="0"/>
          </a:p>
          <a:p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ürologlar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</a:t>
            </a:r>
            <a:r>
              <a:rPr lang="en-US" dirty="0" err="1" smtClean="0"/>
              <a:t>adjuvan</a:t>
            </a:r>
            <a:r>
              <a:rPr lang="en-US" dirty="0" smtClean="0"/>
              <a:t> RT </a:t>
            </a:r>
            <a:r>
              <a:rPr lang="en-US" dirty="0" err="1" smtClean="0"/>
              <a:t>uygulanması</a:t>
            </a:r>
            <a:r>
              <a:rPr lang="en-US" dirty="0" smtClean="0"/>
              <a:t> </a:t>
            </a:r>
            <a:r>
              <a:rPr lang="en-US" dirty="0" err="1" smtClean="0"/>
              <a:t>taraftarı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 err="1" smtClean="0"/>
              <a:t>yaşlı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tecrübeli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 </a:t>
            </a:r>
            <a:r>
              <a:rPr lang="en-US" dirty="0" err="1" smtClean="0"/>
              <a:t>izlemden</a:t>
            </a:r>
            <a:r>
              <a:rPr lang="en-US" dirty="0" smtClean="0"/>
              <a:t> </a:t>
            </a:r>
            <a:r>
              <a:rPr lang="en-US" dirty="0" err="1" smtClean="0"/>
              <a:t>yana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PARTİN TABLOSU</a:t>
            </a:r>
            <a:br>
              <a:rPr lang="tr-TR" dirty="0"/>
            </a:br>
            <a:r>
              <a:rPr lang="tr-TR" sz="1800" dirty="0"/>
              <a:t>http://urology.jhu.edu/prostate/partintables.php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376"/>
            <a:ext cx="8511611" cy="53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PARTİN TABLOSU</a:t>
            </a:r>
            <a:br>
              <a:rPr lang="tr-TR" dirty="0"/>
            </a:br>
            <a:r>
              <a:rPr lang="tr-TR" sz="2000" dirty="0"/>
              <a:t>http://urology.jhu.edu/prostate/partintables.php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8391970" cy="53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PARTİN TABLOSU</a:t>
            </a:r>
            <a:br>
              <a:rPr lang="tr-TR" dirty="0"/>
            </a:br>
            <a:r>
              <a:rPr lang="tr-TR" sz="2000" dirty="0"/>
              <a:t>http://urology.jhu.edu/prostate/partintables.php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460"/>
            <a:ext cx="8419540" cy="533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4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5"/>
            <a:ext cx="7620000" cy="594042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 err="1" smtClean="0"/>
              <a:t>Lokal</a:t>
            </a:r>
            <a:r>
              <a:rPr lang="en-US" sz="3200" dirty="0" smtClean="0"/>
              <a:t> </a:t>
            </a:r>
            <a:r>
              <a:rPr lang="en-US" sz="3200" dirty="0" err="1" smtClean="0"/>
              <a:t>İleri</a:t>
            </a:r>
            <a:r>
              <a:rPr lang="en-US" sz="3200" dirty="0" smtClean="0"/>
              <a:t> </a:t>
            </a:r>
            <a:r>
              <a:rPr lang="en-US" sz="3200" dirty="0" err="1" smtClean="0"/>
              <a:t>Evre</a:t>
            </a:r>
            <a:r>
              <a:rPr lang="en-US" sz="3200" dirty="0" smtClean="0"/>
              <a:t> </a:t>
            </a:r>
            <a:r>
              <a:rPr lang="en-US" sz="3200" dirty="0" err="1" smtClean="0"/>
              <a:t>Prostat</a:t>
            </a:r>
            <a:r>
              <a:rPr lang="en-US" sz="3200" dirty="0" smtClean="0"/>
              <a:t> </a:t>
            </a:r>
            <a:r>
              <a:rPr lang="en-US" sz="3200" dirty="0" err="1" smtClean="0"/>
              <a:t>Kanseri</a:t>
            </a:r>
            <a:endParaRPr lang="en-US" sz="3200" dirty="0"/>
          </a:p>
          <a:p>
            <a:pPr marL="114300" indent="0" algn="ctr">
              <a:buNone/>
            </a:pPr>
            <a:r>
              <a:rPr lang="en-US" sz="3200" dirty="0" smtClean="0"/>
              <a:t>T3-T4 / N0 / MO</a:t>
            </a:r>
          </a:p>
          <a:p>
            <a:pPr marL="114300" indent="0" algn="ctr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T3NOMO </a:t>
            </a:r>
            <a:r>
              <a:rPr lang="en-US" sz="2800" dirty="0" err="1" smtClean="0"/>
              <a:t>prostat</a:t>
            </a:r>
            <a:r>
              <a:rPr lang="en-US" sz="2800" dirty="0" smtClean="0"/>
              <a:t>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%11.6 - %15.3 </a:t>
            </a:r>
            <a:endParaRPr lang="tr-TR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T3-T4 </a:t>
            </a:r>
            <a:r>
              <a:rPr lang="en-US" sz="2800" dirty="0" err="1" smtClean="0"/>
              <a:t>prostat</a:t>
            </a:r>
            <a:r>
              <a:rPr lang="en-US" sz="2800" dirty="0" smtClean="0"/>
              <a:t>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 </a:t>
            </a:r>
            <a:r>
              <a:rPr lang="en-US" sz="2800" dirty="0" err="1" smtClean="0"/>
              <a:t>insidansı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%15-25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               </a:t>
            </a:r>
            <a:endParaRPr lang="en-US" sz="2800" dirty="0"/>
          </a:p>
          <a:p>
            <a:pPr marL="114300" indent="0" algn="ctr">
              <a:buNone/>
            </a:pPr>
            <a:endParaRPr lang="en-US" sz="3200" dirty="0" smtClean="0"/>
          </a:p>
          <a:p>
            <a:pPr marL="114300" indent="0" algn="ctr">
              <a:buNone/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4512"/>
            <a:ext cx="6480483" cy="25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37" y="1227711"/>
            <a:ext cx="4590641" cy="552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1077</Words>
  <Application>Microsoft Office PowerPoint</Application>
  <PresentationFormat>Ekran Gösterisi (4:3)</PresentationFormat>
  <Paragraphs>274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Adjacency</vt:lpstr>
      <vt:lpstr>LOKAL İLERİ EVRE PROSTAT KANSERİ </vt:lpstr>
      <vt:lpstr>PowerPoint Sunusu</vt:lpstr>
      <vt:lpstr>EVRELENDİRME</vt:lpstr>
      <vt:lpstr>PowerPoint Sunusu</vt:lpstr>
      <vt:lpstr>PARTİN TABLOSU http://urology.jhu.edu/prostate/partintables.php</vt:lpstr>
      <vt:lpstr>PARTİN TABLOSU http://urology.jhu.edu/prostate/partintables.php</vt:lpstr>
      <vt:lpstr>PARTİN TABLOSU http://urology.jhu.edu/prostate/partintables.php</vt:lpstr>
      <vt:lpstr>PowerPoint Sunusu</vt:lpstr>
      <vt:lpstr>PowerPoint Sunusu</vt:lpstr>
      <vt:lpstr>PowerPoint Sunusu</vt:lpstr>
      <vt:lpstr>RADİKAL PROSTATEKTOMİ</vt:lpstr>
      <vt:lpstr>PowerPoint Sunusu</vt:lpstr>
      <vt:lpstr>Cerrahi Tedavi Avantajları</vt:lpstr>
      <vt:lpstr>PowerPoint Sunusu</vt:lpstr>
      <vt:lpstr>Lokal İleri Hastalıkta Cerrahi Tedavi</vt:lpstr>
      <vt:lpstr>Neoadjuvan  HT</vt:lpstr>
      <vt:lpstr>Adjuvant HT</vt:lpstr>
      <vt:lpstr>Adjuvant HT</vt:lpstr>
      <vt:lpstr>Adjuvant HT</vt:lpstr>
      <vt:lpstr>Adjuvant HT</vt:lpstr>
      <vt:lpstr>Adjuvan RT</vt:lpstr>
      <vt:lpstr>Adjuvan RT</vt:lpstr>
      <vt:lpstr>Adjuvan RT</vt:lpstr>
      <vt:lpstr>PowerPoint Sunusu</vt:lpstr>
      <vt:lpstr>PowerPoint Sunusu</vt:lpstr>
      <vt:lpstr>PowerPoint Sunusu</vt:lpstr>
      <vt:lpstr>PowerPoint Sunusu</vt:lpstr>
      <vt:lpstr>Lokal invaziv hastalarda genişletilmiş LN diseksiyonu ile küratif tedavi  ve sınırlı metastatik hastalıkta uzun süre hastalıksız sağ kalım mümkündür.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 İLERİ PROSTAT KANSERİ</dc:title>
  <dc:creator>Murat Yavuz Koparal</dc:creator>
  <cp:lastModifiedBy>Süleyman YEŞİL</cp:lastModifiedBy>
  <cp:revision>47</cp:revision>
  <dcterms:created xsi:type="dcterms:W3CDTF">2015-04-09T20:49:17Z</dcterms:created>
  <dcterms:modified xsi:type="dcterms:W3CDTF">2015-04-11T05:13:43Z</dcterms:modified>
</cp:coreProperties>
</file>