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41"/>
  </p:notesMasterIdLst>
  <p:handoutMasterIdLst>
    <p:handoutMasterId r:id="rId42"/>
  </p:handoutMasterIdLst>
  <p:sldIdLst>
    <p:sldId id="1113" r:id="rId2"/>
    <p:sldId id="946" r:id="rId3"/>
    <p:sldId id="1266" r:id="rId4"/>
    <p:sldId id="1267" r:id="rId5"/>
    <p:sldId id="1278" r:id="rId6"/>
    <p:sldId id="1279" r:id="rId7"/>
    <p:sldId id="1256" r:id="rId8"/>
    <p:sldId id="1292" r:id="rId9"/>
    <p:sldId id="1282" r:id="rId10"/>
    <p:sldId id="1283" r:id="rId11"/>
    <p:sldId id="1284" r:id="rId12"/>
    <p:sldId id="1274" r:id="rId13"/>
    <p:sldId id="1270" r:id="rId14"/>
    <p:sldId id="1271" r:id="rId15"/>
    <p:sldId id="1272" r:id="rId16"/>
    <p:sldId id="1275" r:id="rId17"/>
    <p:sldId id="1277" r:id="rId18"/>
    <p:sldId id="1140" r:id="rId19"/>
    <p:sldId id="1155" r:id="rId20"/>
    <p:sldId id="1238" r:id="rId21"/>
    <p:sldId id="1239" r:id="rId22"/>
    <p:sldId id="1242" r:id="rId23"/>
    <p:sldId id="1241" r:id="rId24"/>
    <p:sldId id="1240" r:id="rId25"/>
    <p:sldId id="1243" r:id="rId26"/>
    <p:sldId id="1287" r:id="rId27"/>
    <p:sldId id="1295" r:id="rId28"/>
    <p:sldId id="1296" r:id="rId29"/>
    <p:sldId id="1297" r:id="rId30"/>
    <p:sldId id="1299" r:id="rId31"/>
    <p:sldId id="1300" r:id="rId32"/>
    <p:sldId id="1298" r:id="rId33"/>
    <p:sldId id="1290" r:id="rId34"/>
    <p:sldId id="1291" r:id="rId35"/>
    <p:sldId id="1294" r:id="rId36"/>
    <p:sldId id="1289" r:id="rId37"/>
    <p:sldId id="1288" r:id="rId38"/>
    <p:sldId id="1301" r:id="rId39"/>
    <p:sldId id="1219" r:id="rId40"/>
  </p:sldIdLst>
  <p:sldSz cx="9144000" cy="6858000" type="screen4x3"/>
  <p:notesSz cx="6997700" cy="9271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FAFAFA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FAFAFA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FAFAFA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FAFAFA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FAFAFA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AFAFA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AFAFA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AFAFA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AFAFA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AE6"/>
    <a:srgbClr val="FEE88A"/>
    <a:srgbClr val="FF6600"/>
    <a:srgbClr val="009900"/>
    <a:srgbClr val="008000"/>
    <a:srgbClr val="FFCC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93606" autoAdjust="0"/>
  </p:normalViewPr>
  <p:slideViewPr>
    <p:cSldViewPr>
      <p:cViewPr>
        <p:scale>
          <a:sx n="72" d="100"/>
          <a:sy n="72" d="100"/>
        </p:scale>
        <p:origin x="-948" y="-48"/>
      </p:cViewPr>
      <p:guideLst>
        <p:guide orient="horz" pos="4224"/>
        <p:guide orient="horz" pos="528"/>
        <p:guide orient="horz" pos="1056"/>
        <p:guide orient="horz" pos="1440"/>
        <p:guide orient="horz" pos="3552"/>
        <p:guide orient="horz" pos="2736"/>
        <p:guide orient="horz" pos="2880"/>
        <p:guide orient="horz" pos="3360"/>
        <p:guide pos="192"/>
        <p:guide pos="1056"/>
        <p:guide pos="4176"/>
        <p:guide pos="14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7240"/>
    </p:cViewPr>
  </p:sorterViewPr>
  <p:notesViewPr>
    <p:cSldViewPr>
      <p:cViewPr>
        <p:scale>
          <a:sx n="100" d="100"/>
          <a:sy n="100" d="100"/>
        </p:scale>
        <p:origin x="-822" y="-60"/>
      </p:cViewPr>
      <p:guideLst>
        <p:guide orient="horz" pos="2728"/>
        <p:guide pos="123"/>
        <p:guide pos="426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211864406779655E-2"/>
          <c:y val="0.10416666666666667"/>
          <c:w val="0.85169491525423724"/>
          <c:h val="0.79326923076923073"/>
        </c:manualLayout>
      </c:layout>
      <c:ofPieChart>
        <c:ofPieType val="bar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 w="15714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CC00" mc:Ignorable="a14" a14:legacySpreadsheetColorIndex="51"/>
                  </a:gs>
                  <a:gs pos="100000">
                    <a:srgbClr xmlns:mc="http://schemas.openxmlformats.org/markup-compatibility/2006" xmlns:a14="http://schemas.microsoft.com/office/drawing/2010/main" val="030300" mc:Ignorable="a14" a14:legacySpreadsheetColorIndex="51">
                      <a:gamma/>
                      <a:shade val="84706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31428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EFEFF" mc:Ignorable="a14" a14:legacySpreadsheetColorIndex="48">
                      <a:gamma/>
                      <a:tint val="66667"/>
                      <a:invGamma/>
                    </a:srgbClr>
                  </a:gs>
                  <a:gs pos="100000">
                    <a:srgbClr xmlns:mc="http://schemas.openxmlformats.org/markup-compatibility/2006" xmlns:a14="http://schemas.microsoft.com/office/drawing/2010/main" val="3366FF" mc:Ignorable="a14" a14:legacySpreadsheetColorIndex="48"/>
                  </a:gs>
                </a:gsLst>
                <a:lin ang="5400000" scaled="1"/>
              </a:gradFill>
              <a:ln w="31428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3366FF" mc:Ignorable="a14" a14:legacySpreadsheetColorIndex="48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48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1428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0080" mc:Ignorable="a14" a14:legacySpreadsheetColorIndex="18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18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1428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EFEFF" mc:Ignorable="a14" a14:legacySpreadsheetColorIndex="12">
                      <a:gamma/>
                      <a:tint val="63529"/>
                      <a:invGamma/>
                    </a:srgbClr>
                  </a:gs>
                  <a:gs pos="100000">
                    <a:srgbClr xmlns:mc="http://schemas.openxmlformats.org/markup-compatibility/2006" xmlns:a14="http://schemas.microsoft.com/office/drawing/2010/main" val="0000FF" mc:Ignorable="a14" a14:legacySpreadsheetColorIndex="12"/>
                  </a:gs>
                </a:gsLst>
                <a:path path="rect">
                  <a:fillToRect l="50000" t="50000" r="50000" b="50000"/>
                </a:path>
              </a:gradFill>
              <a:ln w="31428">
                <a:solidFill>
                  <a:srgbClr val="FFFFFF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48</c:v>
                </c:pt>
                <c:pt idx="1">
                  <c:v>17</c:v>
                </c:pt>
                <c:pt idx="2">
                  <c:v>25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cust"/>
        <c:custSplit>
          <c:secondPiePt val="1"/>
          <c:secondPiePt val="2"/>
          <c:secondPiePt val="3"/>
        </c:custSplit>
        <c:secondPieSize val="75"/>
        <c:serLines>
          <c:spPr>
            <a:ln w="31428">
              <a:solidFill>
                <a:srgbClr val="FFFFFF"/>
              </a:solidFill>
              <a:prstDash val="solid"/>
            </a:ln>
          </c:spPr>
        </c:serLines>
      </c:ofPieChart>
      <c:spPr>
        <a:noFill/>
        <a:ln w="3142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227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51694915254236"/>
          <c:y val="8.1730769230769232E-2"/>
          <c:w val="0.55508474576271183"/>
          <c:h val="0.8397435897435897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00FFFF"/>
            </a:solidFill>
            <a:ln w="17142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0000" mc:Ignorable="a14" a14:legacySpreadsheetColorIndex="52">
                      <a:gamma/>
                      <a:shade val="46275"/>
                      <a:invGamma/>
                    </a:srgbClr>
                  </a:gs>
                  <a:gs pos="50000">
                    <a:srgbClr xmlns:mc="http://schemas.openxmlformats.org/markup-compatibility/2006" xmlns:a14="http://schemas.microsoft.com/office/drawing/2010/main" val="FF9900" mc:Ignorable="a14" a14:legacySpreadsheetColorIndex="52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5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7142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0000" mc:Ignorable="a14" a14:legacySpreadsheetColorIndex="55">
                      <a:gamma/>
                      <a:shade val="46275"/>
                      <a:invGamma/>
                    </a:srgbClr>
                  </a:gs>
                  <a:gs pos="50000">
                    <a:srgbClr xmlns:mc="http://schemas.openxmlformats.org/markup-compatibility/2006" xmlns:a14="http://schemas.microsoft.com/office/drawing/2010/main" val="969696" mc:Ignorable="a14" a14:legacySpreadsheetColorIndex="55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55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7142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0"/>
      </c:pieChart>
      <c:spPr>
        <a:noFill/>
        <a:ln w="3428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30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tr-T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hPercent val="48"/>
      <c:rotY val="0"/>
      <c:depthPercent val="11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4687500000000014E-2"/>
          <c:y val="0.12633832976445397"/>
          <c:w val="0.93080357142857473"/>
          <c:h val="0.81798715203426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Study 1 (LVCV)</c:v>
                </c:pt>
              </c:strCache>
            </c:strRef>
          </c:tx>
          <c:spPr>
            <a:pattFill prst="wdUpDiag">
              <a:fgClr>
                <a:srgbClr val="808080"/>
              </a:fgClr>
              <a:bgClr>
                <a:srgbClr val="FF6600"/>
              </a:bgClr>
            </a:pattFill>
            <a:ln w="10463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pattFill prst="wdUpDiag">
                <a:fgClr>
                  <a:srgbClr val="00FF00"/>
                </a:fgClr>
                <a:bgClr>
                  <a:srgbClr val="008000"/>
                </a:bgClr>
              </a:pattFill>
              <a:ln w="10463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3.8090693553196812E-3"/>
                  <c:y val="6.80576095500759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104496577693054E-3"/>
                  <c:y val="-2.8231877106732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 w="20923">
                  <a:noFill/>
                </a:ln>
              </c:spPr>
              <c:txPr>
                <a:bodyPr/>
                <a:lstStyle/>
                <a:p>
                  <a:pPr>
                    <a:defRPr sz="1396" b="1" i="0" u="none" strike="noStrike" baseline="0">
                      <a:solidFill>
                        <a:schemeClr val="tx1"/>
                      </a:solidFill>
                      <a:latin typeface="+mn-lt"/>
                      <a:ea typeface="Tahoma"/>
                      <a:cs typeface="Tahoma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0923">
                <a:noFill/>
              </a:ln>
            </c:spPr>
            <c:txPr>
              <a:bodyPr/>
              <a:lstStyle/>
              <a:p>
                <a:pPr>
                  <a:defRPr sz="1396" b="1" i="0" u="none" strike="noStrike" baseline="0">
                    <a:solidFill>
                      <a:srgbClr val="FFFFFF"/>
                    </a:solidFill>
                    <a:latin typeface="+mn-lt"/>
                    <a:ea typeface="Tahoma"/>
                    <a:cs typeface="Tahoma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0.0</c:formatCode>
                <c:ptCount val="2"/>
                <c:pt idx="0">
                  <c:v>13.7</c:v>
                </c:pt>
                <c:pt idx="1">
                  <c:v>14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Study 2 (LVFP)</c:v>
                </c:pt>
              </c:strCache>
            </c:strRef>
          </c:tx>
          <c:spPr>
            <a:gradFill rotWithShape="0">
              <a:gsLst>
                <a:gs pos="0">
                  <a:srgbClr val="FF6600">
                    <a:gamma/>
                    <a:shade val="46275"/>
                    <a:invGamma/>
                  </a:srgbClr>
                </a:gs>
                <a:gs pos="5000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0463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  <a:ln w="10463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00F400"/>
              </a:solidFill>
              <a:ln w="10463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3.2628026587271504E-4"/>
                  <c:y val="-1.1502859460361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743312879582833E-3"/>
                  <c:y val="3.78613954970123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0923">
                <a:noFill/>
              </a:ln>
            </c:spPr>
            <c:txPr>
              <a:bodyPr/>
              <a:lstStyle/>
              <a:p>
                <a:pPr>
                  <a:defRPr sz="1396" b="1" i="0" u="none" strike="noStrike" baseline="0">
                    <a:solidFill>
                      <a:srgbClr val="FFFFFF"/>
                    </a:solidFill>
                    <a:latin typeface="+mn-lt"/>
                    <a:ea typeface="Tahoma"/>
                    <a:cs typeface="Tahoma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Sheet1!$B$3:$C$3</c:f>
              <c:numCache>
                <c:formatCode>0.0</c:formatCode>
                <c:ptCount val="2"/>
                <c:pt idx="0">
                  <c:v>23.8</c:v>
                </c:pt>
                <c:pt idx="1">
                  <c:v>23.5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FF6600">
                    <a:gamma/>
                    <a:shade val="46275"/>
                    <a:invGamma/>
                  </a:srgbClr>
                </a:gs>
                <a:gs pos="5000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0463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  <a:ln w="10463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00F400"/>
              </a:solidFill>
              <a:ln w="10463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5.8057486529182094E-3"/>
                  <c:y val="2.3382503651934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741719582919275E-3"/>
                  <c:y val="-1.6549555671023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0923">
                <a:noFill/>
              </a:ln>
            </c:spPr>
            <c:txPr>
              <a:bodyPr/>
              <a:lstStyle/>
              <a:p>
                <a:pPr>
                  <a:defRPr sz="1396" b="1" i="0" u="none" strike="noStrike" baseline="0">
                    <a:solidFill>
                      <a:srgbClr val="FFFFFF"/>
                    </a:solidFill>
                    <a:latin typeface="+mn-lt"/>
                    <a:ea typeface="Tahoma"/>
                    <a:cs typeface="Tahoma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Sheet1!$B$4:$C$4</c:f>
              <c:numCache>
                <c:formatCode>0.0</c:formatCode>
                <c:ptCount val="2"/>
                <c:pt idx="0">
                  <c:v>23.7</c:v>
                </c:pt>
                <c:pt idx="1">
                  <c:v>23.8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FF6600">
                    <a:gamma/>
                    <a:shade val="46275"/>
                    <a:invGamma/>
                  </a:srgbClr>
                </a:gs>
                <a:gs pos="5000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0463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  <a:ln w="10463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00F400"/>
              </a:solidFill>
              <a:ln w="10463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7.3539571252099062E-3"/>
                  <c:y val="-1.7058702208427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076288162395943E-3"/>
                  <c:y val="-2.1048003517326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0923">
                <a:noFill/>
              </a:ln>
            </c:spPr>
            <c:txPr>
              <a:bodyPr/>
              <a:lstStyle/>
              <a:p>
                <a:pPr>
                  <a:defRPr sz="1396" b="1" i="0" u="none" strike="noStrike" baseline="0">
                    <a:solidFill>
                      <a:srgbClr val="FFFFFF"/>
                    </a:solidFill>
                    <a:latin typeface="+mn-lt"/>
                    <a:ea typeface="Tahoma"/>
                    <a:cs typeface="Tahoma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Sheet1!$B$5:$C$5</c:f>
              <c:numCache>
                <c:formatCode>0.0</c:formatCode>
                <c:ptCount val="2"/>
                <c:pt idx="0">
                  <c:v>24.1</c:v>
                </c:pt>
                <c:pt idx="1">
                  <c:v>24.2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0463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F400"/>
              </a:solidFill>
              <a:ln w="10463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1"/>
              <c:layout>
                <c:manualLayout>
                  <c:x val="-2.8076867080529221E-3"/>
                  <c:y val="-2.4349494384267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0923">
                <a:noFill/>
              </a:ln>
            </c:spPr>
            <c:txPr>
              <a:bodyPr/>
              <a:lstStyle/>
              <a:p>
                <a:pPr>
                  <a:defRPr sz="1396" b="1" i="0" u="none" strike="noStrike" baseline="0">
                    <a:solidFill>
                      <a:srgbClr val="FFFFFF"/>
                    </a:solidFill>
                    <a:latin typeface="+mn-lt"/>
                    <a:ea typeface="Tahoma"/>
                    <a:cs typeface="Tahoma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Sheet1!$B$6:$C$6</c:f>
              <c:numCache>
                <c:formatCode>0.0</c:formatCode>
                <c:ptCount val="2"/>
                <c:pt idx="1">
                  <c:v>24.8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gapDepth val="0"/>
        <c:shape val="box"/>
        <c:axId val="110450560"/>
        <c:axId val="110452096"/>
        <c:axId val="0"/>
      </c:bar3DChart>
      <c:catAx>
        <c:axId val="11045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0463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59" b="1" i="0" u="none" strike="noStrike" baseline="0">
                <a:solidFill>
                  <a:srgbClr val="008000"/>
                </a:solidFill>
                <a:latin typeface="Tahoma"/>
                <a:ea typeface="Tahoma"/>
                <a:cs typeface="Tahoma"/>
              </a:defRPr>
            </a:pPr>
            <a:endParaRPr lang="tr-TR"/>
          </a:p>
        </c:txPr>
        <c:crossAx val="110452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045209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9024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396" b="1" i="0" u="none" strike="noStrike" baseline="0">
                <a:solidFill>
                  <a:srgbClr val="FFFFFF"/>
                </a:solidFill>
                <a:latin typeface="+mn-lt"/>
                <a:ea typeface="Tahoma"/>
                <a:cs typeface="Tahoma"/>
              </a:defRPr>
            </a:pPr>
            <a:endParaRPr lang="tr-TR"/>
          </a:p>
        </c:txPr>
        <c:crossAx val="110450560"/>
        <c:crosses val="autoZero"/>
        <c:crossBetween val="between"/>
      </c:valAx>
      <c:spPr>
        <a:noFill/>
        <a:ln w="253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82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tr-T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9213011542497376"/>
          <c:y val="2.0408163265306121E-2"/>
        </c:manualLayout>
      </c:layout>
      <c:overlay val="0"/>
      <c:spPr>
        <a:noFill/>
        <a:ln w="2539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542497376705142"/>
          <c:y val="0.10374149659863946"/>
          <c:w val="0.85414480587618047"/>
          <c:h val="0.8231292517006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FF6600">
                    <a:gamma/>
                    <a:shade val="46275"/>
                    <a:invGamma/>
                  </a:srgbClr>
                </a:gs>
                <a:gs pos="5000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562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  <a:ln w="12562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00F400"/>
              </a:solidFill>
              <a:ln w="12562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tr-TR"/>
                      <a:t>%57.9</a:t>
                    </a:r>
                  </a:p>
                </c:rich>
              </c:tx>
              <c:spPr>
                <a:noFill/>
                <a:ln w="25393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tr-TR"/>
                      <a:t>%57.8</a:t>
                    </a:r>
                  </a:p>
                </c:rich>
              </c:tx>
              <c:spPr>
                <a:noFill/>
                <a:ln w="25393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393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FFFFFF"/>
                    </a:solidFill>
                    <a:latin typeface="+mn-lt"/>
                    <a:ea typeface="Tahoma"/>
                    <a:cs typeface="Tahoma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1-yr Extension</c:v>
                </c:pt>
                <c:pt idx="1">
                  <c:v>2-yr Extension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57.9</c:v>
                </c:pt>
                <c:pt idx="1">
                  <c:v>57.8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275840"/>
        <c:axId val="134277376"/>
      </c:barChart>
      <c:catAx>
        <c:axId val="134275840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562">
            <a:solidFill>
              <a:srgbClr val="FFFFFF"/>
            </a:solidFill>
            <a:prstDash val="solid"/>
          </a:ln>
        </c:spPr>
        <c:crossAx val="134277376"/>
        <c:crosses val="autoZero"/>
        <c:auto val="1"/>
        <c:lblAlgn val="ctr"/>
        <c:lblOffset val="100"/>
        <c:tickMarkSkip val="1"/>
        <c:noMultiLvlLbl val="0"/>
      </c:catAx>
      <c:valAx>
        <c:axId val="134277376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562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FFFFFF"/>
                </a:solidFill>
                <a:latin typeface="+mn-lt"/>
                <a:ea typeface="Tahoma"/>
                <a:cs typeface="Tahoma"/>
              </a:defRPr>
            </a:pPr>
            <a:endParaRPr lang="tr-TR"/>
          </a:p>
        </c:txPr>
        <c:crossAx val="134275840"/>
        <c:crosses val="autoZero"/>
        <c:crossBetween val="between"/>
        <c:majorUnit val="10"/>
        <c:minorUnit val="1"/>
      </c:valAx>
      <c:spPr>
        <a:noFill/>
        <a:ln w="253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83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tr-T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4275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4275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B364526-4D5D-42BF-A56D-6A21FBE308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034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2150"/>
            <a:ext cx="4637088" cy="3478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3363" y="4403725"/>
            <a:ext cx="65436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4275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4275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ACC84DB-748B-488B-AB8B-EE77807EA3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03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fld id="{B2A516D0-C560-4212-9370-00658EB7927C}" type="slidenum">
              <a:rPr lang="en-GB" altLang="tr-TR" sz="1200" b="0" smtClean="0">
                <a:solidFill>
                  <a:schemeClr val="tx1"/>
                </a:solidFill>
                <a:latin typeface="Arial" charset="0"/>
              </a:rPr>
              <a:pPr/>
              <a:t>2</a:t>
            </a:fld>
            <a:endParaRPr lang="en-GB" altLang="tr-TR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2150"/>
            <a:ext cx="4637088" cy="3478213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4398963"/>
            <a:ext cx="6530975" cy="4289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tabLst>
                <a:tab pos="457200" algn="l"/>
                <a:tab pos="571500" algn="l"/>
              </a:tabLst>
            </a:pPr>
            <a:endParaRPr lang="en-US" altLang="tr-TR" sz="9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fld id="{BF1ABFA6-4E93-4077-92F3-748A81866F7F}" type="slidenum">
              <a:rPr lang="en-GB" altLang="tr-TR" sz="1200" b="0" smtClean="0">
                <a:solidFill>
                  <a:schemeClr val="tx1"/>
                </a:solidFill>
                <a:latin typeface="Arial" charset="0"/>
              </a:rPr>
              <a:pPr/>
              <a:t>15</a:t>
            </a:fld>
            <a:endParaRPr lang="en-GB" altLang="tr-TR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630737" cy="34734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2138"/>
            <a:ext cx="5129213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4" tIns="45724" rIns="91444" bIns="45724"/>
          <a:lstStyle/>
          <a:p>
            <a:pPr eaLnBrk="1" hangingPunct="1"/>
            <a:endParaRPr lang="tr-TR" altLang="tr-T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10000"/>
              </a:lnSpc>
              <a:spcAft>
                <a:spcPts val="288"/>
              </a:spcAft>
            </a:pPr>
            <a:r>
              <a:rPr lang="en-US" altLang="tr-TR" sz="900" b="1" smtClean="0">
                <a:latin typeface="Arial" charset="0"/>
              </a:rPr>
              <a:t>KEY POINTS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tr-TR" sz="900" smtClean="0">
                <a:latin typeface="Arial" charset="0"/>
              </a:rPr>
              <a:t>Compared to plasma concentrations after single-dose administration of tadalafil 20 mg, pharmacokinetic simulations indicated that daily-dosing of tadalafil 5 mg resulted in concentrations that would be less than half that of 20 mg as-needed during the first day, approximately equivalent during the second day, but greater during the remainder of the week after daily administration of tadalafil 5 mg. (p2042/col 2/para 2)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tr-TR" sz="900" smtClean="0">
                <a:latin typeface="Arial" charset="0"/>
              </a:rPr>
              <a:t>The simulated cumulative weekly exposure after once-daily dosing of tadalafil 5 mg was approximately 69% higher than in that after a single dose of tadalafil 20 mg each week. (p2042/col 2/para 2) 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tr-TR" sz="900" smtClean="0">
                <a:latin typeface="Arial" charset="0"/>
              </a:rPr>
              <a:t>In summary, for a man anticipating 1 dose of tadalafil 20 mg a week as part of his regular sexual activity, a once-daily dose of tadalafil 5 mg would represent a greater weekly exposure to tadalafil. (p2042/col 1/only paragraph)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altLang="tr-TR" sz="900" b="1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  <a:spcAft>
                <a:spcPts val="288"/>
              </a:spcAft>
            </a:pPr>
            <a:r>
              <a:rPr lang="en-US" altLang="tr-TR" sz="900" b="1" smtClean="0">
                <a:latin typeface="Arial" charset="0"/>
              </a:rPr>
              <a:t>BACKGROUND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tr-TR" sz="900" smtClean="0">
                <a:latin typeface="Arial" charset="0"/>
              </a:rPr>
              <a:t>A recent study generated pharmacokinetic predictions of tadalafil plasma concentrations using empirical data gathered from 20-mg, single-dose tadalafil administration paired with tadalafil usage patterns from on-demand clinical trials. (p2039/methods section of abstract)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tr-TR" sz="900" smtClean="0">
                <a:latin typeface="Arial" charset="0"/>
              </a:rPr>
              <a:t>Predictions were based upon a calculated accumulation ratio from the half-life of tadalafil, and assumed linear pharmacokinetics. Pharmacokinetic characterization (of tadalafil in men with ED) was further provided by population pharmacokinetic analysis of tadalafil concentrations from a subset of 66 patients receiving tadalafil 2.5 or 5 mg once daily in a multicenter, randomized, double-blind, placebo-controlled, parallel-design, efficacy and safety clinical study. (p2040/col 2/para 1)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tr-TR" sz="900" smtClean="0">
                <a:latin typeface="Arial" charset="0"/>
              </a:rPr>
              <a:t>To test pharmacokinetic simulations and pharmacodynamic predictions, clinical trials were subsequently conducted to demonstrate efficacy and safety of once-daily, low-dose tadalafil 2.5 mg and 5 mg. (p2040/col 2/para 1)</a:t>
            </a:r>
          </a:p>
          <a:p>
            <a:pPr>
              <a:lnSpc>
                <a:spcPct val="110000"/>
              </a:lnSpc>
              <a:buFontTx/>
              <a:buChar char="•"/>
            </a:pPr>
            <a:endParaRPr lang="en-US" altLang="tr-TR" sz="900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  <a:spcAft>
                <a:spcPts val="288"/>
              </a:spcAft>
            </a:pPr>
            <a:r>
              <a:rPr lang="en-US" altLang="tr-TR" sz="900" b="1" smtClean="0">
                <a:latin typeface="Arial" charset="0"/>
              </a:rPr>
              <a:t>REFERENCE</a:t>
            </a:r>
            <a:endParaRPr lang="en-US" altLang="tr-TR" sz="900" b="1" u="sng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  <a:spcAft>
                <a:spcPts val="288"/>
              </a:spcAft>
            </a:pPr>
            <a:r>
              <a:rPr lang="nb-NO" altLang="tr-TR" sz="900" smtClean="0">
                <a:latin typeface="Arial" charset="0"/>
              </a:rPr>
              <a:t>Wrishko R, Sorsaburu S, Wong D, et al. Safety, efficacy, and pharmacokinetic overview of low-dose daily administration of tadalafil. </a:t>
            </a:r>
            <a:r>
              <a:rPr lang="nb-NO" altLang="tr-TR" sz="900" i="1" smtClean="0">
                <a:latin typeface="Arial" charset="0"/>
              </a:rPr>
              <a:t>J Sex Med</a:t>
            </a:r>
            <a:r>
              <a:rPr lang="nb-NO" altLang="tr-TR" sz="900" smtClean="0">
                <a:latin typeface="Arial" charset="0"/>
              </a:rPr>
              <a:t>. 2009;6(7):2039-48.</a:t>
            </a:r>
            <a:endParaRPr lang="en-US" altLang="tr-TR" sz="900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  <a:spcAft>
                <a:spcPts val="288"/>
              </a:spcAft>
            </a:pPr>
            <a:endParaRPr lang="tr-TR" altLang="tr-TR" sz="9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33912" cy="3475038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4403725"/>
            <a:ext cx="6410325" cy="4664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84" tIns="46543" rIns="93084" bIns="46543"/>
          <a:lstStyle/>
          <a:p>
            <a:pPr eaLnBrk="1" hangingPunct="1">
              <a:spcAft>
                <a:spcPts val="288"/>
              </a:spcAft>
            </a:pPr>
            <a:r>
              <a:rPr lang="en-US" altLang="tr-TR" b="1" smtClean="0">
                <a:latin typeface="Arial" charset="0"/>
              </a:rPr>
              <a:t>KEY POINTS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buFontTx/>
              <a:buChar char="•"/>
            </a:pPr>
            <a:r>
              <a:rPr lang="en-CA" altLang="tr-TR" smtClean="0">
                <a:latin typeface="Arial" charset="0"/>
              </a:rPr>
              <a:t>Tadalafil 5 mg dosed once-daily was well tolerated and effective in men with ED.</a:t>
            </a:r>
            <a:r>
              <a:rPr lang="en-CA" altLang="tr-TR" baseline="30000" smtClean="0">
                <a:latin typeface="Arial" charset="0"/>
              </a:rPr>
              <a:t>1-3</a:t>
            </a:r>
            <a:r>
              <a:rPr lang="en-CA" altLang="tr-TR" smtClean="0">
                <a:latin typeface="Arial" charset="0"/>
              </a:rPr>
              <a:t> (Porst 2006, abstract; Rajfer, abstract; Porst 2008, abstract)</a:t>
            </a:r>
            <a:endParaRPr lang="en-CA" altLang="tr-TR" baseline="30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buFontTx/>
              <a:buChar char="•"/>
            </a:pPr>
            <a:r>
              <a:rPr lang="en-CA" altLang="tr-TR" smtClean="0">
                <a:latin typeface="Arial" charset="0"/>
              </a:rPr>
              <a:t>Tadalafil 5 mg OAD was well tolerated, with no serious drug-related adverse events reported in either the 1-year or 2-year open-label extension trials.</a:t>
            </a:r>
            <a:r>
              <a:rPr lang="en-CA" altLang="tr-TR" baseline="30000" smtClean="0">
                <a:latin typeface="Arial" charset="0"/>
              </a:rPr>
              <a:t>3 </a:t>
            </a:r>
            <a:r>
              <a:rPr lang="en-CA" altLang="tr-TR" smtClean="0">
                <a:latin typeface="Arial" charset="0"/>
              </a:rPr>
              <a:t>(Porst 2008, abstract)</a:t>
            </a:r>
            <a:endParaRPr lang="en-CA" altLang="tr-TR" baseline="30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buFontTx/>
              <a:buChar char="•"/>
            </a:pPr>
            <a:r>
              <a:rPr lang="en-US" altLang="tr-TR" smtClean="0">
                <a:latin typeface="Arial" charset="0"/>
              </a:rPr>
              <a:t>Tadalafil efficacy was maintained for up to 2 years. Mean IIEF EF domain scores improved by &gt;10 points from baseline to the conclusions of both the 1- and 2-year open‑label extensions</a:t>
            </a:r>
            <a:r>
              <a:rPr lang="en-CA" altLang="tr-TR" smtClean="0">
                <a:latin typeface="Arial" charset="0"/>
              </a:rPr>
              <a:t>.</a:t>
            </a:r>
            <a:r>
              <a:rPr lang="en-CA" altLang="tr-TR" baseline="30000" smtClean="0">
                <a:latin typeface="Arial" charset="0"/>
              </a:rPr>
              <a:t>3 </a:t>
            </a:r>
            <a:r>
              <a:rPr lang="en-CA" altLang="tr-TR" smtClean="0">
                <a:latin typeface="Arial" charset="0"/>
              </a:rPr>
              <a:t>(Porst 2008, abstract)</a:t>
            </a:r>
            <a:endParaRPr lang="en-US" altLang="tr-TR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buFontTx/>
              <a:buChar char="•"/>
            </a:pPr>
            <a:r>
              <a:rPr lang="en-US" altLang="tr-TR" smtClean="0">
                <a:latin typeface="Arial" charset="0"/>
              </a:rPr>
              <a:t>Tachyphylaxis was not observed, even with 2 years of daily dosing with tadalafil 5 mg. The rate of discontinuation due to perceived lack of efficacy was higher during the first year of the 2-year‑open-label extension (35/238; 14.7%) than during the 1-year open‑label extension (8/234; 3.4%). Note that fewer patients who continued into the second year discontinued due to perceived lack of efficacy (4/238; 1.7%), suggesting that tachyphylaxis did not occur. (Porst 2008, p2164/Fig2 and p2168/col1/para1) </a:t>
            </a:r>
          </a:p>
          <a:p>
            <a:pPr eaLnBrk="1" hangingPunct="1">
              <a:lnSpc>
                <a:spcPct val="90000"/>
              </a:lnSpc>
            </a:pPr>
            <a:endParaRPr lang="es-ES" altLang="tr-TR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tr-TR" b="1" smtClean="0">
                <a:latin typeface="Arial" charset="0"/>
              </a:rPr>
              <a:t>REFERENCES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tr-TR" smtClean="0">
                <a:latin typeface="Arial" charset="0"/>
              </a:rPr>
              <a:t>Porst H, Giuliano F, Glina S, Ralph D, Casabé AR, Elion-Mboussa A, Shen W, Whitaker JS. Evaluation of the efficacy and safety of once-a-day dosing of tadalafil 5 mg and 10 mg in the treatment of erectile dysfunction: results of a multicenter, randomized, double-blind, placebo-controlled trial. </a:t>
            </a:r>
            <a:r>
              <a:rPr lang="en-US" altLang="tr-TR" i="1" smtClean="0">
                <a:latin typeface="Arial" charset="0"/>
              </a:rPr>
              <a:t>Eur Urol </a:t>
            </a:r>
            <a:r>
              <a:rPr lang="en-US" altLang="tr-TR" smtClean="0">
                <a:latin typeface="Arial" charset="0"/>
              </a:rPr>
              <a:t>2006;50:351-359.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tr-TR" smtClean="0">
                <a:latin typeface="Arial" charset="0"/>
              </a:rPr>
              <a:t>Rajfer J, Aliotta PJ, Steidle CP, Fitch WP 3</a:t>
            </a:r>
            <a:r>
              <a:rPr lang="en-US" altLang="tr-TR" baseline="30000" smtClean="0">
                <a:latin typeface="Arial" charset="0"/>
              </a:rPr>
              <a:t>rd</a:t>
            </a:r>
            <a:r>
              <a:rPr lang="en-US" altLang="tr-TR" smtClean="0">
                <a:latin typeface="Arial" charset="0"/>
              </a:rPr>
              <a:t>, Zhao Y, Yu A. Tadalafil dosed once a day in men with erectile dysfunction: a randomized, double-blind, placebo-controlled study in the US. </a:t>
            </a:r>
            <a:r>
              <a:rPr lang="en-US" altLang="tr-TR" i="1" smtClean="0">
                <a:latin typeface="Arial" charset="0"/>
              </a:rPr>
              <a:t>Int J Impot Res </a:t>
            </a:r>
            <a:r>
              <a:rPr lang="en-US" altLang="tr-TR" smtClean="0">
                <a:latin typeface="Arial" charset="0"/>
              </a:rPr>
              <a:t>2007;19:</a:t>
            </a:r>
            <a:br>
              <a:rPr lang="en-US" altLang="tr-TR" smtClean="0">
                <a:latin typeface="Arial" charset="0"/>
              </a:rPr>
            </a:br>
            <a:r>
              <a:rPr lang="en-US" altLang="tr-TR" smtClean="0">
                <a:latin typeface="Arial" charset="0"/>
              </a:rPr>
              <a:t>95-103.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tr-TR" smtClean="0">
                <a:latin typeface="Arial" charset="0"/>
              </a:rPr>
              <a:t>Porst H, Rajfer J, Casabé A, et al. longterm safety and efficacy of tadalafil 5 mg dosed once-daily in men with erectile dysfunction. </a:t>
            </a:r>
            <a:r>
              <a:rPr lang="en-US" altLang="tr-TR" i="1" smtClean="0">
                <a:latin typeface="Arial" charset="0"/>
              </a:rPr>
              <a:t>J Sex Med</a:t>
            </a:r>
            <a:r>
              <a:rPr lang="en-US" altLang="tr-TR" smtClean="0">
                <a:latin typeface="Arial" charset="0"/>
              </a:rPr>
              <a:t>. 2008;5:2160-2169.</a:t>
            </a:r>
          </a:p>
          <a:p>
            <a:pPr eaLnBrk="1" hangingPunct="1">
              <a:spcAft>
                <a:spcPts val="288"/>
              </a:spcAft>
            </a:pPr>
            <a:endParaRPr lang="tr-TR" altLang="tr-T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3738"/>
            <a:ext cx="4635500" cy="3476625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4403725"/>
            <a:ext cx="6410325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6" tIns="46477" rIns="92956" bIns="46477"/>
          <a:lstStyle/>
          <a:p>
            <a:pPr eaLnBrk="1" hangingPunct="1">
              <a:lnSpc>
                <a:spcPct val="110000"/>
              </a:lnSpc>
              <a:spcAft>
                <a:spcPts val="288"/>
              </a:spcAft>
            </a:pPr>
            <a:r>
              <a:rPr lang="en-US" altLang="tr-TR" sz="800" b="1" smtClean="0">
                <a:latin typeface="Arial" charset="0"/>
              </a:rPr>
              <a:t>KEY POINTS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tr-TR" sz="800" smtClean="0">
                <a:latin typeface="Arial" charset="0"/>
                <a:cs typeface="Arial" charset="0"/>
              </a:rPr>
              <a:t>The word ”effectiveness” rather than “efficacy” is used in this slide regarding extension trial data, as there was no placebo arm during these study extensions</a:t>
            </a:r>
          </a:p>
          <a:p>
            <a:pPr>
              <a:lnSpc>
                <a:spcPct val="110000"/>
              </a:lnSpc>
            </a:pPr>
            <a:endParaRPr lang="en-US" altLang="tr-TR" sz="800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  <a:spcAft>
                <a:spcPts val="288"/>
              </a:spcAft>
              <a:buFontTx/>
              <a:buChar char="•"/>
            </a:pPr>
            <a:r>
              <a:rPr lang="en-US" altLang="tr-TR" sz="800" smtClean="0">
                <a:latin typeface="Arial" charset="0"/>
              </a:rPr>
              <a:t>The improvement from baseline in IIEF EF domain scores remained steady during the extension trials.</a:t>
            </a:r>
            <a:r>
              <a:rPr lang="en-US" altLang="tr-TR" sz="800" baseline="30000" smtClean="0">
                <a:latin typeface="Arial" charset="0"/>
              </a:rPr>
              <a:t>1 </a:t>
            </a:r>
            <a:r>
              <a:rPr lang="en-US" altLang="tr-TR" sz="800" smtClean="0">
                <a:latin typeface="Arial" charset="0"/>
              </a:rPr>
              <a:t>(Baseline, 12-mo, 24-mo data in Porst 2008, p2166/Table3; others check study report)</a:t>
            </a:r>
            <a:endParaRPr lang="en-US" altLang="tr-TR" sz="800" baseline="30000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  <a:spcAft>
                <a:spcPts val="288"/>
              </a:spcAft>
              <a:buFontTx/>
              <a:buChar char="•"/>
            </a:pPr>
            <a:r>
              <a:rPr lang="en-US" altLang="tr-TR" sz="800" smtClean="0">
                <a:latin typeface="Arial" charset="0"/>
              </a:rPr>
              <a:t>In the 1-year trial, the baseline IIEF EF domain score was 13.7, but 4-month, 8-month, and 12-month scores were 23.8, 23.7, and 24.1, respectively.</a:t>
            </a:r>
            <a:r>
              <a:rPr lang="en-US" altLang="tr-TR" sz="800" baseline="30000" smtClean="0">
                <a:latin typeface="Arial" charset="0"/>
              </a:rPr>
              <a:t> 2,3 </a:t>
            </a:r>
            <a:r>
              <a:rPr lang="en-US" altLang="tr-TR" sz="800" smtClean="0">
                <a:latin typeface="Arial" charset="0"/>
              </a:rPr>
              <a:t>(Baseline, 12-month, 24-month data in Porst 2008, p2166/Table3; others check study report)</a:t>
            </a:r>
          </a:p>
          <a:p>
            <a:pPr eaLnBrk="1" hangingPunct="1">
              <a:lnSpc>
                <a:spcPct val="110000"/>
              </a:lnSpc>
              <a:spcAft>
                <a:spcPts val="288"/>
              </a:spcAft>
              <a:buFontTx/>
              <a:buChar char="•"/>
            </a:pPr>
            <a:r>
              <a:rPr lang="en-US" altLang="tr-TR" sz="800" smtClean="0">
                <a:latin typeface="Arial" charset="0"/>
              </a:rPr>
              <a:t>In the 2-year trial, the baseline IIEF EF domain score was 14.0, but 6-month, 12-month, 18-month, and 24-month scores were 23.5, 23.8, and 24.2, and 24.8, respectively.</a:t>
            </a:r>
            <a:r>
              <a:rPr lang="en-US" altLang="tr-TR" sz="800" baseline="30000" smtClean="0">
                <a:latin typeface="Arial" charset="0"/>
              </a:rPr>
              <a:t> 2,3 </a:t>
            </a:r>
            <a:r>
              <a:rPr lang="en-US" altLang="tr-TR" sz="800" smtClean="0">
                <a:latin typeface="Arial" charset="0"/>
              </a:rPr>
              <a:t>(Baseline, 12-month, 24-month data in Porst 2008, p2166/Table3; others check study report)</a:t>
            </a:r>
          </a:p>
          <a:p>
            <a:pPr eaLnBrk="1" hangingPunct="1">
              <a:lnSpc>
                <a:spcPct val="110000"/>
              </a:lnSpc>
              <a:spcAft>
                <a:spcPts val="288"/>
              </a:spcAft>
            </a:pPr>
            <a:endParaRPr lang="en-US" altLang="tr-TR" sz="800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  <a:spcAft>
                <a:spcPts val="288"/>
              </a:spcAft>
            </a:pPr>
            <a:r>
              <a:rPr lang="en-US" altLang="tr-TR" sz="800" b="1" smtClean="0">
                <a:latin typeface="Arial" charset="0"/>
              </a:rPr>
              <a:t>BACKGROUND</a:t>
            </a:r>
          </a:p>
          <a:p>
            <a:pPr eaLnBrk="1" hangingPunct="1">
              <a:lnSpc>
                <a:spcPct val="110000"/>
              </a:lnSpc>
              <a:spcAft>
                <a:spcPts val="288"/>
              </a:spcAft>
              <a:buFontTx/>
              <a:buChar char="•"/>
            </a:pPr>
            <a:r>
              <a:rPr lang="en-US" altLang="tr-TR" sz="800" smtClean="0">
                <a:latin typeface="Arial" charset="0"/>
              </a:rPr>
              <a:t>Patients participated in 1-yr (N=234) and 2-yr (N=238) open-label extensions that took place subsequent to the randomized, double-blind, placebo-controlled trials.</a:t>
            </a:r>
            <a:r>
              <a:rPr lang="en-US" altLang="tr-TR" sz="800" baseline="30000" smtClean="0">
                <a:latin typeface="Arial" charset="0"/>
              </a:rPr>
              <a:t>1</a:t>
            </a:r>
            <a:r>
              <a:rPr lang="en-US" altLang="tr-TR" sz="800" smtClean="0">
                <a:latin typeface="Arial" charset="0"/>
              </a:rPr>
              <a:t>(Porst 2008, p2161/col1/last para)</a:t>
            </a:r>
          </a:p>
          <a:p>
            <a:pPr eaLnBrk="1" hangingPunct="1">
              <a:lnSpc>
                <a:spcPct val="110000"/>
              </a:lnSpc>
              <a:spcAft>
                <a:spcPts val="288"/>
              </a:spcAft>
              <a:buFontTx/>
              <a:buChar char="•"/>
            </a:pPr>
            <a:r>
              <a:rPr lang="en-US" altLang="tr-TR" sz="800" smtClean="0">
                <a:latin typeface="Arial" charset="0"/>
              </a:rPr>
              <a:t>Cumulative tadalafil exposures were 225.1 and 355.5 patient years for the 1-yr and 2-yr open-label extensions.</a:t>
            </a:r>
            <a:r>
              <a:rPr lang="en-US" altLang="tr-TR" sz="800" baseline="30000" smtClean="0">
                <a:latin typeface="Arial" charset="0"/>
              </a:rPr>
              <a:t>1 </a:t>
            </a:r>
            <a:r>
              <a:rPr lang="en-US" altLang="tr-TR" sz="800" smtClean="0">
                <a:latin typeface="Arial" charset="0"/>
              </a:rPr>
              <a:t>(Porst 2008, p2163/col1/para3)</a:t>
            </a:r>
          </a:p>
          <a:p>
            <a:pPr eaLnBrk="1" hangingPunct="1">
              <a:lnSpc>
                <a:spcPct val="110000"/>
              </a:lnSpc>
              <a:spcAft>
                <a:spcPts val="288"/>
              </a:spcAft>
              <a:buFontTx/>
              <a:buChar char="•"/>
            </a:pPr>
            <a:r>
              <a:rPr lang="en-US" altLang="tr-TR" sz="800" smtClean="0">
                <a:latin typeface="Arial" charset="0"/>
              </a:rPr>
              <a:t>Compared with the first year of the 2-year open-label extension, fewer patients who continued into the second year of the extension trial discontinued because of perceived lack of efficacy/effectiveness (4/238; 1.7%); study authors felt this suggested that tachyphylaxis did not occur.</a:t>
            </a:r>
            <a:r>
              <a:rPr lang="en-US" altLang="tr-TR" sz="800" baseline="30000" smtClean="0">
                <a:latin typeface="Arial" charset="0"/>
              </a:rPr>
              <a:t>1 </a:t>
            </a:r>
            <a:r>
              <a:rPr lang="en-US" altLang="tr-TR" sz="800" smtClean="0">
                <a:latin typeface="Arial" charset="0"/>
              </a:rPr>
              <a:t>(Porst 2008, p2164/Fig3)</a:t>
            </a:r>
          </a:p>
          <a:p>
            <a:pPr eaLnBrk="1" hangingPunct="1">
              <a:lnSpc>
                <a:spcPct val="110000"/>
              </a:lnSpc>
              <a:spcAft>
                <a:spcPts val="288"/>
              </a:spcAft>
            </a:pPr>
            <a:r>
              <a:rPr lang="en-US" altLang="tr-TR" sz="800" smtClean="0">
                <a:latin typeface="Arial" charset="0"/>
              </a:rPr>
              <a:t> </a:t>
            </a:r>
            <a:br>
              <a:rPr lang="en-US" altLang="tr-TR" sz="800" smtClean="0">
                <a:latin typeface="Arial" charset="0"/>
              </a:rPr>
            </a:br>
            <a:r>
              <a:rPr lang="en-US" altLang="tr-TR" sz="800" b="1" smtClean="0">
                <a:latin typeface="Arial" charset="0"/>
              </a:rPr>
              <a:t>REFERENCES</a:t>
            </a:r>
          </a:p>
          <a:p>
            <a:pPr eaLnBrk="1" hangingPunct="1">
              <a:lnSpc>
                <a:spcPct val="110000"/>
              </a:lnSpc>
              <a:spcAft>
                <a:spcPts val="288"/>
              </a:spcAft>
              <a:buFontTx/>
              <a:buAutoNum type="arabicPeriod"/>
            </a:pPr>
            <a:r>
              <a:rPr lang="en-US" altLang="tr-TR" sz="800" smtClean="0">
                <a:latin typeface="Arial" charset="0"/>
              </a:rPr>
              <a:t>Porst H, Rajfer J, Casabé A, et al. longterm safety and efficacy of tadalafil 5 mg dosed once-daily in men with erectile dysfunction. </a:t>
            </a:r>
            <a:r>
              <a:rPr lang="en-US" altLang="tr-TR" sz="800" i="1" smtClean="0">
                <a:latin typeface="Arial" charset="0"/>
              </a:rPr>
              <a:t>J Sex Med</a:t>
            </a:r>
            <a:r>
              <a:rPr lang="en-US" altLang="tr-TR" sz="800" smtClean="0">
                <a:latin typeface="Arial" charset="0"/>
              </a:rPr>
              <a:t>. 2008;5:2160-2169.</a:t>
            </a:r>
          </a:p>
          <a:p>
            <a:pPr eaLnBrk="1" hangingPunct="1">
              <a:lnSpc>
                <a:spcPct val="110000"/>
              </a:lnSpc>
              <a:spcAft>
                <a:spcPts val="288"/>
              </a:spcAft>
              <a:buFontTx/>
              <a:buAutoNum type="arabicPeriod"/>
            </a:pPr>
            <a:r>
              <a:rPr lang="en-US" altLang="tr-TR" sz="800" smtClean="0">
                <a:latin typeface="Arial" charset="0"/>
              </a:rPr>
              <a:t>LVCV Extension CSR Table 7.1.</a:t>
            </a:r>
          </a:p>
          <a:p>
            <a:pPr eaLnBrk="1" hangingPunct="1">
              <a:lnSpc>
                <a:spcPct val="110000"/>
              </a:lnSpc>
              <a:spcAft>
                <a:spcPts val="288"/>
              </a:spcAft>
              <a:buFontTx/>
              <a:buAutoNum type="arabicPeriod"/>
            </a:pPr>
            <a:r>
              <a:rPr lang="en-US" altLang="tr-TR" sz="800" smtClean="0">
                <a:latin typeface="Arial" charset="0"/>
              </a:rPr>
              <a:t>LVFP Extension CSR Table 7.1.</a:t>
            </a:r>
          </a:p>
          <a:p>
            <a:pPr eaLnBrk="1" hangingPunct="1">
              <a:lnSpc>
                <a:spcPct val="110000"/>
              </a:lnSpc>
              <a:spcAft>
                <a:spcPts val="288"/>
              </a:spcAft>
            </a:pPr>
            <a:endParaRPr lang="en-US" altLang="tr-TR" sz="800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  <a:spcAft>
                <a:spcPts val="288"/>
              </a:spcAft>
            </a:pPr>
            <a:endParaRPr lang="tr-TR" altLang="tr-TR" sz="8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3738"/>
            <a:ext cx="4635500" cy="347662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4403725"/>
            <a:ext cx="6410325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6" tIns="46477" rIns="92956" bIns="46477"/>
          <a:lstStyle/>
          <a:p>
            <a:pPr eaLnBrk="1" hangingPunct="1">
              <a:spcAft>
                <a:spcPts val="288"/>
              </a:spcAft>
            </a:pPr>
            <a:r>
              <a:rPr lang="en-US" altLang="tr-TR" b="1" smtClean="0">
                <a:latin typeface="Arial" charset="0"/>
              </a:rPr>
              <a:t>KEY POINTS</a:t>
            </a:r>
          </a:p>
          <a:p>
            <a:pPr>
              <a:buFontTx/>
              <a:buChar char="•"/>
            </a:pPr>
            <a:r>
              <a:rPr lang="en-US" altLang="tr-TR" smtClean="0">
                <a:latin typeface="Arial" charset="0"/>
                <a:cs typeface="Arial" charset="0"/>
              </a:rPr>
              <a:t>The word ”effectiveness” rather than “efficacy” is used in this slide regarding extension trial data, as there was no placebo arm during these study extensions</a:t>
            </a:r>
          </a:p>
          <a:p>
            <a:endParaRPr lang="en-US" altLang="tr-TR" smtClean="0">
              <a:latin typeface="Arial" charset="0"/>
            </a:endParaRPr>
          </a:p>
          <a:p>
            <a:pPr eaLnBrk="1" hangingPunct="1">
              <a:spcAft>
                <a:spcPts val="288"/>
              </a:spcAft>
              <a:buFontTx/>
              <a:buChar char="•"/>
            </a:pPr>
            <a:r>
              <a:rPr lang="en-US" altLang="tr-TR" smtClean="0">
                <a:latin typeface="Arial" charset="0"/>
              </a:rPr>
              <a:t>Tadalafil 2.5 mg and 5 mg taken once a day resulted in significantly greater improvement compared with placebo in the following measures: IIEF Intercourse Satisfaction (IS) domain score, IIEF Overall Satisfaction (OS) domain score, SEP4 (hardness satisfaction), SEP5 (overall satisfaction), and Global Assessment Questions (GAQ) 1 and 2. (Porst 2008, p2167/Table4)</a:t>
            </a:r>
          </a:p>
          <a:p>
            <a:pPr eaLnBrk="1" hangingPunct="1">
              <a:spcAft>
                <a:spcPts val="288"/>
              </a:spcAft>
              <a:buFontTx/>
              <a:buChar char="•"/>
            </a:pPr>
            <a:r>
              <a:rPr lang="en-US" altLang="tr-TR" smtClean="0">
                <a:latin typeface="Arial" charset="0"/>
              </a:rPr>
              <a:t>A higher percentage of tadalafil patients compared with placebo patients had IIEF EF Domain scores </a:t>
            </a:r>
            <a:r>
              <a:rPr lang="en-US" altLang="tr-TR" smtClean="0">
                <a:latin typeface="Arial" charset="0"/>
                <a:sym typeface="Symbol" pitchFamily="18" charset="2"/>
              </a:rPr>
              <a:t></a:t>
            </a:r>
            <a:r>
              <a:rPr lang="en-US" altLang="tr-TR" smtClean="0">
                <a:latin typeface="Arial" charset="0"/>
              </a:rPr>
              <a:t>26 at endpoint compared with placebo; however, the differences were not statistically significant. Note that IIEF EF domain scores of 26 to 30 are considered “no ED.” (Porst 2008, p2167/col1/last para, p2167/col2/para1; p2164/col2/last para)</a:t>
            </a:r>
          </a:p>
          <a:p>
            <a:pPr eaLnBrk="1" hangingPunct="1">
              <a:spcAft>
                <a:spcPts val="288"/>
              </a:spcAft>
            </a:pPr>
            <a:endParaRPr lang="en-US" altLang="tr-TR" smtClean="0">
              <a:latin typeface="Arial" charset="0"/>
            </a:endParaRPr>
          </a:p>
          <a:p>
            <a:pPr eaLnBrk="1" hangingPunct="1">
              <a:spcAft>
                <a:spcPts val="288"/>
              </a:spcAft>
            </a:pPr>
            <a:r>
              <a:rPr lang="en-US" altLang="tr-TR" b="1" smtClean="0">
                <a:latin typeface="Arial" charset="0"/>
              </a:rPr>
              <a:t>BACKGROUND</a:t>
            </a:r>
          </a:p>
          <a:p>
            <a:pPr eaLnBrk="1" hangingPunct="1">
              <a:spcAft>
                <a:spcPts val="288"/>
              </a:spcAft>
              <a:buFontTx/>
              <a:buChar char="•"/>
            </a:pPr>
            <a:r>
              <a:rPr lang="en-US" altLang="tr-TR" smtClean="0">
                <a:latin typeface="Arial" charset="0"/>
              </a:rPr>
              <a:t>This analysis included only men who had a baseline IIEF EF domain score of less than 26. (Porst 2008, p2167/col1/last para)</a:t>
            </a:r>
          </a:p>
          <a:p>
            <a:pPr eaLnBrk="1" hangingPunct="1">
              <a:spcAft>
                <a:spcPts val="288"/>
              </a:spcAft>
            </a:pPr>
            <a:r>
              <a:rPr lang="en-US" altLang="tr-TR" smtClean="0">
                <a:latin typeface="Arial" charset="0"/>
              </a:rPr>
              <a:t/>
            </a:r>
            <a:br>
              <a:rPr lang="en-US" altLang="tr-TR" smtClean="0">
                <a:latin typeface="Arial" charset="0"/>
              </a:rPr>
            </a:br>
            <a:r>
              <a:rPr lang="en-US" altLang="tr-TR" b="1" smtClean="0">
                <a:latin typeface="Arial" charset="0"/>
              </a:rPr>
              <a:t>REFERENCE</a:t>
            </a:r>
          </a:p>
          <a:p>
            <a:pPr eaLnBrk="1" hangingPunct="1"/>
            <a:r>
              <a:rPr lang="en-US" altLang="tr-TR" smtClean="0">
                <a:latin typeface="Arial" charset="0"/>
              </a:rPr>
              <a:t>Porst H, Rajfer J, Casabé A, et al. longterm safety and efficacy of tadalafil 5 mg dosed once-daily in men with erectile dysfunction. </a:t>
            </a:r>
            <a:r>
              <a:rPr lang="en-US" altLang="tr-TR" i="1" smtClean="0">
                <a:latin typeface="Arial" charset="0"/>
              </a:rPr>
              <a:t>J Sex Med</a:t>
            </a:r>
            <a:r>
              <a:rPr lang="en-US" altLang="tr-TR" smtClean="0">
                <a:latin typeface="Arial" charset="0"/>
              </a:rPr>
              <a:t>. 2008;5:2160-9.</a:t>
            </a:r>
          </a:p>
          <a:p>
            <a:pPr eaLnBrk="1" hangingPunct="1"/>
            <a:endParaRPr lang="en-US" altLang="tr-TR" smtClean="0">
              <a:latin typeface="Arial" charset="0"/>
            </a:endParaRPr>
          </a:p>
          <a:p>
            <a:pPr eaLnBrk="1" hangingPunct="1"/>
            <a:endParaRPr lang="en-GB" altLang="tr-TR" smtClean="0">
              <a:latin typeface="Arial" charset="0"/>
            </a:endParaRPr>
          </a:p>
          <a:p>
            <a:pPr eaLnBrk="1" hangingPunct="1">
              <a:spcAft>
                <a:spcPts val="288"/>
              </a:spcAft>
            </a:pPr>
            <a:endParaRPr lang="en-US" altLang="tr-TR" smtClean="0">
              <a:latin typeface="Arial" charset="0"/>
            </a:endParaRPr>
          </a:p>
          <a:p>
            <a:pPr eaLnBrk="1" hangingPunct="1"/>
            <a:endParaRPr lang="en-US" altLang="tr-TR" smtClean="0">
              <a:latin typeface="Arial" charset="0"/>
            </a:endParaRPr>
          </a:p>
          <a:p>
            <a:pPr eaLnBrk="1" hangingPunct="1"/>
            <a:endParaRPr lang="tr-TR" altLang="tr-T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 defTabSz="930275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 defTabSz="930275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 defTabSz="930275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 defTabSz="930275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l" rtl="1"/>
            <a:fld id="{69DABA3F-F687-454C-B586-47CD382EB6FB}" type="slidenum">
              <a:rPr lang="en-GB" altLang="tr-TR" sz="1200" b="0" smtClean="0">
                <a:solidFill>
                  <a:schemeClr val="tx1"/>
                </a:solidFill>
                <a:latin typeface="Arial" charset="0"/>
              </a:rPr>
              <a:pPr algn="l" rtl="1"/>
              <a:t>24</a:t>
            </a:fld>
            <a:endParaRPr lang="en-GB" altLang="tr-TR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33912" cy="3475037"/>
          </a:xfrm>
          <a:ln/>
        </p:spPr>
      </p:sp>
      <p:sp>
        <p:nvSpPr>
          <p:cNvPr id="5" name="Notes Placeholder 2"/>
          <p:cNvSpPr txBox="1">
            <a:spLocks/>
          </p:cNvSpPr>
          <p:nvPr/>
        </p:nvSpPr>
        <p:spPr bwMode="auto">
          <a:xfrm>
            <a:off x="298450" y="4413250"/>
            <a:ext cx="64135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rtl="1">
              <a:spcAft>
                <a:spcPts val="600"/>
              </a:spcAft>
              <a:defRPr/>
            </a:pPr>
            <a:r>
              <a:rPr lang="en-US" sz="900" i="1" dirty="0">
                <a:latin typeface="Arial"/>
              </a:rPr>
              <a:t> </a:t>
            </a:r>
          </a:p>
          <a:p>
            <a:pPr marL="228397" indent="-228397" algn="r" rtl="1">
              <a:spcAft>
                <a:spcPts val="600"/>
              </a:spcAft>
              <a:buFont typeface="Calibri"/>
              <a:buAutoNum type="arabicPeriod"/>
              <a:defRPr/>
            </a:pPr>
            <a:endParaRPr lang="en-US" sz="900" dirty="0">
              <a:latin typeface="Arial"/>
            </a:endParaRPr>
          </a:p>
          <a:p>
            <a:pPr algn="r" rtl="1">
              <a:spcAft>
                <a:spcPts val="600"/>
              </a:spcAft>
              <a:defRPr/>
            </a:pPr>
            <a:endParaRPr lang="en-US" sz="900" dirty="0">
              <a:latin typeface="Arial"/>
            </a:endParaRPr>
          </a:p>
          <a:p>
            <a:pPr algn="r" rtl="1">
              <a:spcAft>
                <a:spcPts val="600"/>
              </a:spcAft>
              <a:defRPr/>
            </a:pPr>
            <a:endParaRPr lang="en-US" sz="900" dirty="0">
              <a:latin typeface="Arial"/>
            </a:endParaRPr>
          </a:p>
        </p:txBody>
      </p:sp>
      <p:sp>
        <p:nvSpPr>
          <p:cNvPr id="56325" name="Notes Placeholder 5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tr-TR" sz="800" b="1" smtClean="0">
                <a:latin typeface="Arial" charset="0"/>
                <a:cs typeface="Arial" charset="0"/>
              </a:rPr>
              <a:t>KEY POINTS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CA" altLang="tr-TR" sz="800" smtClean="0">
                <a:latin typeface="Arial" charset="0"/>
                <a:cs typeface="Arial" charset="0"/>
              </a:rPr>
              <a:t>The adverse event (AE) profile for daily dosing is similar to that for on-demand tadalafil dosing</a:t>
            </a:r>
            <a:r>
              <a:rPr lang="en-CA" altLang="tr-TR" sz="800" baseline="30000" smtClean="0">
                <a:latin typeface="Arial" charset="0"/>
                <a:cs typeface="Arial" charset="0"/>
              </a:rPr>
              <a:t>1,2 </a:t>
            </a:r>
            <a:r>
              <a:rPr lang="en-CA" altLang="tr-TR" sz="800" smtClean="0">
                <a:latin typeface="Arial" charset="0"/>
                <a:cs typeface="Arial" charset="0"/>
              </a:rPr>
              <a:t> (Donatucci 2008/p3390/ table 7; Carson 2004/p1278/table 2).</a:t>
            </a:r>
            <a:endParaRPr lang="en-CA" altLang="tr-TR" sz="800" baseline="30000" smtClean="0"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CA" altLang="tr-TR" sz="800" smtClean="0">
                <a:latin typeface="Arial" charset="0"/>
                <a:cs typeface="Arial" charset="0"/>
              </a:rPr>
              <a:t>Tadalafil on-demand and once-daily dosing have similar treatment-emergent adverse events (TEAE) that occur with them, including headache, dyspepsia, back pain, and nasopharyngitis</a:t>
            </a:r>
            <a:r>
              <a:rPr lang="en-CA" altLang="tr-TR" sz="800" baseline="30000" smtClean="0">
                <a:latin typeface="Arial" charset="0"/>
                <a:cs typeface="Arial" charset="0"/>
              </a:rPr>
              <a:t>1,2 </a:t>
            </a:r>
            <a:r>
              <a:rPr lang="en-CA" altLang="tr-TR" sz="800" smtClean="0">
                <a:latin typeface="Arial" charset="0"/>
                <a:cs typeface="Arial" charset="0"/>
              </a:rPr>
              <a:t>(Donatucci 2008/p3390/ table 7; Carson 2004/p1278/table 2).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CA" altLang="tr-TR" sz="800" smtClean="0">
                <a:latin typeface="Arial" charset="0"/>
                <a:cs typeface="Arial" charset="0"/>
              </a:rPr>
              <a:t>The rate of discontinuation due to AE was low regardless of tadalafil dosing method. The percentage of patients who discontinued due to an AE was 2.9% with tadalafil 5 mg OAD, which was similar to the percentage of placebo patients who discontinued due to AE (2.0%), and which was numerically between the percentage of patients who discontinued due to AE in the tadalafil 10 mg and 20 mg groups (1.6% and 3.2%, respectively)</a:t>
            </a:r>
            <a:r>
              <a:rPr lang="en-CA" altLang="tr-TR" sz="800" baseline="30000" smtClean="0">
                <a:latin typeface="Arial" charset="0"/>
                <a:cs typeface="Arial" charset="0"/>
              </a:rPr>
              <a:t>1,2 </a:t>
            </a:r>
            <a:r>
              <a:rPr lang="en-CA" altLang="tr-TR" sz="800" smtClean="0">
                <a:latin typeface="Arial" charset="0"/>
                <a:cs typeface="Arial" charset="0"/>
              </a:rPr>
              <a:t>(Donatucci 2008/p3390/ table 7; Carson 2004/p1278/table 2).</a:t>
            </a:r>
          </a:p>
          <a:p>
            <a:pPr>
              <a:lnSpc>
                <a:spcPct val="110000"/>
              </a:lnSpc>
            </a:pPr>
            <a:endParaRPr lang="en-CA" altLang="tr-TR" sz="800" smtClean="0"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</a:pPr>
            <a:r>
              <a:rPr lang="en-CA" altLang="tr-TR" sz="800" b="1" smtClean="0">
                <a:latin typeface="Arial" charset="0"/>
                <a:cs typeface="Arial" charset="0"/>
              </a:rPr>
              <a:t>BACKGROUND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tr-TR" sz="800" smtClean="0">
                <a:latin typeface="Arial" charset="0"/>
                <a:cs typeface="Arial" charset="0"/>
              </a:rPr>
              <a:t>To examine once-daily tadalafil safety, this integrated analysis used pooled data from the two randomized, placebo-controlled studies that include approved once-daily dosages for men in the general ED population. Data shown are 12-week safety data with the 5 mg dosage group (the highest dose of once-daily tadalafil) (p3383/abstract).</a:t>
            </a:r>
            <a:r>
              <a:rPr lang="en-US" altLang="tr-TR" sz="800" baseline="30000" smtClean="0">
                <a:latin typeface="Arial" charset="0"/>
                <a:cs typeface="Arial" charset="0"/>
              </a:rPr>
              <a:t>1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tr-TR" sz="800" smtClean="0">
                <a:latin typeface="Arial" charset="0"/>
                <a:cs typeface="Arial" charset="0"/>
              </a:rPr>
              <a:t>The “historical comparison” refers to on-demand tadalafil results compiled in another meta-analysis in which 2102 men with ED participated in 11 randomized, double-blind, placebo-controlled trials lasting 12 weeks. Tadalafil dosing allowed “on demand” doses of tadalafil 10 mg or 20 mg (p1276/abstract).</a:t>
            </a:r>
            <a:r>
              <a:rPr lang="en-US" altLang="tr-TR" sz="800" baseline="30000" smtClean="0">
                <a:latin typeface="Arial" charset="0"/>
                <a:cs typeface="Arial" charset="0"/>
              </a:rPr>
              <a:t>2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CA" altLang="tr-TR" sz="800" smtClean="0">
                <a:latin typeface="Arial" charset="0"/>
                <a:cs typeface="Arial" charset="0"/>
              </a:rPr>
              <a:t>Only a historical comparison can be made, as no head-to-head trial data are available.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CA" altLang="tr-TR" sz="800" b="1" smtClean="0">
                <a:latin typeface="Arial" charset="0"/>
                <a:cs typeface="Arial" charset="0"/>
              </a:rPr>
              <a:t>NOTE: the Carson paper lists 16 patients (5%) in the 10 mg group for myalgia, but the source data lists 11 patients (3%). </a:t>
            </a:r>
          </a:p>
          <a:p>
            <a:pPr>
              <a:lnSpc>
                <a:spcPct val="110000"/>
              </a:lnSpc>
            </a:pPr>
            <a:endParaRPr lang="en-CA" altLang="tr-TR" sz="800" smtClean="0"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</a:pPr>
            <a:r>
              <a:rPr lang="en-CA" altLang="tr-TR" sz="800" b="1" smtClean="0">
                <a:latin typeface="Arial" charset="0"/>
                <a:cs typeface="Arial" charset="0"/>
              </a:rPr>
              <a:t>REFERENCES</a:t>
            </a:r>
          </a:p>
          <a:p>
            <a:pPr>
              <a:lnSpc>
                <a:spcPct val="110000"/>
              </a:lnSpc>
              <a:buFontTx/>
              <a:buAutoNum type="arabicPeriod"/>
            </a:pPr>
            <a:r>
              <a:rPr lang="en-US" altLang="tr-TR" sz="800" smtClean="0">
                <a:latin typeface="Arial" charset="0"/>
                <a:cs typeface="Arial" charset="0"/>
              </a:rPr>
              <a:t>Donatucci CF, Wong DG, Giuliano F, et al. Efficacy and safety of tadalafil once daily: considerations for the practical application of a daily dosing option. </a:t>
            </a:r>
            <a:r>
              <a:rPr lang="en-US" altLang="tr-TR" sz="800" i="1" smtClean="0">
                <a:latin typeface="Arial" charset="0"/>
                <a:cs typeface="Arial" charset="0"/>
              </a:rPr>
              <a:t>Curr Med Res Opin</a:t>
            </a:r>
            <a:r>
              <a:rPr lang="en-US" altLang="tr-TR" sz="800" smtClean="0">
                <a:latin typeface="Arial" charset="0"/>
                <a:cs typeface="Arial" charset="0"/>
              </a:rPr>
              <a:t>. 2008; 24(12):3383-92.</a:t>
            </a:r>
          </a:p>
          <a:p>
            <a:pPr>
              <a:lnSpc>
                <a:spcPct val="110000"/>
              </a:lnSpc>
              <a:buFontTx/>
              <a:buAutoNum type="arabicPeriod"/>
            </a:pPr>
            <a:r>
              <a:rPr lang="en-US" altLang="tr-TR" sz="800" smtClean="0">
                <a:latin typeface="Arial" charset="0"/>
                <a:cs typeface="Arial" charset="0"/>
              </a:rPr>
              <a:t>Carson CC, Rajfer J, Eardley I, et al. The efficacy and safety of tadalafil: an update. </a:t>
            </a:r>
            <a:r>
              <a:rPr lang="en-US" altLang="tr-TR" sz="800" i="1" smtClean="0">
                <a:latin typeface="Arial" charset="0"/>
                <a:cs typeface="Arial" charset="0"/>
              </a:rPr>
              <a:t>BJU Int. </a:t>
            </a:r>
            <a:r>
              <a:rPr lang="en-US" altLang="tr-TR" sz="800" smtClean="0">
                <a:latin typeface="Arial" charset="0"/>
                <a:cs typeface="Arial" charset="0"/>
              </a:rPr>
              <a:t>2004;93:1276-81.</a:t>
            </a:r>
          </a:p>
          <a:p>
            <a:pPr>
              <a:lnSpc>
                <a:spcPct val="110000"/>
              </a:lnSpc>
              <a:buFontTx/>
              <a:buAutoNum type="arabicPeriod"/>
            </a:pPr>
            <a:r>
              <a:rPr lang="en-CA" altLang="tr-TR" sz="800" b="1" i="1" smtClean="0">
                <a:latin typeface="Arial" charset="0"/>
                <a:cs typeface="Arial" charset="0"/>
              </a:rPr>
              <a:t>LVCV CSR Table 12.3.</a:t>
            </a:r>
          </a:p>
          <a:p>
            <a:pPr>
              <a:lnSpc>
                <a:spcPct val="110000"/>
              </a:lnSpc>
              <a:buFontTx/>
              <a:buAutoNum type="arabicPeriod"/>
            </a:pPr>
            <a:r>
              <a:rPr lang="en-CA" altLang="tr-TR" sz="800" b="1" i="1" smtClean="0">
                <a:latin typeface="Arial" charset="0"/>
                <a:cs typeface="Arial" charset="0"/>
              </a:rPr>
              <a:t>LVFP CSR Table 14.27.</a:t>
            </a:r>
          </a:p>
          <a:p>
            <a:pPr>
              <a:lnSpc>
                <a:spcPct val="110000"/>
              </a:lnSpc>
            </a:pPr>
            <a:endParaRPr lang="en-US" altLang="tr-TR" sz="800" smtClean="0">
              <a:latin typeface="Arial" charset="0"/>
            </a:endParaRPr>
          </a:p>
          <a:p>
            <a:pPr>
              <a:lnSpc>
                <a:spcPct val="110000"/>
              </a:lnSpc>
            </a:pPr>
            <a:endParaRPr lang="tr-TR" altLang="tr-TR" sz="8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fld id="{A191872F-38CF-4369-8522-A741C1B246AF}" type="slidenum">
              <a:rPr lang="en-GB" altLang="tr-TR" sz="1200" b="0" smtClean="0">
                <a:solidFill>
                  <a:schemeClr val="tx1"/>
                </a:solidFill>
                <a:latin typeface="Arial" charset="0"/>
              </a:rPr>
              <a:pPr/>
              <a:t>3</a:t>
            </a:fld>
            <a:endParaRPr lang="en-GB" altLang="tr-TR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2150"/>
            <a:ext cx="4637088" cy="3478213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4398963"/>
            <a:ext cx="6530975" cy="4289425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/>
          <a:lstStyle/>
          <a:p>
            <a:pPr marL="171450" indent="-171450" eaLnBrk="1" hangingPunct="1">
              <a:buSzPct val="135000"/>
              <a:buFont typeface="Wingdings" pitchFamily="2" charset="2"/>
              <a:buNone/>
              <a:tabLst>
                <a:tab pos="171450" algn="l"/>
              </a:tabLst>
            </a:pPr>
            <a:endParaRPr lang="en-US" altLang="tr-TR" sz="9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 defTabSz="931863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 defTabSz="931863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 defTabSz="931863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 defTabSz="931863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l" rtl="1"/>
            <a:fld id="{191AF569-B22D-4C5B-AE94-CEBC0913AB22}" type="slidenum">
              <a:rPr lang="en-GB" altLang="tr-TR" sz="1200" b="0" smtClean="0">
                <a:solidFill>
                  <a:schemeClr val="tx1"/>
                </a:solidFill>
                <a:latin typeface="Arial" charset="0"/>
              </a:rPr>
              <a:pPr algn="l" rtl="1"/>
              <a:t>6</a:t>
            </a:fld>
            <a:endParaRPr lang="en-GB" altLang="tr-TR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2150"/>
            <a:ext cx="4637088" cy="347821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398963"/>
            <a:ext cx="5648325" cy="4479925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27" tIns="44963" rIns="89927" bIns="44963"/>
          <a:lstStyle/>
          <a:p>
            <a:pPr marL="168275" indent="-168275">
              <a:lnSpc>
                <a:spcPct val="110000"/>
              </a:lnSpc>
              <a:tabLst>
                <a:tab pos="111125" algn="l"/>
              </a:tabLst>
            </a:pPr>
            <a:r>
              <a:rPr lang="en-US" altLang="tr-TR" sz="900" b="1" u="sng" smtClean="0">
                <a:latin typeface="Arial" charset="0"/>
              </a:rPr>
              <a:t>KEY POINT</a:t>
            </a:r>
            <a:endParaRPr lang="en-US" altLang="tr-TR" sz="900" u="sng" smtClean="0">
              <a:latin typeface="Arial" charset="0"/>
            </a:endParaRPr>
          </a:p>
          <a:p>
            <a:pPr marL="168275" indent="-168275">
              <a:spcAft>
                <a:spcPts val="213"/>
              </a:spcAft>
              <a:buFontTx/>
              <a:buChar char="•"/>
              <a:tabLst>
                <a:tab pos="111125" algn="l"/>
              </a:tabLst>
            </a:pPr>
            <a:r>
              <a:rPr lang="en-US" altLang="tr-TR" sz="900" smtClean="0">
                <a:latin typeface="Arial" charset="0"/>
              </a:rPr>
              <a:t>Despite the prevalence of erectile dysfunction (ED), studies show that it is a disease that is undertreated. </a:t>
            </a:r>
            <a:r>
              <a:rPr lang="en-US" altLang="tr-TR" sz="900" baseline="30000" smtClean="0">
                <a:latin typeface="Arial" charset="0"/>
              </a:rPr>
              <a:t>1</a:t>
            </a:r>
            <a:r>
              <a:rPr lang="en-US" altLang="tr-TR" sz="900" smtClean="0">
                <a:latin typeface="Arial" charset="0"/>
              </a:rPr>
              <a:t>(p60/para 1, table), </a:t>
            </a:r>
            <a:r>
              <a:rPr lang="en-US" altLang="tr-TR" sz="900" baseline="30000" smtClean="0">
                <a:latin typeface="Arial" charset="0"/>
              </a:rPr>
              <a:t>2</a:t>
            </a:r>
            <a:r>
              <a:rPr lang="en-US" altLang="tr-TR" sz="900" smtClean="0">
                <a:latin typeface="Arial" charset="0"/>
              </a:rPr>
              <a:t>(pS7/col1/para2; pS10/col1/para4), </a:t>
            </a:r>
            <a:r>
              <a:rPr lang="en-US" altLang="tr-TR" sz="900" baseline="30000" smtClean="0">
                <a:latin typeface="Arial" charset="0"/>
              </a:rPr>
              <a:t>3</a:t>
            </a:r>
            <a:r>
              <a:rPr lang="en-US" altLang="tr-TR" sz="900" smtClean="0">
                <a:latin typeface="Arial" charset="0"/>
              </a:rPr>
              <a:t>(slide 15)</a:t>
            </a:r>
          </a:p>
          <a:p>
            <a:pPr marL="168275" indent="-168275">
              <a:spcAft>
                <a:spcPts val="213"/>
              </a:spcAft>
              <a:buFontTx/>
              <a:buChar char="•"/>
              <a:tabLst>
                <a:tab pos="111125" algn="l"/>
              </a:tabLst>
            </a:pPr>
            <a:endParaRPr lang="en-US" altLang="tr-TR" sz="900" smtClean="0">
              <a:latin typeface="Arial" charset="0"/>
            </a:endParaRPr>
          </a:p>
          <a:p>
            <a:pPr marL="168275" indent="-168275">
              <a:spcAft>
                <a:spcPts val="213"/>
              </a:spcAft>
              <a:tabLst>
                <a:tab pos="111125" algn="l"/>
              </a:tabLst>
            </a:pPr>
            <a:r>
              <a:rPr lang="en-US" altLang="tr-TR" sz="900" b="1" u="sng" smtClean="0">
                <a:latin typeface="Arial" charset="0"/>
              </a:rPr>
              <a:t>OTHER POINTS</a:t>
            </a:r>
            <a:r>
              <a:rPr lang="en-US" altLang="en-US" sz="900" smtClean="0">
                <a:latin typeface="Arial" charset="0"/>
              </a:rPr>
              <a:t>  </a:t>
            </a:r>
          </a:p>
          <a:p>
            <a:pPr marL="168275" indent="-168275">
              <a:spcAft>
                <a:spcPts val="213"/>
              </a:spcAft>
              <a:buFontTx/>
              <a:buChar char="•"/>
              <a:tabLst>
                <a:tab pos="111125" algn="l"/>
              </a:tabLst>
            </a:pPr>
            <a:r>
              <a:rPr lang="en-US" altLang="tr-TR" sz="900" smtClean="0">
                <a:latin typeface="Arial" charset="0"/>
              </a:rPr>
              <a:t>In the Massachusetts Male Aging Study (MMAS) study published in 2000, 2 years after the introduction of sildenafil to the US, the vast majority of men (90%) had never sought treatment for their sexual dysfunction. </a:t>
            </a:r>
            <a:r>
              <a:rPr lang="en-US" altLang="tr-TR" sz="900" baseline="30000" smtClean="0">
                <a:latin typeface="Arial" charset="0"/>
              </a:rPr>
              <a:t>2</a:t>
            </a:r>
            <a:r>
              <a:rPr lang="en-US" altLang="tr-TR" sz="900" smtClean="0">
                <a:latin typeface="Arial" charset="0"/>
              </a:rPr>
              <a:t>(pS10/col1/figure 5, para2)</a:t>
            </a:r>
          </a:p>
          <a:p>
            <a:pPr marL="168275" indent="-168275" eaLnBrk="1" hangingPunct="1">
              <a:spcAft>
                <a:spcPts val="213"/>
              </a:spcAft>
              <a:buFontTx/>
              <a:buChar char="•"/>
              <a:tabLst>
                <a:tab pos="111125" algn="l"/>
              </a:tabLst>
            </a:pPr>
            <a:r>
              <a:rPr lang="en-US" altLang="tr-TR" sz="900" smtClean="0">
                <a:latin typeface="Arial" charset="0"/>
              </a:rPr>
              <a:t>This is consistent with a national survey conducted for the American Association of Retired Persons in 1999 of 639 men aged ≥45 years. Only 10% of the respondents reported seeking or receiving treatment to improve sexual function. </a:t>
            </a:r>
            <a:r>
              <a:rPr lang="en-US" altLang="tr-TR" sz="900" baseline="30000" smtClean="0">
                <a:latin typeface="Arial" charset="0"/>
              </a:rPr>
              <a:t>2</a:t>
            </a:r>
            <a:r>
              <a:rPr lang="en-US" altLang="tr-TR" sz="900" smtClean="0">
                <a:latin typeface="Arial" charset="0"/>
              </a:rPr>
              <a:t>(pS10/col1/figure5, para2)</a:t>
            </a:r>
          </a:p>
          <a:p>
            <a:pPr marL="168275" indent="-168275">
              <a:spcAft>
                <a:spcPts val="213"/>
              </a:spcAft>
              <a:buFontTx/>
              <a:buChar char="•"/>
              <a:tabLst>
                <a:tab pos="111125" algn="l"/>
              </a:tabLst>
            </a:pPr>
            <a:r>
              <a:rPr lang="en-US" altLang="tr-TR" sz="900" smtClean="0">
                <a:latin typeface="Arial" charset="0"/>
              </a:rPr>
              <a:t>At that time, half of those men who had sought treatment (5%) had tried or were currently using sildenafil. </a:t>
            </a:r>
            <a:r>
              <a:rPr lang="en-US" altLang="tr-TR" sz="900" baseline="30000" smtClean="0">
                <a:latin typeface="Arial" charset="0"/>
              </a:rPr>
              <a:t>1</a:t>
            </a:r>
            <a:r>
              <a:rPr lang="en-US" altLang="tr-TR" sz="900" smtClean="0">
                <a:latin typeface="Arial" charset="0"/>
              </a:rPr>
              <a:t>(p62/para1, table), </a:t>
            </a:r>
            <a:r>
              <a:rPr lang="en-US" altLang="tr-TR" sz="900" baseline="30000" smtClean="0">
                <a:latin typeface="Arial" charset="0"/>
              </a:rPr>
              <a:t>2</a:t>
            </a:r>
            <a:r>
              <a:rPr lang="en-US" altLang="tr-TR" sz="900" smtClean="0">
                <a:latin typeface="Arial" charset="0"/>
              </a:rPr>
              <a:t>(pS10/col1/figure5, para2)</a:t>
            </a:r>
            <a:endParaRPr lang="en-US" altLang="tr-TR" sz="900" baseline="30000" smtClean="0">
              <a:latin typeface="Arial" charset="0"/>
            </a:endParaRPr>
          </a:p>
          <a:p>
            <a:pPr marL="168275" indent="-168275">
              <a:spcAft>
                <a:spcPts val="213"/>
              </a:spcAft>
              <a:buFontTx/>
              <a:buChar char="•"/>
              <a:tabLst>
                <a:tab pos="111125" algn="l"/>
              </a:tabLst>
            </a:pPr>
            <a:r>
              <a:rPr lang="en-US" altLang="tr-TR" sz="900" smtClean="0">
                <a:latin typeface="Arial" charset="0"/>
              </a:rPr>
              <a:t>In a 2000 survey of 28,691 men (aged 20–75 years) in the US, UK, Spain, France, Italy, and Germany, between 27% and 48% of respondents reported that they had sought treatment at one time for their ED. </a:t>
            </a:r>
            <a:r>
              <a:rPr lang="en-US" altLang="tr-TR" sz="900" baseline="30000" smtClean="0">
                <a:latin typeface="Arial" charset="0"/>
              </a:rPr>
              <a:t>3</a:t>
            </a:r>
            <a:r>
              <a:rPr lang="en-US" altLang="tr-TR" sz="900" smtClean="0">
                <a:latin typeface="Arial" charset="0"/>
              </a:rPr>
              <a:t>(slides 2–4)</a:t>
            </a:r>
          </a:p>
          <a:p>
            <a:pPr marL="168275" indent="-168275">
              <a:spcAft>
                <a:spcPts val="213"/>
              </a:spcAft>
              <a:buFontTx/>
              <a:buChar char="•"/>
              <a:tabLst>
                <a:tab pos="111125" algn="l"/>
              </a:tabLst>
            </a:pPr>
            <a:r>
              <a:rPr lang="en-US" altLang="tr-TR" sz="900" smtClean="0">
                <a:latin typeface="Arial" charset="0"/>
              </a:rPr>
              <a:t>As of late 2001, nearly 1 in 5, or 20%, of US men &gt;40 years had received treatment for their ED. </a:t>
            </a:r>
            <a:r>
              <a:rPr lang="en-US" altLang="tr-TR" sz="900" baseline="30000" smtClean="0">
                <a:latin typeface="Arial" charset="0"/>
              </a:rPr>
              <a:t>4</a:t>
            </a:r>
            <a:r>
              <a:rPr lang="en-US" altLang="tr-TR" sz="900" smtClean="0">
                <a:latin typeface="Arial" charset="0"/>
              </a:rPr>
              <a:t>(pS49/col1/para2)</a:t>
            </a:r>
          </a:p>
          <a:p>
            <a:pPr marL="168275" indent="-168275">
              <a:spcAft>
                <a:spcPts val="213"/>
              </a:spcAft>
              <a:tabLst>
                <a:tab pos="111125" algn="l"/>
              </a:tabLst>
            </a:pPr>
            <a:endParaRPr lang="en-US" altLang="tr-TR" sz="900" smtClean="0">
              <a:latin typeface="Arial" charset="0"/>
            </a:endParaRPr>
          </a:p>
          <a:p>
            <a:pPr marL="168275" indent="-168275">
              <a:spcAft>
                <a:spcPts val="213"/>
              </a:spcAft>
              <a:tabLst>
                <a:tab pos="111125" algn="l"/>
              </a:tabLst>
            </a:pPr>
            <a:r>
              <a:rPr lang="en-US" altLang="tr-TR" sz="900" b="1" u="sng" smtClean="0">
                <a:latin typeface="Arial" charset="0"/>
              </a:rPr>
              <a:t>REFERENCES</a:t>
            </a:r>
            <a:endParaRPr lang="en-US" altLang="tr-TR" sz="900" smtClean="0">
              <a:latin typeface="Arial" charset="0"/>
            </a:endParaRPr>
          </a:p>
          <a:p>
            <a:pPr marL="168275" indent="-168275">
              <a:spcAft>
                <a:spcPts val="213"/>
              </a:spcAft>
              <a:buFontTx/>
              <a:buAutoNum type="arabicPeriod"/>
              <a:tabLst>
                <a:tab pos="111125" algn="l"/>
              </a:tabLst>
            </a:pPr>
            <a:r>
              <a:rPr lang="en-US" altLang="tr-TR" sz="900" smtClean="0">
                <a:latin typeface="Arial" charset="0"/>
              </a:rPr>
              <a:t>AARP/Modern Maturity Sexuality Study. Washington: AARP; 1999. </a:t>
            </a:r>
          </a:p>
          <a:p>
            <a:pPr marL="168275" indent="-168275" eaLnBrk="1" hangingPunct="1">
              <a:spcAft>
                <a:spcPts val="213"/>
              </a:spcAft>
              <a:buFont typeface="Wingdings" pitchFamily="2" charset="2"/>
              <a:buAutoNum type="arabicPeriod"/>
              <a:tabLst>
                <a:tab pos="111125" algn="l"/>
              </a:tabLst>
            </a:pPr>
            <a:r>
              <a:rPr lang="en-US" altLang="tr-TR" sz="900" smtClean="0">
                <a:latin typeface="Arial" charset="0"/>
              </a:rPr>
              <a:t>McKinlay JB. </a:t>
            </a:r>
            <a:r>
              <a:rPr lang="en-GB" altLang="tr-TR" sz="900" smtClean="0">
                <a:latin typeface="Arial" charset="0"/>
              </a:rPr>
              <a:t>The worldwide prevalence and epidemiology of erectile dysfunction.</a:t>
            </a:r>
            <a:r>
              <a:rPr lang="en-US" altLang="tr-TR" sz="900" smtClean="0">
                <a:latin typeface="Arial" charset="0"/>
              </a:rPr>
              <a:t> </a:t>
            </a:r>
            <a:r>
              <a:rPr lang="en-US" altLang="tr-TR" sz="900" i="1" smtClean="0">
                <a:latin typeface="Arial" charset="0"/>
              </a:rPr>
              <a:t>Int J Impot Res. </a:t>
            </a:r>
            <a:r>
              <a:rPr lang="en-US" altLang="tr-TR" sz="900" smtClean="0">
                <a:latin typeface="Arial" charset="0"/>
              </a:rPr>
              <a:t>2000;12(suppl 4):S6–S11.</a:t>
            </a:r>
          </a:p>
          <a:p>
            <a:pPr marL="168275" indent="-168275">
              <a:spcAft>
                <a:spcPts val="213"/>
              </a:spcAft>
              <a:buFont typeface="Wingdings" pitchFamily="2" charset="2"/>
              <a:buAutoNum type="arabicPeriod"/>
              <a:tabLst>
                <a:tab pos="111125" algn="l"/>
              </a:tabLst>
            </a:pPr>
            <a:r>
              <a:rPr lang="en-US" altLang="tr-TR" sz="900" smtClean="0">
                <a:latin typeface="Arial" charset="0"/>
              </a:rPr>
              <a:t>Shabsigh R et al. CME course: The emerging frontier for management for ED: strategies for patient care on the horizon, July 22, 2003.  (http://www.medscape.com/viewprogram/2525_pnt) and poster presented at the 10</a:t>
            </a:r>
            <a:r>
              <a:rPr lang="en-US" altLang="tr-TR" sz="900" baseline="30000" smtClean="0">
                <a:latin typeface="Arial" charset="0"/>
              </a:rPr>
              <a:t>th</a:t>
            </a:r>
            <a:r>
              <a:rPr lang="en-US" altLang="tr-TR" sz="900" smtClean="0">
                <a:latin typeface="Arial" charset="0"/>
              </a:rPr>
              <a:t> World Congress of the International Society for Sexual and  Impotence Research: September 22-26, 2002; Montréal Canada.  </a:t>
            </a:r>
          </a:p>
          <a:p>
            <a:pPr marL="168275" indent="-168275" eaLnBrk="1" hangingPunct="1">
              <a:spcAft>
                <a:spcPts val="213"/>
              </a:spcAft>
              <a:buFont typeface="Wingdings" pitchFamily="2" charset="2"/>
              <a:buAutoNum type="arabicPeriod"/>
              <a:tabLst>
                <a:tab pos="111125" algn="l"/>
              </a:tabLst>
            </a:pPr>
            <a:r>
              <a:rPr lang="en-US" altLang="tr-TR" sz="900" smtClean="0">
                <a:latin typeface="Arial" charset="0"/>
              </a:rPr>
              <a:t>Hatzichristou DG. </a:t>
            </a:r>
            <a:r>
              <a:rPr lang="en-GB" altLang="tr-TR" sz="900" smtClean="0">
                <a:latin typeface="Arial" charset="0"/>
              </a:rPr>
              <a:t>Sildenafil citrate: lessons learned from 3 years of clinical experience</a:t>
            </a:r>
            <a:r>
              <a:rPr lang="en-US" altLang="tr-TR" sz="900" smtClean="0">
                <a:latin typeface="Arial" charset="0"/>
              </a:rPr>
              <a:t>. I</a:t>
            </a:r>
            <a:r>
              <a:rPr lang="en-US" altLang="tr-TR" sz="900" i="1" smtClean="0">
                <a:latin typeface="Arial" charset="0"/>
              </a:rPr>
              <a:t>nt J Impot Res. </a:t>
            </a:r>
            <a:r>
              <a:rPr lang="en-US" altLang="tr-TR" sz="900" smtClean="0">
                <a:latin typeface="Arial" charset="0"/>
              </a:rPr>
              <a:t>2002;14(suppl 1):S43–S52.</a:t>
            </a:r>
          </a:p>
          <a:p>
            <a:pPr marL="168275" indent="-168275">
              <a:tabLst>
                <a:tab pos="111125" algn="l"/>
              </a:tabLst>
            </a:pPr>
            <a:endParaRPr lang="tr-TR" altLang="tr-TR" sz="9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fld id="{24824AE3-50AA-4275-8403-3B56B04953D0}" type="slidenum">
              <a:rPr lang="en-GB" altLang="tr-TR" sz="1200" b="0" smtClean="0">
                <a:solidFill>
                  <a:schemeClr val="tx1"/>
                </a:solidFill>
                <a:latin typeface="Arial" charset="0"/>
              </a:rPr>
              <a:pPr/>
              <a:t>7</a:t>
            </a:fld>
            <a:endParaRPr lang="en-GB" altLang="tr-TR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2150"/>
            <a:ext cx="4637088" cy="3478213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4397375"/>
            <a:ext cx="6530975" cy="4287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00050" lvl="1" indent="-114300" eaLnBrk="1" hangingPunct="1"/>
            <a:endParaRPr lang="en-US" altLang="tr-TR" sz="9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fld id="{0F279E99-E8F9-4ABB-8E4C-B3FE3E45ED9A}" type="slidenum">
              <a:rPr lang="en-GB" altLang="tr-TR" sz="1200" b="0" smtClean="0">
                <a:solidFill>
                  <a:schemeClr val="tx1"/>
                </a:solidFill>
                <a:latin typeface="Arial" charset="0"/>
              </a:rPr>
              <a:pPr/>
              <a:t>8</a:t>
            </a:fld>
            <a:endParaRPr lang="en-GB" altLang="tr-TR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3738"/>
            <a:ext cx="4637088" cy="3478212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4398963"/>
            <a:ext cx="6530975" cy="4287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95300" lvl="1" indent="-209550" eaLnBrk="1" hangingPunct="1">
              <a:lnSpc>
                <a:spcPct val="90000"/>
              </a:lnSpc>
            </a:pPr>
            <a:endParaRPr lang="en-US" altLang="tr-TR" sz="9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fld id="{7E5B9B08-DDD6-4E20-8169-2BD09889F5F1}" type="slidenum">
              <a:rPr lang="en-GB" altLang="tr-TR" sz="1200" b="0" smtClean="0">
                <a:solidFill>
                  <a:schemeClr val="tx1"/>
                </a:solidFill>
                <a:latin typeface="Arial" charset="0"/>
              </a:rPr>
              <a:pPr/>
              <a:t>10</a:t>
            </a:fld>
            <a:endParaRPr lang="en-GB" altLang="tr-TR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4413250"/>
            <a:ext cx="6543675" cy="417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SzPct val="135000"/>
              <a:buFont typeface="Wingdings" pitchFamily="2" charset="2"/>
              <a:buNone/>
            </a:pPr>
            <a:endParaRPr lang="en-US" altLang="tr-TR" sz="9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fld id="{372DB004-37F6-42A0-AC44-D4F2F958E335}" type="slidenum">
              <a:rPr lang="en-GB" altLang="tr-TR" sz="1200" b="0" smtClean="0">
                <a:solidFill>
                  <a:schemeClr val="tx1"/>
                </a:solidFill>
                <a:latin typeface="Arial" charset="0"/>
              </a:rPr>
              <a:pPr/>
              <a:t>11</a:t>
            </a:fld>
            <a:endParaRPr lang="en-GB" altLang="tr-TR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4413250"/>
            <a:ext cx="6543675" cy="417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SzPct val="135000"/>
              <a:buFont typeface="Wingdings" pitchFamily="2" charset="2"/>
              <a:buNone/>
            </a:pPr>
            <a:endParaRPr lang="en-US" altLang="tr-TR" sz="9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fld id="{B8F3FC13-CBCE-4033-A49D-C00668EE77D7}" type="slidenum">
              <a:rPr lang="en-GB" altLang="tr-TR" sz="1200" b="0" smtClean="0">
                <a:solidFill>
                  <a:schemeClr val="tx1"/>
                </a:solidFill>
                <a:latin typeface="Arial" charset="0"/>
              </a:rPr>
              <a:pPr/>
              <a:t>13</a:t>
            </a:fld>
            <a:endParaRPr lang="en-GB" altLang="tr-TR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30738" cy="34734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03725"/>
            <a:ext cx="5126037" cy="4168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17" tIns="46309" rIns="92617" bIns="46309"/>
          <a:lstStyle/>
          <a:p>
            <a:pPr eaLnBrk="1" hangingPunct="1"/>
            <a:endParaRPr lang="en-IE" altLang="tr-T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fld id="{27AA4549-ABCD-45D6-9945-D5278873FB9C}" type="slidenum">
              <a:rPr lang="en-GB" altLang="tr-TR" sz="1200" b="0" smtClean="0">
                <a:solidFill>
                  <a:schemeClr val="tx1"/>
                </a:solidFill>
                <a:latin typeface="Arial" charset="0"/>
              </a:rPr>
              <a:pPr/>
              <a:t>14</a:t>
            </a:fld>
            <a:endParaRPr lang="en-GB" altLang="tr-TR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2150"/>
            <a:ext cx="4637088" cy="3478213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4413250"/>
            <a:ext cx="6543675" cy="417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SzPct val="135000"/>
              <a:buFont typeface="Wingdings" pitchFamily="2" charset="2"/>
              <a:buNone/>
            </a:pPr>
            <a:endParaRPr lang="en-US" altLang="tr-TR" sz="9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A58C7-CA01-468B-9C6C-1F83E8991923}" type="datetimeFigureOut">
              <a:rPr lang="en-US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CA006-4130-4F28-ABC0-A3B0E1C4AC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8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A9098-3DD6-4999-BAE1-599E44BEA6D8}" type="datetimeFigureOut">
              <a:rPr lang="en-US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4523A-4CDE-4713-965F-DCA05F8C45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750020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6512E-C91F-45C2-AEBA-E9E6A7E39E57}" type="datetimeFigureOut">
              <a:rPr lang="en-US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9E7AE-E021-400F-92C7-B8D46C6A10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860778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1"/>
          <p:cNvSpPr>
            <a:spLocks noChangeShapeType="1"/>
          </p:cNvSpPr>
          <p:nvPr userDrawn="1"/>
        </p:nvSpPr>
        <p:spPr bwMode="auto">
          <a:xfrm>
            <a:off x="685800" y="1966913"/>
            <a:ext cx="7715250" cy="0"/>
          </a:xfrm>
          <a:prstGeom prst="line">
            <a:avLst/>
          </a:prstGeom>
          <a:noFill/>
          <a:ln w="12700">
            <a:solidFill>
              <a:srgbClr val="FEE88A"/>
            </a:solidFill>
            <a:round/>
            <a:headEnd/>
            <a:tailEnd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685800" y="4876800"/>
            <a:ext cx="7715250" cy="0"/>
          </a:xfrm>
          <a:prstGeom prst="line">
            <a:avLst/>
          </a:prstGeom>
          <a:noFill/>
          <a:ln w="12700">
            <a:solidFill>
              <a:srgbClr val="FEE88A"/>
            </a:solidFill>
            <a:round/>
            <a:headEnd/>
            <a:tailEnd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9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59063"/>
            <a:ext cx="7772400" cy="1536700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2843088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38" y="-185738"/>
            <a:ext cx="8350250" cy="11430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95263" y="1662113"/>
            <a:ext cx="8412162" cy="4129087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123638035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38" y="-185738"/>
            <a:ext cx="8350250" cy="11430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95263" y="1662113"/>
            <a:ext cx="8412162" cy="4129087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B63D936-470E-4147-8C39-72E19FAA7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332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80CEC-889F-4CAC-8166-61D9104D0ABD}" type="datetimeFigureOut">
              <a:rPr lang="en-US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C4374-B489-451F-9A4A-12AA8297D5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40352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074CD-9C3B-4DAA-BAE7-9EA49BB6D2EB}" type="datetimeFigureOut">
              <a:rPr lang="en-US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F719C-7A35-4AB5-8685-F2FA236796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46798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DA2DB-5092-4CC5-975E-754DF54EDF13}" type="datetimeFigureOut">
              <a:rPr lang="en-US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A328E-7253-4056-AA17-A1CA9A354C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48708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F38F8-A362-443E-8174-EB0AC6F35628}" type="datetimeFigureOut">
              <a:rPr lang="en-US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D41E1-25E2-4C5A-A19A-0E68CF88DC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7097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87EA-00BA-45C3-AFED-A833D64CC811}" type="datetimeFigureOut">
              <a:rPr lang="en-US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73E0D-3DD0-4984-B56C-3E9F45A671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34148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6A4E7-CE50-47CB-B99A-82DD048B41DA}" type="datetimeFigureOut">
              <a:rPr lang="en-US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F7B88-4FCF-4C6B-ABB2-05A0C6D5F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75062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087D-0737-4858-B8B3-BC5D88B727D0}" type="datetimeFigureOut">
              <a:rPr lang="en-US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D96E6-3F33-4B3A-B12B-FBD0DE88BA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07179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1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1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reeform 18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A4505-76FA-4FCA-9948-C7895D7E6198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4F13D-1FED-4F9D-B6D1-C98392139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45375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D247CBD-6188-4D35-B5D2-94F82B9A8888}" type="datetimeFigureOut">
              <a:rPr lang="en-US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0FA8BDA-FDC0-49ED-B24A-D7E6599102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34" name="Line 5"/>
          <p:cNvSpPr>
            <a:spLocks noChangeShapeType="1"/>
          </p:cNvSpPr>
          <p:nvPr userDrawn="1"/>
        </p:nvSpPr>
        <p:spPr bwMode="auto">
          <a:xfrm>
            <a:off x="303213" y="990600"/>
            <a:ext cx="8840787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2" r:id="rId9"/>
    <p:sldLayoutId id="2147484270" r:id="rId10"/>
    <p:sldLayoutId id="2147484271" r:id="rId11"/>
    <p:sldLayoutId id="2147484273" r:id="rId12"/>
    <p:sldLayoutId id="2147484274" r:id="rId13"/>
    <p:sldLayoutId id="2147484275" r:id="rId14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438400"/>
            <a:ext cx="8686800" cy="1981200"/>
          </a:xfrm>
        </p:spPr>
        <p:txBody>
          <a:bodyPr/>
          <a:lstStyle/>
          <a:p>
            <a:pPr algn="ctr" eaLnBrk="1" hangingPunct="1"/>
            <a:r>
              <a:rPr lang="tr-TR" altLang="tr-TR" sz="3600" b="1" dirty="0" smtClean="0">
                <a:solidFill>
                  <a:srgbClr val="FFFF00"/>
                </a:solidFill>
                <a:latin typeface="Comic Sans MS" pitchFamily="66" charset="0"/>
              </a:rPr>
              <a:t>ED ve BPH/AÜSS Tedavisinde </a:t>
            </a:r>
            <a:r>
              <a:rPr lang="tr-TR" altLang="tr-TR" sz="3600" b="1" dirty="0" err="1" smtClean="0">
                <a:solidFill>
                  <a:srgbClr val="FFFF00"/>
                </a:solidFill>
                <a:latin typeface="Comic Sans MS" pitchFamily="66" charset="0"/>
              </a:rPr>
              <a:t>Tadalafil</a:t>
            </a:r>
            <a:r>
              <a:rPr lang="tr-TR" altLang="tr-TR" sz="3600" b="1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tr-TR" altLang="tr-TR" sz="36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tr-TR" altLang="tr-TR" sz="4400" b="1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tr-TR" altLang="tr-TR" sz="44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tr-TR" altLang="tr-TR" sz="1400" b="1" dirty="0" err="1" smtClean="0">
                <a:solidFill>
                  <a:schemeClr val="tx1"/>
                </a:solidFill>
                <a:latin typeface="Comic Sans MS" pitchFamily="66" charset="0"/>
              </a:rPr>
              <a:t>Prof</a:t>
            </a:r>
            <a:r>
              <a:rPr lang="tr-TR" altLang="tr-TR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tr-TR" altLang="tr-TR" sz="1400" b="1" dirty="0" err="1" smtClean="0">
                <a:solidFill>
                  <a:schemeClr val="tx1"/>
                </a:solidFill>
                <a:latin typeface="Comic Sans MS" pitchFamily="66" charset="0"/>
              </a:rPr>
              <a:t>Dr</a:t>
            </a:r>
            <a:r>
              <a:rPr lang="tr-TR" altLang="tr-TR" sz="1400" b="1" dirty="0" smtClean="0">
                <a:solidFill>
                  <a:schemeClr val="tx1"/>
                </a:solidFill>
                <a:latin typeface="Comic Sans MS" pitchFamily="66" charset="0"/>
              </a:rPr>
              <a:t> Hakan </a:t>
            </a:r>
            <a:r>
              <a:rPr lang="tr-TR" altLang="tr-TR" sz="1400" b="1" dirty="0" err="1" smtClean="0">
                <a:solidFill>
                  <a:schemeClr val="tx1"/>
                </a:solidFill>
                <a:latin typeface="Comic Sans MS" pitchFamily="66" charset="0"/>
              </a:rPr>
              <a:t>Kılıçarslan</a:t>
            </a:r>
            <a:r>
              <a:rPr lang="tr-TR" altLang="tr-TR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br>
              <a:rPr lang="tr-TR" altLang="tr-TR" sz="14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tr-TR" altLang="tr-TR" sz="1400" b="1" dirty="0" smtClean="0">
                <a:solidFill>
                  <a:schemeClr val="tx1"/>
                </a:solidFill>
                <a:latin typeface="Comic Sans MS" pitchFamily="66" charset="0"/>
              </a:rPr>
              <a:t>Uludağ </a:t>
            </a:r>
            <a:r>
              <a:rPr lang="tr-TR" altLang="tr-TR" sz="1400" b="1" dirty="0" err="1" smtClean="0">
                <a:solidFill>
                  <a:schemeClr val="tx1"/>
                </a:solidFill>
                <a:latin typeface="Comic Sans MS" pitchFamily="66" charset="0"/>
              </a:rPr>
              <a:t>Ünv</a:t>
            </a:r>
            <a:r>
              <a:rPr lang="tr-TR" altLang="tr-TR" sz="1400" b="1" dirty="0" smtClean="0">
                <a:solidFill>
                  <a:schemeClr val="tx1"/>
                </a:solidFill>
                <a:latin typeface="Comic Sans MS" pitchFamily="66" charset="0"/>
              </a:rPr>
              <a:t> Tıp Fak Üroloji AD</a:t>
            </a:r>
            <a:br>
              <a:rPr lang="tr-TR" altLang="tr-TR" sz="14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tr-TR" altLang="tr-TR" sz="1400" b="1" dirty="0" smtClean="0">
                <a:solidFill>
                  <a:schemeClr val="tx1"/>
                </a:solidFill>
                <a:latin typeface="Comic Sans MS" pitchFamily="66" charset="0"/>
              </a:rPr>
              <a:t>17 Nisan TÜD Güney Marmara Şubesi Toplantısı</a:t>
            </a:r>
            <a:endParaRPr lang="tr-TR" altLang="tr-TR" sz="1400" b="1" i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412163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5000"/>
              </a:spcBef>
              <a:spcAft>
                <a:spcPct val="25000"/>
              </a:spcAft>
              <a:buFont typeface="Wingdings 3" pitchFamily="18" charset="2"/>
              <a:buNone/>
              <a:defRPr/>
            </a:pPr>
            <a:r>
              <a:rPr lang="tr-TR" dirty="0" smtClean="0">
                <a:latin typeface="Comic Sans MS" pitchFamily="66" charset="0"/>
              </a:rPr>
              <a:t>Her üç PDE5 inhibitörü de aşağıdaki antihipertansif ajanlarla birlikte kullanıldıklarında farmakokinetikleri etkilenmez, yan etki profilleri değişmez</a:t>
            </a:r>
            <a:r>
              <a:rPr lang="en-US" dirty="0" smtClean="0">
                <a:latin typeface="Comic Sans MS" pitchFamily="66" charset="0"/>
              </a:rPr>
              <a:t> </a:t>
            </a:r>
            <a:endParaRPr lang="tr-TR" dirty="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5000"/>
              </a:spcBef>
              <a:spcAft>
                <a:spcPct val="25000"/>
              </a:spcAft>
              <a:buFont typeface="Wingdings 3" pitchFamily="18" charset="2"/>
              <a:buNone/>
              <a:defRPr/>
            </a:pPr>
            <a:endParaRPr lang="en-US" sz="1400" dirty="0" smtClean="0">
              <a:latin typeface="Comic Sans MS" pitchFamily="66" charset="0"/>
            </a:endParaRPr>
          </a:p>
          <a:p>
            <a:pPr marL="793750" lvl="1" indent="-333375" eaLnBrk="1" hangingPunct="1">
              <a:lnSpc>
                <a:spcPct val="105000"/>
              </a:lnSpc>
              <a:spcBef>
                <a:spcPct val="5000"/>
              </a:spcBef>
              <a:spcAft>
                <a:spcPct val="25000"/>
              </a:spcAft>
              <a:defRPr/>
            </a:pPr>
            <a:r>
              <a:rPr lang="tr-TR" dirty="0" smtClean="0">
                <a:latin typeface="Comic Sans MS" pitchFamily="66" charset="0"/>
              </a:rPr>
              <a:t>Diüretikler</a:t>
            </a:r>
          </a:p>
          <a:p>
            <a:pPr marL="793750" lvl="1" indent="-333375" eaLnBrk="1" hangingPunct="1">
              <a:lnSpc>
                <a:spcPct val="105000"/>
              </a:lnSpc>
              <a:spcBef>
                <a:spcPct val="5000"/>
              </a:spcBef>
              <a:spcAft>
                <a:spcPct val="25000"/>
              </a:spcAft>
              <a:defRPr/>
            </a:pPr>
            <a:r>
              <a:rPr lang="tr-TR" dirty="0" smtClean="0">
                <a:latin typeface="Comic Sans MS" pitchFamily="66" charset="0"/>
              </a:rPr>
              <a:t>ACE inhibitörleri</a:t>
            </a:r>
          </a:p>
          <a:p>
            <a:pPr marL="793750" lvl="1" indent="-333375" eaLnBrk="1" hangingPunct="1">
              <a:lnSpc>
                <a:spcPct val="105000"/>
              </a:lnSpc>
              <a:spcBef>
                <a:spcPct val="5000"/>
              </a:spcBef>
              <a:spcAft>
                <a:spcPct val="25000"/>
              </a:spcAft>
              <a:defRPr/>
            </a:pPr>
            <a:r>
              <a:rPr lang="tr-TR" dirty="0" smtClean="0">
                <a:latin typeface="Comic Sans MS" pitchFamily="66" charset="0"/>
              </a:rPr>
              <a:t>Kalsiyum Kanal Blokerleri</a:t>
            </a:r>
          </a:p>
          <a:p>
            <a:pPr marL="793750" lvl="1" indent="-333375" eaLnBrk="1" hangingPunct="1">
              <a:lnSpc>
                <a:spcPct val="105000"/>
              </a:lnSpc>
              <a:spcBef>
                <a:spcPct val="5000"/>
              </a:spcBef>
              <a:spcAft>
                <a:spcPct val="25000"/>
              </a:spcAft>
              <a:defRPr/>
            </a:pPr>
            <a:r>
              <a:rPr lang="tr-TR" dirty="0" smtClean="0">
                <a:latin typeface="Comic Sans MS" pitchFamily="66" charset="0"/>
              </a:rPr>
              <a:t>Beta Blokerler</a:t>
            </a:r>
          </a:p>
          <a:p>
            <a:pPr marL="793750" lvl="1" indent="-333375" eaLnBrk="1" hangingPunct="1">
              <a:lnSpc>
                <a:spcPct val="105000"/>
              </a:lnSpc>
              <a:spcBef>
                <a:spcPct val="5000"/>
              </a:spcBef>
              <a:spcAft>
                <a:spcPct val="25000"/>
              </a:spcAft>
              <a:defRPr/>
            </a:pPr>
            <a:endParaRPr lang="tr-TR" sz="1400" dirty="0" smtClean="0">
              <a:latin typeface="Comic Sans MS" pitchFamily="66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54013" y="119063"/>
            <a:ext cx="8561387" cy="871537"/>
          </a:xfrm>
        </p:spPr>
        <p:txBody>
          <a:bodyPr/>
          <a:lstStyle/>
          <a:p>
            <a:pPr eaLnBrk="1" hangingPunct="1"/>
            <a:r>
              <a:rPr lang="tr-TR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PDE5i - Antihipertansif İlaçlarla Etkileşim</a:t>
            </a:r>
            <a:endParaRPr lang="en-US" altLang="tr-TR" sz="2800" b="1" smtClean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6388" name="Slide Modified" hidden="1"/>
          <p:cNvSpPr txBox="1">
            <a:spLocks noChangeArrowheads="1"/>
          </p:cNvSpPr>
          <p:nvPr/>
        </p:nvSpPr>
        <p:spPr bwMode="auto">
          <a:xfrm>
            <a:off x="127000" y="7239000"/>
            <a:ext cx="381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Slide Modified: </a:t>
            </a:r>
          </a:p>
        </p:txBody>
      </p:sp>
      <p:sp>
        <p:nvSpPr>
          <p:cNvPr id="16389" name="Review" hidden="1"/>
          <p:cNvSpPr txBox="1">
            <a:spLocks noChangeArrowheads="1"/>
          </p:cNvSpPr>
          <p:nvPr/>
        </p:nvSpPr>
        <p:spPr bwMode="auto">
          <a:xfrm>
            <a:off x="9652000" y="1778000"/>
            <a:ext cx="381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Review: </a:t>
            </a:r>
          </a:p>
        </p:txBody>
      </p:sp>
      <p:sp>
        <p:nvSpPr>
          <p:cNvPr id="16390" name="ReviewerMemo" hidden="1"/>
          <p:cNvSpPr txBox="1">
            <a:spLocks noChangeArrowheads="1"/>
          </p:cNvSpPr>
          <p:nvPr/>
        </p:nvSpPr>
        <p:spPr bwMode="auto">
          <a:xfrm>
            <a:off x="9652000" y="3429000"/>
            <a:ext cx="381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Reviewer Memo: </a:t>
            </a:r>
          </a:p>
        </p:txBody>
      </p:sp>
      <p:sp>
        <p:nvSpPr>
          <p:cNvPr id="16391" name="Source" hidden="1"/>
          <p:cNvSpPr txBox="1">
            <a:spLocks noChangeArrowheads="1"/>
          </p:cNvSpPr>
          <p:nvPr/>
        </p:nvSpPr>
        <p:spPr bwMode="auto">
          <a:xfrm>
            <a:off x="9652000" y="127000"/>
            <a:ext cx="381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Source: </a:t>
            </a:r>
          </a:p>
        </p:txBody>
      </p:sp>
      <p:sp>
        <p:nvSpPr>
          <p:cNvPr id="16392" name="Memo" hidden="1"/>
          <p:cNvSpPr txBox="1">
            <a:spLocks noChangeArrowheads="1"/>
          </p:cNvSpPr>
          <p:nvPr/>
        </p:nvSpPr>
        <p:spPr bwMode="auto">
          <a:xfrm>
            <a:off x="4762500" y="7239000"/>
            <a:ext cx="508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Memo: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180975" y="1247775"/>
            <a:ext cx="8658225" cy="4238625"/>
          </a:xfrm>
        </p:spPr>
        <p:txBody>
          <a:bodyPr/>
          <a:lstStyle/>
          <a:p>
            <a:pPr marL="346075" indent="-346075" eaLnBrk="1" hangingPunct="1">
              <a:lnSpc>
                <a:spcPct val="105000"/>
              </a:lnSpc>
              <a:spcBef>
                <a:spcPct val="5000"/>
              </a:spcBef>
              <a:spcAft>
                <a:spcPct val="25000"/>
              </a:spcAft>
              <a:defRPr/>
            </a:pPr>
            <a:r>
              <a:rPr lang="tr-TR" dirty="0" smtClean="0">
                <a:latin typeface="Comic Sans MS" pitchFamily="66" charset="0"/>
              </a:rPr>
              <a:t>Her üç PDE5 inhibitörü de düşük doz alkol ile birlikte kullanılabilir</a:t>
            </a:r>
          </a:p>
          <a:p>
            <a:pPr marL="346075" indent="-346075" eaLnBrk="1" hangingPunct="1">
              <a:lnSpc>
                <a:spcPct val="105000"/>
              </a:lnSpc>
              <a:spcBef>
                <a:spcPct val="5000"/>
              </a:spcBef>
              <a:spcAft>
                <a:spcPct val="25000"/>
              </a:spcAft>
              <a:defRPr/>
            </a:pPr>
            <a:endParaRPr lang="tr-TR" dirty="0" smtClean="0">
              <a:latin typeface="Comic Sans MS" pitchFamily="66" charset="0"/>
            </a:endParaRPr>
          </a:p>
          <a:p>
            <a:pPr marL="346075" indent="-346075" eaLnBrk="1" hangingPunct="1">
              <a:lnSpc>
                <a:spcPct val="105000"/>
              </a:lnSpc>
              <a:spcBef>
                <a:spcPct val="5000"/>
              </a:spcBef>
              <a:spcAft>
                <a:spcPct val="25000"/>
              </a:spcAft>
              <a:defRPr/>
            </a:pPr>
            <a:r>
              <a:rPr lang="tr-TR" dirty="0" smtClean="0">
                <a:latin typeface="Comic Sans MS" pitchFamily="66" charset="0"/>
              </a:rPr>
              <a:t>PDE5 inhibitörleri: </a:t>
            </a:r>
          </a:p>
          <a:p>
            <a:pPr marL="449263" lvl="1" indent="-274638" eaLnBrk="1" hangingPunct="1">
              <a:lnSpc>
                <a:spcPct val="105000"/>
              </a:lnSpc>
              <a:spcBef>
                <a:spcPct val="5000"/>
              </a:spcBef>
              <a:spcAft>
                <a:spcPct val="25000"/>
              </a:spcAft>
              <a:defRPr/>
            </a:pPr>
            <a:r>
              <a:rPr lang="tr-TR" sz="2200" dirty="0" smtClean="0">
                <a:latin typeface="Comic Sans MS" pitchFamily="66" charset="0"/>
              </a:rPr>
              <a:t>Alkolün hipotansif etkilerini artırmaz</a:t>
            </a:r>
            <a:r>
              <a:rPr lang="en-US" sz="2200" dirty="0" smtClean="0">
                <a:latin typeface="Comic Sans MS" pitchFamily="66" charset="0"/>
              </a:rPr>
              <a:t> </a:t>
            </a:r>
            <a:endParaRPr lang="tr-TR" sz="2200" dirty="0" smtClean="0">
              <a:latin typeface="Comic Sans MS" pitchFamily="66" charset="0"/>
            </a:endParaRPr>
          </a:p>
          <a:p>
            <a:pPr marL="449263" lvl="1" indent="-274638" eaLnBrk="1" hangingPunct="1">
              <a:lnSpc>
                <a:spcPct val="105000"/>
              </a:lnSpc>
              <a:spcBef>
                <a:spcPct val="5000"/>
              </a:spcBef>
              <a:spcAft>
                <a:spcPct val="25000"/>
              </a:spcAft>
              <a:defRPr/>
            </a:pPr>
            <a:r>
              <a:rPr lang="tr-TR" sz="2200" dirty="0" smtClean="0">
                <a:latin typeface="Comic Sans MS" pitchFamily="66" charset="0"/>
              </a:rPr>
              <a:t>Alkolle farmakokinetik etkileşime girmez</a:t>
            </a:r>
          </a:p>
          <a:p>
            <a:pPr marL="449263" lvl="1" indent="-274638" eaLnBrk="1" hangingPunct="1">
              <a:lnSpc>
                <a:spcPct val="105000"/>
              </a:lnSpc>
              <a:spcBef>
                <a:spcPct val="5000"/>
              </a:spcBef>
              <a:spcAft>
                <a:spcPct val="25000"/>
              </a:spcAft>
              <a:defRPr/>
            </a:pPr>
            <a:r>
              <a:rPr lang="tr-TR" sz="2200" dirty="0" smtClean="0">
                <a:latin typeface="Comic Sans MS" pitchFamily="66" charset="0"/>
              </a:rPr>
              <a:t>Klinik çalışmalarda kullanılan maksimum alkol dozu; </a:t>
            </a:r>
          </a:p>
          <a:p>
            <a:pPr marL="449263" lvl="1" indent="-274638" eaLnBrk="1" hangingPunct="1">
              <a:lnSpc>
                <a:spcPct val="105000"/>
              </a:lnSpc>
              <a:spcBef>
                <a:spcPct val="5000"/>
              </a:spcBef>
              <a:spcAft>
                <a:spcPct val="25000"/>
              </a:spcAft>
              <a:buFont typeface="Verdana" pitchFamily="34" charset="0"/>
              <a:buNone/>
              <a:defRPr/>
            </a:pPr>
            <a:r>
              <a:rPr lang="tr-TR" sz="2200" dirty="0" smtClean="0">
                <a:latin typeface="Comic Sans MS" pitchFamily="66" charset="0"/>
              </a:rPr>
              <a:t>    0.5-0.6 g/kg’dır</a:t>
            </a:r>
            <a:endParaRPr lang="en-US" sz="2200" dirty="0" smtClean="0">
              <a:latin typeface="Comic Sans MS" pitchFamily="66" charset="0"/>
            </a:endParaRPr>
          </a:p>
          <a:p>
            <a:pPr marL="793750" lvl="1" indent="-333375" eaLnBrk="1" hangingPunct="1">
              <a:lnSpc>
                <a:spcPct val="105000"/>
              </a:lnSpc>
              <a:spcBef>
                <a:spcPct val="5000"/>
              </a:spcBef>
              <a:spcAft>
                <a:spcPct val="25000"/>
              </a:spcAft>
              <a:defRPr/>
            </a:pPr>
            <a:endParaRPr lang="en-US" dirty="0" smtClean="0"/>
          </a:p>
          <a:p>
            <a:pPr marL="346075" indent="-346075" eaLnBrk="1" hangingPunct="1">
              <a:lnSpc>
                <a:spcPct val="105000"/>
              </a:lnSpc>
              <a:spcBef>
                <a:spcPct val="5000"/>
              </a:spcBef>
              <a:spcAft>
                <a:spcPct val="25000"/>
              </a:spcAft>
              <a:defRPr/>
            </a:pPr>
            <a:endParaRPr lang="en-US" dirty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13" y="152400"/>
            <a:ext cx="8561387" cy="804863"/>
          </a:xfrm>
        </p:spPr>
        <p:txBody>
          <a:bodyPr/>
          <a:lstStyle/>
          <a:p>
            <a:pPr eaLnBrk="1" hangingPunct="1"/>
            <a:r>
              <a:rPr lang="tr-TR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PDE5i – Alkolle Etkileşim</a:t>
            </a:r>
            <a:endParaRPr lang="en-US" altLang="tr-TR" sz="2800" b="1" smtClean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7412" name="Slide Modified" hidden="1"/>
          <p:cNvSpPr txBox="1">
            <a:spLocks noChangeArrowheads="1"/>
          </p:cNvSpPr>
          <p:nvPr/>
        </p:nvSpPr>
        <p:spPr bwMode="auto">
          <a:xfrm>
            <a:off x="127000" y="7239000"/>
            <a:ext cx="381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Slide Modified: </a:t>
            </a:r>
          </a:p>
        </p:txBody>
      </p:sp>
      <p:sp>
        <p:nvSpPr>
          <p:cNvPr id="17413" name="Review" hidden="1"/>
          <p:cNvSpPr txBox="1">
            <a:spLocks noChangeArrowheads="1"/>
          </p:cNvSpPr>
          <p:nvPr/>
        </p:nvSpPr>
        <p:spPr bwMode="auto">
          <a:xfrm>
            <a:off x="9652000" y="1778000"/>
            <a:ext cx="381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Review: </a:t>
            </a:r>
          </a:p>
        </p:txBody>
      </p:sp>
      <p:sp>
        <p:nvSpPr>
          <p:cNvPr id="17414" name="ReviewerMemo" hidden="1"/>
          <p:cNvSpPr txBox="1">
            <a:spLocks noChangeArrowheads="1"/>
          </p:cNvSpPr>
          <p:nvPr/>
        </p:nvSpPr>
        <p:spPr bwMode="auto">
          <a:xfrm>
            <a:off x="9652000" y="3429000"/>
            <a:ext cx="381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Reviewer Memo: </a:t>
            </a:r>
          </a:p>
        </p:txBody>
      </p:sp>
      <p:sp>
        <p:nvSpPr>
          <p:cNvPr id="17415" name="Source" hidden="1"/>
          <p:cNvSpPr txBox="1">
            <a:spLocks noChangeArrowheads="1"/>
          </p:cNvSpPr>
          <p:nvPr/>
        </p:nvSpPr>
        <p:spPr bwMode="auto">
          <a:xfrm>
            <a:off x="9652000" y="127000"/>
            <a:ext cx="381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Source: </a:t>
            </a:r>
          </a:p>
        </p:txBody>
      </p:sp>
      <p:sp>
        <p:nvSpPr>
          <p:cNvPr id="17416" name="Memo" hidden="1"/>
          <p:cNvSpPr txBox="1">
            <a:spLocks noChangeArrowheads="1"/>
          </p:cNvSpPr>
          <p:nvPr/>
        </p:nvSpPr>
        <p:spPr bwMode="auto">
          <a:xfrm>
            <a:off x="4762500" y="7239000"/>
            <a:ext cx="508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Memo: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438400"/>
            <a:ext cx="8686800" cy="1600200"/>
          </a:xfrm>
        </p:spPr>
        <p:txBody>
          <a:bodyPr/>
          <a:lstStyle/>
          <a:p>
            <a:pPr algn="ctr" eaLnBrk="1" hangingPunct="1"/>
            <a:r>
              <a:rPr lang="tr-TR" altLang="tr-TR" sz="4500" smtClean="0"/>
              <a:t/>
            </a:r>
            <a:br>
              <a:rPr lang="tr-TR" altLang="tr-TR" sz="4500" smtClean="0"/>
            </a:br>
            <a:r>
              <a:rPr lang="tr-TR" altLang="tr-TR" sz="3600" b="1" smtClean="0">
                <a:solidFill>
                  <a:srgbClr val="FFFF00"/>
                </a:solidFill>
                <a:latin typeface="Comic Sans MS" pitchFamily="66" charset="0"/>
              </a:rPr>
              <a:t>Tadalafil</a:t>
            </a:r>
            <a:endParaRPr lang="tr-TR" altLang="tr-TR" sz="3600" i="1" smtClean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6200" y="1066800"/>
            <a:ext cx="899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tr-TR" altLang="en-US" sz="1800" b="0">
                <a:solidFill>
                  <a:schemeClr val="tx1"/>
                </a:solidFill>
                <a:latin typeface="Comic Sans MS" pitchFamily="66" charset="0"/>
              </a:rPr>
              <a:t>ilaç alan ve 30 dakika içinde başarılı ereksiyon</a:t>
            </a:r>
            <a:r>
              <a:rPr lang="en-US" altLang="en-US" sz="1800" b="0">
                <a:solidFill>
                  <a:schemeClr val="tx1"/>
                </a:solidFill>
                <a:latin typeface="Comic Sans MS" pitchFamily="66" charset="0"/>
              </a:rPr>
              <a:t>u</a:t>
            </a:r>
            <a:r>
              <a:rPr lang="tr-TR" altLang="en-US" sz="1800" b="0">
                <a:solidFill>
                  <a:schemeClr val="tx1"/>
                </a:solidFill>
                <a:latin typeface="Comic Sans MS" pitchFamily="66" charset="0"/>
              </a:rPr>
              <a:t> olan hastaların kümülatif yüzdesi</a:t>
            </a:r>
            <a:endParaRPr lang="en-US" altLang="en-US" sz="1800" b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243763" y="5056188"/>
            <a:ext cx="1470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altLang="tr-TR" sz="1400">
                <a:solidFill>
                  <a:schemeClr val="tx1"/>
                </a:solidFill>
                <a:latin typeface="Comic Sans MS" pitchFamily="66" charset="0"/>
              </a:rPr>
              <a:t>zaman</a:t>
            </a:r>
            <a:r>
              <a:rPr lang="en-US" altLang="tr-TR" sz="1400">
                <a:solidFill>
                  <a:schemeClr val="tx1"/>
                </a:solidFill>
                <a:latin typeface="Comic Sans MS" pitchFamily="66" charset="0"/>
              </a:rPr>
              <a:t> (</a:t>
            </a:r>
            <a:r>
              <a:rPr lang="tr-TR" altLang="tr-TR" sz="1400">
                <a:solidFill>
                  <a:schemeClr val="tx1"/>
                </a:solidFill>
                <a:latin typeface="Comic Sans MS" pitchFamily="66" charset="0"/>
              </a:rPr>
              <a:t>dakika</a:t>
            </a:r>
            <a:r>
              <a:rPr lang="en-US" altLang="tr-TR" sz="1400">
                <a:solidFill>
                  <a:schemeClr val="tx1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2395538" y="2154238"/>
            <a:ext cx="1587" cy="317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2343150" y="5326063"/>
            <a:ext cx="52388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2343150" y="4903788"/>
            <a:ext cx="52388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2343150" y="4483100"/>
            <a:ext cx="52388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2362200" y="4060825"/>
            <a:ext cx="33338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2343150" y="3630613"/>
            <a:ext cx="95250" cy="3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2343150" y="3209925"/>
            <a:ext cx="52388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2343150" y="2787650"/>
            <a:ext cx="52388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2343150" y="2365375"/>
            <a:ext cx="52388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2395538" y="5326063"/>
            <a:ext cx="45354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2395538" y="5326063"/>
            <a:ext cx="1587" cy="46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V="1">
            <a:off x="2693988" y="5326063"/>
            <a:ext cx="1587" cy="46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V="1">
            <a:off x="3001963" y="5326063"/>
            <a:ext cx="1587" cy="46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V="1">
            <a:off x="3300413" y="5326063"/>
            <a:ext cx="1587" cy="46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V="1">
            <a:off x="3606800" y="5326063"/>
            <a:ext cx="1588" cy="46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V="1">
            <a:off x="3905250" y="5326063"/>
            <a:ext cx="1588" cy="46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V="1">
            <a:off x="4211638" y="5326063"/>
            <a:ext cx="1587" cy="46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V="1">
            <a:off x="4510088" y="5326063"/>
            <a:ext cx="1587" cy="46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4818063" y="5326063"/>
            <a:ext cx="1587" cy="46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 flipV="1">
            <a:off x="5116513" y="5326063"/>
            <a:ext cx="1587" cy="46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 flipV="1">
            <a:off x="5422900" y="5326063"/>
            <a:ext cx="1588" cy="46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 flipV="1">
            <a:off x="5721350" y="5326063"/>
            <a:ext cx="1588" cy="46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 flipV="1">
            <a:off x="6027738" y="5326063"/>
            <a:ext cx="1587" cy="46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 flipV="1">
            <a:off x="6326188" y="5326063"/>
            <a:ext cx="1587" cy="46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 flipV="1">
            <a:off x="6634163" y="5326063"/>
            <a:ext cx="1587" cy="46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 flipV="1">
            <a:off x="6931025" y="5326063"/>
            <a:ext cx="1588" cy="46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86" name="Line 30"/>
          <p:cNvSpPr>
            <a:spLocks noChangeShapeType="1"/>
          </p:cNvSpPr>
          <p:nvPr/>
        </p:nvSpPr>
        <p:spPr bwMode="auto">
          <a:xfrm flipV="1">
            <a:off x="2395538" y="3975100"/>
            <a:ext cx="298450" cy="217488"/>
          </a:xfrm>
          <a:prstGeom prst="line">
            <a:avLst/>
          </a:prstGeom>
          <a:noFill/>
          <a:ln w="28575">
            <a:solidFill>
              <a:srgbClr val="BA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87" name="Line 31"/>
          <p:cNvSpPr>
            <a:spLocks noChangeShapeType="1"/>
          </p:cNvSpPr>
          <p:nvPr/>
        </p:nvSpPr>
        <p:spPr bwMode="auto">
          <a:xfrm>
            <a:off x="2693988" y="3975100"/>
            <a:ext cx="307975" cy="1588"/>
          </a:xfrm>
          <a:prstGeom prst="line">
            <a:avLst/>
          </a:prstGeom>
          <a:noFill/>
          <a:ln w="28575">
            <a:solidFill>
              <a:srgbClr val="BA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 flipV="1">
            <a:off x="3001963" y="3919538"/>
            <a:ext cx="298450" cy="55562"/>
          </a:xfrm>
          <a:prstGeom prst="line">
            <a:avLst/>
          </a:prstGeom>
          <a:noFill/>
          <a:ln w="28575">
            <a:solidFill>
              <a:srgbClr val="BA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89" name="Line 33"/>
          <p:cNvSpPr>
            <a:spLocks noChangeShapeType="1"/>
          </p:cNvSpPr>
          <p:nvPr/>
        </p:nvSpPr>
        <p:spPr bwMode="auto">
          <a:xfrm flipV="1">
            <a:off x="3300413" y="3857625"/>
            <a:ext cx="306387" cy="61913"/>
          </a:xfrm>
          <a:prstGeom prst="line">
            <a:avLst/>
          </a:prstGeom>
          <a:noFill/>
          <a:ln w="28575">
            <a:solidFill>
              <a:srgbClr val="BA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90" name="Line 34"/>
          <p:cNvSpPr>
            <a:spLocks noChangeShapeType="1"/>
          </p:cNvSpPr>
          <p:nvPr/>
        </p:nvSpPr>
        <p:spPr bwMode="auto">
          <a:xfrm flipV="1">
            <a:off x="3606800" y="3803650"/>
            <a:ext cx="298450" cy="53975"/>
          </a:xfrm>
          <a:prstGeom prst="line">
            <a:avLst/>
          </a:prstGeom>
          <a:noFill/>
          <a:ln w="28575">
            <a:solidFill>
              <a:srgbClr val="BA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91" name="Line 35"/>
          <p:cNvSpPr>
            <a:spLocks noChangeShapeType="1"/>
          </p:cNvSpPr>
          <p:nvPr/>
        </p:nvSpPr>
        <p:spPr bwMode="auto">
          <a:xfrm flipV="1">
            <a:off x="3905250" y="3748088"/>
            <a:ext cx="306388" cy="55562"/>
          </a:xfrm>
          <a:prstGeom prst="line">
            <a:avLst/>
          </a:prstGeom>
          <a:noFill/>
          <a:ln w="28575">
            <a:solidFill>
              <a:srgbClr val="BA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92" name="Line 36"/>
          <p:cNvSpPr>
            <a:spLocks noChangeShapeType="1"/>
          </p:cNvSpPr>
          <p:nvPr/>
        </p:nvSpPr>
        <p:spPr bwMode="auto">
          <a:xfrm flipV="1">
            <a:off x="4211638" y="3576638"/>
            <a:ext cx="298450" cy="171450"/>
          </a:xfrm>
          <a:prstGeom prst="line">
            <a:avLst/>
          </a:prstGeom>
          <a:noFill/>
          <a:ln w="28575">
            <a:solidFill>
              <a:srgbClr val="BA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93" name="Line 37"/>
          <p:cNvSpPr>
            <a:spLocks noChangeShapeType="1"/>
          </p:cNvSpPr>
          <p:nvPr/>
        </p:nvSpPr>
        <p:spPr bwMode="auto">
          <a:xfrm flipV="1">
            <a:off x="4510088" y="3521075"/>
            <a:ext cx="307975" cy="55563"/>
          </a:xfrm>
          <a:prstGeom prst="line">
            <a:avLst/>
          </a:prstGeom>
          <a:noFill/>
          <a:ln w="28575">
            <a:solidFill>
              <a:srgbClr val="BA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94" name="Line 38"/>
          <p:cNvSpPr>
            <a:spLocks noChangeShapeType="1"/>
          </p:cNvSpPr>
          <p:nvPr/>
        </p:nvSpPr>
        <p:spPr bwMode="auto">
          <a:xfrm flipV="1">
            <a:off x="4818063" y="3467100"/>
            <a:ext cx="298450" cy="53975"/>
          </a:xfrm>
          <a:prstGeom prst="line">
            <a:avLst/>
          </a:prstGeom>
          <a:noFill/>
          <a:ln w="28575">
            <a:solidFill>
              <a:srgbClr val="BA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95" name="Line 39"/>
          <p:cNvSpPr>
            <a:spLocks noChangeShapeType="1"/>
          </p:cNvSpPr>
          <p:nvPr/>
        </p:nvSpPr>
        <p:spPr bwMode="auto">
          <a:xfrm>
            <a:off x="5116513" y="3467100"/>
            <a:ext cx="306387" cy="1588"/>
          </a:xfrm>
          <a:prstGeom prst="line">
            <a:avLst/>
          </a:prstGeom>
          <a:noFill/>
          <a:ln w="28575">
            <a:solidFill>
              <a:srgbClr val="BA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96" name="Line 40"/>
          <p:cNvSpPr>
            <a:spLocks noChangeShapeType="1"/>
          </p:cNvSpPr>
          <p:nvPr/>
        </p:nvSpPr>
        <p:spPr bwMode="auto">
          <a:xfrm>
            <a:off x="5422900" y="3467100"/>
            <a:ext cx="298450" cy="1588"/>
          </a:xfrm>
          <a:prstGeom prst="line">
            <a:avLst/>
          </a:prstGeom>
          <a:noFill/>
          <a:ln w="28575">
            <a:solidFill>
              <a:srgbClr val="BA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97" name="Line 41"/>
          <p:cNvSpPr>
            <a:spLocks noChangeShapeType="1"/>
          </p:cNvSpPr>
          <p:nvPr/>
        </p:nvSpPr>
        <p:spPr bwMode="auto">
          <a:xfrm flipV="1">
            <a:off x="5721350" y="3240088"/>
            <a:ext cx="306388" cy="227012"/>
          </a:xfrm>
          <a:prstGeom prst="line">
            <a:avLst/>
          </a:prstGeom>
          <a:noFill/>
          <a:ln w="28575">
            <a:solidFill>
              <a:srgbClr val="BA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98" name="Line 42"/>
          <p:cNvSpPr>
            <a:spLocks noChangeShapeType="1"/>
          </p:cNvSpPr>
          <p:nvPr/>
        </p:nvSpPr>
        <p:spPr bwMode="auto">
          <a:xfrm>
            <a:off x="6027738" y="3240088"/>
            <a:ext cx="298450" cy="1587"/>
          </a:xfrm>
          <a:prstGeom prst="line">
            <a:avLst/>
          </a:prstGeom>
          <a:noFill/>
          <a:ln w="28575">
            <a:solidFill>
              <a:srgbClr val="BA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99" name="Line 43"/>
          <p:cNvSpPr>
            <a:spLocks noChangeShapeType="1"/>
          </p:cNvSpPr>
          <p:nvPr/>
        </p:nvSpPr>
        <p:spPr bwMode="auto">
          <a:xfrm flipV="1">
            <a:off x="6326188" y="3186113"/>
            <a:ext cx="307975" cy="53975"/>
          </a:xfrm>
          <a:prstGeom prst="line">
            <a:avLst/>
          </a:prstGeom>
          <a:noFill/>
          <a:ln w="28575">
            <a:solidFill>
              <a:srgbClr val="BA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500" name="Line 44"/>
          <p:cNvSpPr>
            <a:spLocks noChangeShapeType="1"/>
          </p:cNvSpPr>
          <p:nvPr/>
        </p:nvSpPr>
        <p:spPr bwMode="auto">
          <a:xfrm flipV="1">
            <a:off x="6634163" y="3130550"/>
            <a:ext cx="296862" cy="55563"/>
          </a:xfrm>
          <a:prstGeom prst="line">
            <a:avLst/>
          </a:prstGeom>
          <a:noFill/>
          <a:ln w="28575">
            <a:solidFill>
              <a:srgbClr val="BA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501" name="Freeform 45"/>
          <p:cNvSpPr>
            <a:spLocks/>
          </p:cNvSpPr>
          <p:nvPr/>
        </p:nvSpPr>
        <p:spPr bwMode="auto">
          <a:xfrm>
            <a:off x="2370138" y="4170363"/>
            <a:ext cx="52387" cy="46037"/>
          </a:xfrm>
          <a:custGeom>
            <a:avLst/>
            <a:gdLst>
              <a:gd name="T0" fmla="*/ 2147483647 w 33"/>
              <a:gd name="T1" fmla="*/ 0 h 29"/>
              <a:gd name="T2" fmla="*/ 2147483647 w 33"/>
              <a:gd name="T3" fmla="*/ 2147483647 h 29"/>
              <a:gd name="T4" fmla="*/ 0 w 33"/>
              <a:gd name="T5" fmla="*/ 2147483647 h 29"/>
              <a:gd name="T6" fmla="*/ 2147483647 w 33"/>
              <a:gd name="T7" fmla="*/ 0 h 29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29"/>
              <a:gd name="T14" fmla="*/ 33 w 33"/>
              <a:gd name="T15" fmla="*/ 29 h 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29">
                <a:moveTo>
                  <a:pt x="16" y="0"/>
                </a:moveTo>
                <a:lnTo>
                  <a:pt x="33" y="29"/>
                </a:lnTo>
                <a:lnTo>
                  <a:pt x="0" y="29"/>
                </a:lnTo>
                <a:lnTo>
                  <a:pt x="16" y="0"/>
                </a:lnTo>
                <a:close/>
              </a:path>
            </a:pathLst>
          </a:custGeom>
          <a:solidFill>
            <a:srgbClr val="FF9900"/>
          </a:solidFill>
          <a:ln w="28575" cmpd="sng">
            <a:solidFill>
              <a:srgbClr val="BAF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9502" name="Freeform 46"/>
          <p:cNvSpPr>
            <a:spLocks/>
          </p:cNvSpPr>
          <p:nvPr/>
        </p:nvSpPr>
        <p:spPr bwMode="auto">
          <a:xfrm>
            <a:off x="2668588" y="3951288"/>
            <a:ext cx="52387" cy="47625"/>
          </a:xfrm>
          <a:custGeom>
            <a:avLst/>
            <a:gdLst>
              <a:gd name="T0" fmla="*/ 2147483647 w 33"/>
              <a:gd name="T1" fmla="*/ 0 h 30"/>
              <a:gd name="T2" fmla="*/ 2147483647 w 33"/>
              <a:gd name="T3" fmla="*/ 2147483647 h 30"/>
              <a:gd name="T4" fmla="*/ 0 w 33"/>
              <a:gd name="T5" fmla="*/ 2147483647 h 30"/>
              <a:gd name="T6" fmla="*/ 2147483647 w 33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30"/>
              <a:gd name="T14" fmla="*/ 33 w 33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30">
                <a:moveTo>
                  <a:pt x="16" y="0"/>
                </a:moveTo>
                <a:lnTo>
                  <a:pt x="33" y="30"/>
                </a:lnTo>
                <a:lnTo>
                  <a:pt x="0" y="30"/>
                </a:lnTo>
                <a:lnTo>
                  <a:pt x="16" y="0"/>
                </a:lnTo>
                <a:close/>
              </a:path>
            </a:pathLst>
          </a:custGeom>
          <a:solidFill>
            <a:srgbClr val="FF9900"/>
          </a:solidFill>
          <a:ln w="28575" cmpd="sng">
            <a:solidFill>
              <a:srgbClr val="BAF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9503" name="Freeform 47"/>
          <p:cNvSpPr>
            <a:spLocks/>
          </p:cNvSpPr>
          <p:nvPr/>
        </p:nvSpPr>
        <p:spPr bwMode="auto">
          <a:xfrm>
            <a:off x="2974975" y="3951288"/>
            <a:ext cx="52388" cy="47625"/>
          </a:xfrm>
          <a:custGeom>
            <a:avLst/>
            <a:gdLst>
              <a:gd name="T0" fmla="*/ 2147483647 w 33"/>
              <a:gd name="T1" fmla="*/ 0 h 30"/>
              <a:gd name="T2" fmla="*/ 2147483647 w 33"/>
              <a:gd name="T3" fmla="*/ 2147483647 h 30"/>
              <a:gd name="T4" fmla="*/ 0 w 33"/>
              <a:gd name="T5" fmla="*/ 2147483647 h 30"/>
              <a:gd name="T6" fmla="*/ 2147483647 w 33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30"/>
              <a:gd name="T14" fmla="*/ 33 w 33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30">
                <a:moveTo>
                  <a:pt x="17" y="0"/>
                </a:moveTo>
                <a:lnTo>
                  <a:pt x="33" y="30"/>
                </a:lnTo>
                <a:lnTo>
                  <a:pt x="0" y="30"/>
                </a:lnTo>
                <a:lnTo>
                  <a:pt x="17" y="0"/>
                </a:lnTo>
                <a:close/>
              </a:path>
            </a:pathLst>
          </a:custGeom>
          <a:solidFill>
            <a:srgbClr val="FF9900"/>
          </a:solidFill>
          <a:ln w="28575" cmpd="sng">
            <a:solidFill>
              <a:srgbClr val="BAF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9504" name="Freeform 48"/>
          <p:cNvSpPr>
            <a:spLocks/>
          </p:cNvSpPr>
          <p:nvPr/>
        </p:nvSpPr>
        <p:spPr bwMode="auto">
          <a:xfrm>
            <a:off x="3273425" y="3897313"/>
            <a:ext cx="52388" cy="46037"/>
          </a:xfrm>
          <a:custGeom>
            <a:avLst/>
            <a:gdLst>
              <a:gd name="T0" fmla="*/ 2147483647 w 33"/>
              <a:gd name="T1" fmla="*/ 0 h 29"/>
              <a:gd name="T2" fmla="*/ 2147483647 w 33"/>
              <a:gd name="T3" fmla="*/ 2147483647 h 29"/>
              <a:gd name="T4" fmla="*/ 0 w 33"/>
              <a:gd name="T5" fmla="*/ 2147483647 h 29"/>
              <a:gd name="T6" fmla="*/ 2147483647 w 33"/>
              <a:gd name="T7" fmla="*/ 0 h 29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29"/>
              <a:gd name="T14" fmla="*/ 33 w 33"/>
              <a:gd name="T15" fmla="*/ 29 h 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29">
                <a:moveTo>
                  <a:pt x="17" y="0"/>
                </a:moveTo>
                <a:lnTo>
                  <a:pt x="33" y="29"/>
                </a:lnTo>
                <a:lnTo>
                  <a:pt x="0" y="29"/>
                </a:lnTo>
                <a:lnTo>
                  <a:pt x="17" y="0"/>
                </a:lnTo>
                <a:close/>
              </a:path>
            </a:pathLst>
          </a:custGeom>
          <a:solidFill>
            <a:srgbClr val="FF9900"/>
          </a:solidFill>
          <a:ln w="28575" cmpd="sng">
            <a:solidFill>
              <a:srgbClr val="BAF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9505" name="Freeform 49"/>
          <p:cNvSpPr>
            <a:spLocks/>
          </p:cNvSpPr>
          <p:nvPr/>
        </p:nvSpPr>
        <p:spPr bwMode="auto">
          <a:xfrm>
            <a:off x="3581400" y="3833813"/>
            <a:ext cx="52388" cy="47625"/>
          </a:xfrm>
          <a:custGeom>
            <a:avLst/>
            <a:gdLst>
              <a:gd name="T0" fmla="*/ 2147483647 w 33"/>
              <a:gd name="T1" fmla="*/ 0 h 30"/>
              <a:gd name="T2" fmla="*/ 2147483647 w 33"/>
              <a:gd name="T3" fmla="*/ 2147483647 h 30"/>
              <a:gd name="T4" fmla="*/ 0 w 33"/>
              <a:gd name="T5" fmla="*/ 2147483647 h 30"/>
              <a:gd name="T6" fmla="*/ 2147483647 w 33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30"/>
              <a:gd name="T14" fmla="*/ 33 w 33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30">
                <a:moveTo>
                  <a:pt x="16" y="0"/>
                </a:moveTo>
                <a:lnTo>
                  <a:pt x="33" y="30"/>
                </a:lnTo>
                <a:lnTo>
                  <a:pt x="0" y="30"/>
                </a:lnTo>
                <a:lnTo>
                  <a:pt x="16" y="0"/>
                </a:lnTo>
                <a:close/>
              </a:path>
            </a:pathLst>
          </a:custGeom>
          <a:solidFill>
            <a:srgbClr val="FF9900"/>
          </a:solidFill>
          <a:ln w="28575" cmpd="sng">
            <a:solidFill>
              <a:srgbClr val="BAF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9506" name="Freeform 50"/>
          <p:cNvSpPr>
            <a:spLocks/>
          </p:cNvSpPr>
          <p:nvPr/>
        </p:nvSpPr>
        <p:spPr bwMode="auto">
          <a:xfrm>
            <a:off x="3878263" y="3779838"/>
            <a:ext cx="53975" cy="46037"/>
          </a:xfrm>
          <a:custGeom>
            <a:avLst/>
            <a:gdLst>
              <a:gd name="T0" fmla="*/ 2147483647 w 34"/>
              <a:gd name="T1" fmla="*/ 0 h 29"/>
              <a:gd name="T2" fmla="*/ 2147483647 w 34"/>
              <a:gd name="T3" fmla="*/ 2147483647 h 29"/>
              <a:gd name="T4" fmla="*/ 0 w 34"/>
              <a:gd name="T5" fmla="*/ 2147483647 h 29"/>
              <a:gd name="T6" fmla="*/ 2147483647 w 34"/>
              <a:gd name="T7" fmla="*/ 0 h 29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29"/>
              <a:gd name="T14" fmla="*/ 34 w 34"/>
              <a:gd name="T15" fmla="*/ 29 h 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29">
                <a:moveTo>
                  <a:pt x="17" y="0"/>
                </a:moveTo>
                <a:lnTo>
                  <a:pt x="34" y="29"/>
                </a:lnTo>
                <a:lnTo>
                  <a:pt x="0" y="29"/>
                </a:lnTo>
                <a:lnTo>
                  <a:pt x="17" y="0"/>
                </a:lnTo>
                <a:close/>
              </a:path>
            </a:pathLst>
          </a:custGeom>
          <a:solidFill>
            <a:srgbClr val="FF9900"/>
          </a:solidFill>
          <a:ln w="28575" cmpd="sng">
            <a:solidFill>
              <a:srgbClr val="BAF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9507" name="Freeform 51"/>
          <p:cNvSpPr>
            <a:spLocks/>
          </p:cNvSpPr>
          <p:nvPr/>
        </p:nvSpPr>
        <p:spPr bwMode="auto">
          <a:xfrm>
            <a:off x="4186238" y="3724275"/>
            <a:ext cx="52387" cy="47625"/>
          </a:xfrm>
          <a:custGeom>
            <a:avLst/>
            <a:gdLst>
              <a:gd name="T0" fmla="*/ 2147483647 w 33"/>
              <a:gd name="T1" fmla="*/ 0 h 30"/>
              <a:gd name="T2" fmla="*/ 2147483647 w 33"/>
              <a:gd name="T3" fmla="*/ 2147483647 h 30"/>
              <a:gd name="T4" fmla="*/ 0 w 33"/>
              <a:gd name="T5" fmla="*/ 2147483647 h 30"/>
              <a:gd name="T6" fmla="*/ 2147483647 w 33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30"/>
              <a:gd name="T14" fmla="*/ 33 w 33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30">
                <a:moveTo>
                  <a:pt x="16" y="0"/>
                </a:moveTo>
                <a:lnTo>
                  <a:pt x="33" y="30"/>
                </a:lnTo>
                <a:lnTo>
                  <a:pt x="0" y="30"/>
                </a:lnTo>
                <a:lnTo>
                  <a:pt x="16" y="0"/>
                </a:lnTo>
                <a:close/>
              </a:path>
            </a:pathLst>
          </a:custGeom>
          <a:solidFill>
            <a:srgbClr val="FF9900"/>
          </a:solidFill>
          <a:ln w="28575" cmpd="sng">
            <a:solidFill>
              <a:srgbClr val="BAF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9508" name="Freeform 52"/>
          <p:cNvSpPr>
            <a:spLocks/>
          </p:cNvSpPr>
          <p:nvPr/>
        </p:nvSpPr>
        <p:spPr bwMode="auto">
          <a:xfrm>
            <a:off x="4484688" y="3552825"/>
            <a:ext cx="52387" cy="47625"/>
          </a:xfrm>
          <a:custGeom>
            <a:avLst/>
            <a:gdLst>
              <a:gd name="T0" fmla="*/ 2147483647 w 33"/>
              <a:gd name="T1" fmla="*/ 0 h 30"/>
              <a:gd name="T2" fmla="*/ 2147483647 w 33"/>
              <a:gd name="T3" fmla="*/ 2147483647 h 30"/>
              <a:gd name="T4" fmla="*/ 0 w 33"/>
              <a:gd name="T5" fmla="*/ 2147483647 h 30"/>
              <a:gd name="T6" fmla="*/ 2147483647 w 33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30"/>
              <a:gd name="T14" fmla="*/ 33 w 33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30">
                <a:moveTo>
                  <a:pt x="16" y="0"/>
                </a:moveTo>
                <a:lnTo>
                  <a:pt x="33" y="30"/>
                </a:lnTo>
                <a:lnTo>
                  <a:pt x="0" y="30"/>
                </a:lnTo>
                <a:lnTo>
                  <a:pt x="16" y="0"/>
                </a:lnTo>
                <a:close/>
              </a:path>
            </a:pathLst>
          </a:custGeom>
          <a:solidFill>
            <a:srgbClr val="FF9900"/>
          </a:solidFill>
          <a:ln w="28575" cmpd="sng">
            <a:solidFill>
              <a:srgbClr val="BAF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9509" name="Freeform 53"/>
          <p:cNvSpPr>
            <a:spLocks/>
          </p:cNvSpPr>
          <p:nvPr/>
        </p:nvSpPr>
        <p:spPr bwMode="auto">
          <a:xfrm>
            <a:off x="4791075" y="3498850"/>
            <a:ext cx="52388" cy="46038"/>
          </a:xfrm>
          <a:custGeom>
            <a:avLst/>
            <a:gdLst>
              <a:gd name="T0" fmla="*/ 2147483647 w 33"/>
              <a:gd name="T1" fmla="*/ 0 h 29"/>
              <a:gd name="T2" fmla="*/ 2147483647 w 33"/>
              <a:gd name="T3" fmla="*/ 2147483647 h 29"/>
              <a:gd name="T4" fmla="*/ 0 w 33"/>
              <a:gd name="T5" fmla="*/ 2147483647 h 29"/>
              <a:gd name="T6" fmla="*/ 2147483647 w 33"/>
              <a:gd name="T7" fmla="*/ 0 h 29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29"/>
              <a:gd name="T14" fmla="*/ 33 w 33"/>
              <a:gd name="T15" fmla="*/ 29 h 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29">
                <a:moveTo>
                  <a:pt x="17" y="0"/>
                </a:moveTo>
                <a:lnTo>
                  <a:pt x="33" y="29"/>
                </a:lnTo>
                <a:lnTo>
                  <a:pt x="0" y="29"/>
                </a:lnTo>
                <a:lnTo>
                  <a:pt x="17" y="0"/>
                </a:lnTo>
                <a:close/>
              </a:path>
            </a:pathLst>
          </a:custGeom>
          <a:solidFill>
            <a:srgbClr val="FF9900"/>
          </a:solidFill>
          <a:ln w="28575" cmpd="sng">
            <a:solidFill>
              <a:srgbClr val="BAF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9510" name="Freeform 54"/>
          <p:cNvSpPr>
            <a:spLocks/>
          </p:cNvSpPr>
          <p:nvPr/>
        </p:nvSpPr>
        <p:spPr bwMode="auto">
          <a:xfrm>
            <a:off x="5089525" y="3443288"/>
            <a:ext cx="52388" cy="47625"/>
          </a:xfrm>
          <a:custGeom>
            <a:avLst/>
            <a:gdLst>
              <a:gd name="T0" fmla="*/ 2147483647 w 33"/>
              <a:gd name="T1" fmla="*/ 0 h 30"/>
              <a:gd name="T2" fmla="*/ 2147483647 w 33"/>
              <a:gd name="T3" fmla="*/ 2147483647 h 30"/>
              <a:gd name="T4" fmla="*/ 0 w 33"/>
              <a:gd name="T5" fmla="*/ 2147483647 h 30"/>
              <a:gd name="T6" fmla="*/ 2147483647 w 33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30"/>
              <a:gd name="T14" fmla="*/ 33 w 33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30">
                <a:moveTo>
                  <a:pt x="17" y="0"/>
                </a:moveTo>
                <a:lnTo>
                  <a:pt x="33" y="30"/>
                </a:lnTo>
                <a:lnTo>
                  <a:pt x="0" y="30"/>
                </a:lnTo>
                <a:lnTo>
                  <a:pt x="17" y="0"/>
                </a:lnTo>
                <a:close/>
              </a:path>
            </a:pathLst>
          </a:custGeom>
          <a:solidFill>
            <a:srgbClr val="FF9900"/>
          </a:solidFill>
          <a:ln w="28575" cmpd="sng">
            <a:solidFill>
              <a:srgbClr val="BAF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9511" name="Freeform 55"/>
          <p:cNvSpPr>
            <a:spLocks/>
          </p:cNvSpPr>
          <p:nvPr/>
        </p:nvSpPr>
        <p:spPr bwMode="auto">
          <a:xfrm>
            <a:off x="5395913" y="3443288"/>
            <a:ext cx="53975" cy="47625"/>
          </a:xfrm>
          <a:custGeom>
            <a:avLst/>
            <a:gdLst>
              <a:gd name="T0" fmla="*/ 2147483647 w 34"/>
              <a:gd name="T1" fmla="*/ 0 h 30"/>
              <a:gd name="T2" fmla="*/ 2147483647 w 34"/>
              <a:gd name="T3" fmla="*/ 2147483647 h 30"/>
              <a:gd name="T4" fmla="*/ 0 w 34"/>
              <a:gd name="T5" fmla="*/ 2147483647 h 30"/>
              <a:gd name="T6" fmla="*/ 2147483647 w 34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30"/>
              <a:gd name="T14" fmla="*/ 34 w 34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30">
                <a:moveTo>
                  <a:pt x="17" y="0"/>
                </a:moveTo>
                <a:lnTo>
                  <a:pt x="34" y="30"/>
                </a:lnTo>
                <a:lnTo>
                  <a:pt x="0" y="30"/>
                </a:lnTo>
                <a:lnTo>
                  <a:pt x="17" y="0"/>
                </a:lnTo>
                <a:close/>
              </a:path>
            </a:pathLst>
          </a:custGeom>
          <a:solidFill>
            <a:srgbClr val="FF9900"/>
          </a:solidFill>
          <a:ln w="28575" cmpd="sng">
            <a:solidFill>
              <a:srgbClr val="BAF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9512" name="Freeform 56"/>
          <p:cNvSpPr>
            <a:spLocks/>
          </p:cNvSpPr>
          <p:nvPr/>
        </p:nvSpPr>
        <p:spPr bwMode="auto">
          <a:xfrm>
            <a:off x="5694363" y="3443288"/>
            <a:ext cx="52387" cy="47625"/>
          </a:xfrm>
          <a:custGeom>
            <a:avLst/>
            <a:gdLst>
              <a:gd name="T0" fmla="*/ 2147483647 w 33"/>
              <a:gd name="T1" fmla="*/ 0 h 30"/>
              <a:gd name="T2" fmla="*/ 2147483647 w 33"/>
              <a:gd name="T3" fmla="*/ 2147483647 h 30"/>
              <a:gd name="T4" fmla="*/ 0 w 33"/>
              <a:gd name="T5" fmla="*/ 2147483647 h 30"/>
              <a:gd name="T6" fmla="*/ 2147483647 w 33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30"/>
              <a:gd name="T14" fmla="*/ 33 w 33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30">
                <a:moveTo>
                  <a:pt x="17" y="0"/>
                </a:moveTo>
                <a:lnTo>
                  <a:pt x="33" y="30"/>
                </a:lnTo>
                <a:lnTo>
                  <a:pt x="0" y="30"/>
                </a:lnTo>
                <a:lnTo>
                  <a:pt x="17" y="0"/>
                </a:lnTo>
                <a:close/>
              </a:path>
            </a:pathLst>
          </a:custGeom>
          <a:solidFill>
            <a:srgbClr val="FF9900"/>
          </a:solidFill>
          <a:ln w="28575" cmpd="sng">
            <a:solidFill>
              <a:srgbClr val="BAF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9513" name="Freeform 57"/>
          <p:cNvSpPr>
            <a:spLocks/>
          </p:cNvSpPr>
          <p:nvPr/>
        </p:nvSpPr>
        <p:spPr bwMode="auto">
          <a:xfrm>
            <a:off x="6002338" y="3217863"/>
            <a:ext cx="52387" cy="46037"/>
          </a:xfrm>
          <a:custGeom>
            <a:avLst/>
            <a:gdLst>
              <a:gd name="T0" fmla="*/ 2147483647 w 33"/>
              <a:gd name="T1" fmla="*/ 0 h 29"/>
              <a:gd name="T2" fmla="*/ 2147483647 w 33"/>
              <a:gd name="T3" fmla="*/ 2147483647 h 29"/>
              <a:gd name="T4" fmla="*/ 0 w 33"/>
              <a:gd name="T5" fmla="*/ 2147483647 h 29"/>
              <a:gd name="T6" fmla="*/ 2147483647 w 33"/>
              <a:gd name="T7" fmla="*/ 0 h 29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29"/>
              <a:gd name="T14" fmla="*/ 33 w 33"/>
              <a:gd name="T15" fmla="*/ 29 h 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29">
                <a:moveTo>
                  <a:pt x="16" y="0"/>
                </a:moveTo>
                <a:lnTo>
                  <a:pt x="33" y="29"/>
                </a:lnTo>
                <a:lnTo>
                  <a:pt x="0" y="29"/>
                </a:lnTo>
                <a:lnTo>
                  <a:pt x="16" y="0"/>
                </a:lnTo>
                <a:close/>
              </a:path>
            </a:pathLst>
          </a:custGeom>
          <a:solidFill>
            <a:srgbClr val="FF9900"/>
          </a:solidFill>
          <a:ln w="28575" cmpd="sng">
            <a:solidFill>
              <a:srgbClr val="BAF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9514" name="Freeform 58"/>
          <p:cNvSpPr>
            <a:spLocks/>
          </p:cNvSpPr>
          <p:nvPr/>
        </p:nvSpPr>
        <p:spPr bwMode="auto">
          <a:xfrm>
            <a:off x="6300788" y="3217863"/>
            <a:ext cx="52387" cy="46037"/>
          </a:xfrm>
          <a:custGeom>
            <a:avLst/>
            <a:gdLst>
              <a:gd name="T0" fmla="*/ 2147483647 w 33"/>
              <a:gd name="T1" fmla="*/ 0 h 29"/>
              <a:gd name="T2" fmla="*/ 2147483647 w 33"/>
              <a:gd name="T3" fmla="*/ 2147483647 h 29"/>
              <a:gd name="T4" fmla="*/ 0 w 33"/>
              <a:gd name="T5" fmla="*/ 2147483647 h 29"/>
              <a:gd name="T6" fmla="*/ 2147483647 w 33"/>
              <a:gd name="T7" fmla="*/ 0 h 29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29"/>
              <a:gd name="T14" fmla="*/ 33 w 33"/>
              <a:gd name="T15" fmla="*/ 29 h 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29">
                <a:moveTo>
                  <a:pt x="16" y="0"/>
                </a:moveTo>
                <a:lnTo>
                  <a:pt x="33" y="29"/>
                </a:lnTo>
                <a:lnTo>
                  <a:pt x="0" y="29"/>
                </a:lnTo>
                <a:lnTo>
                  <a:pt x="16" y="0"/>
                </a:lnTo>
                <a:close/>
              </a:path>
            </a:pathLst>
          </a:custGeom>
          <a:solidFill>
            <a:srgbClr val="FF9900"/>
          </a:solidFill>
          <a:ln w="28575" cmpd="sng">
            <a:solidFill>
              <a:srgbClr val="BAF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9515" name="Freeform 59"/>
          <p:cNvSpPr>
            <a:spLocks/>
          </p:cNvSpPr>
          <p:nvPr/>
        </p:nvSpPr>
        <p:spPr bwMode="auto">
          <a:xfrm>
            <a:off x="6607175" y="3162300"/>
            <a:ext cx="52388" cy="47625"/>
          </a:xfrm>
          <a:custGeom>
            <a:avLst/>
            <a:gdLst>
              <a:gd name="T0" fmla="*/ 2147483647 w 33"/>
              <a:gd name="T1" fmla="*/ 0 h 30"/>
              <a:gd name="T2" fmla="*/ 2147483647 w 33"/>
              <a:gd name="T3" fmla="*/ 2147483647 h 30"/>
              <a:gd name="T4" fmla="*/ 0 w 33"/>
              <a:gd name="T5" fmla="*/ 2147483647 h 30"/>
              <a:gd name="T6" fmla="*/ 2147483647 w 33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30"/>
              <a:gd name="T14" fmla="*/ 33 w 33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30">
                <a:moveTo>
                  <a:pt x="17" y="0"/>
                </a:moveTo>
                <a:lnTo>
                  <a:pt x="33" y="30"/>
                </a:lnTo>
                <a:lnTo>
                  <a:pt x="0" y="30"/>
                </a:lnTo>
                <a:lnTo>
                  <a:pt x="17" y="0"/>
                </a:lnTo>
                <a:close/>
              </a:path>
            </a:pathLst>
          </a:custGeom>
          <a:solidFill>
            <a:srgbClr val="FF9900"/>
          </a:solidFill>
          <a:ln w="28575" cmpd="sng">
            <a:solidFill>
              <a:srgbClr val="BAF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9516" name="Freeform 60"/>
          <p:cNvSpPr>
            <a:spLocks/>
          </p:cNvSpPr>
          <p:nvPr/>
        </p:nvSpPr>
        <p:spPr bwMode="auto">
          <a:xfrm>
            <a:off x="6905625" y="3108325"/>
            <a:ext cx="52388" cy="46038"/>
          </a:xfrm>
          <a:custGeom>
            <a:avLst/>
            <a:gdLst>
              <a:gd name="T0" fmla="*/ 2147483647 w 33"/>
              <a:gd name="T1" fmla="*/ 0 h 29"/>
              <a:gd name="T2" fmla="*/ 2147483647 w 33"/>
              <a:gd name="T3" fmla="*/ 2147483647 h 29"/>
              <a:gd name="T4" fmla="*/ 0 w 33"/>
              <a:gd name="T5" fmla="*/ 2147483647 h 29"/>
              <a:gd name="T6" fmla="*/ 2147483647 w 33"/>
              <a:gd name="T7" fmla="*/ 0 h 29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29"/>
              <a:gd name="T14" fmla="*/ 33 w 33"/>
              <a:gd name="T15" fmla="*/ 29 h 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29">
                <a:moveTo>
                  <a:pt x="16" y="0"/>
                </a:moveTo>
                <a:lnTo>
                  <a:pt x="33" y="29"/>
                </a:lnTo>
                <a:lnTo>
                  <a:pt x="0" y="29"/>
                </a:lnTo>
                <a:lnTo>
                  <a:pt x="16" y="0"/>
                </a:lnTo>
                <a:close/>
              </a:path>
            </a:pathLst>
          </a:custGeom>
          <a:solidFill>
            <a:srgbClr val="FF9900"/>
          </a:solidFill>
          <a:ln w="28575" cmpd="sng">
            <a:solidFill>
              <a:srgbClr val="BAF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9517" name="Rectangle 61"/>
          <p:cNvSpPr>
            <a:spLocks noChangeArrowheads="1"/>
          </p:cNvSpPr>
          <p:nvPr/>
        </p:nvSpPr>
        <p:spPr bwMode="auto">
          <a:xfrm>
            <a:off x="2217738" y="5240338"/>
            <a:ext cx="85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tr-TR" sz="1200">
                <a:solidFill>
                  <a:schemeClr val="tx1"/>
                </a:solidFill>
                <a:latin typeface="Arial" charset="0"/>
              </a:rPr>
              <a:t>0</a:t>
            </a:r>
            <a:endParaRPr lang="en-US" altLang="tr-TR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518" name="Rectangle 62"/>
          <p:cNvSpPr>
            <a:spLocks noChangeArrowheads="1"/>
          </p:cNvSpPr>
          <p:nvPr/>
        </p:nvSpPr>
        <p:spPr bwMode="auto">
          <a:xfrm>
            <a:off x="2127250" y="4818063"/>
            <a:ext cx="169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tr-TR" sz="12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tr-TR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519" name="Rectangle 63"/>
          <p:cNvSpPr>
            <a:spLocks noChangeArrowheads="1"/>
          </p:cNvSpPr>
          <p:nvPr/>
        </p:nvSpPr>
        <p:spPr bwMode="auto">
          <a:xfrm>
            <a:off x="2127250" y="4395788"/>
            <a:ext cx="169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tr-TR" sz="1200">
                <a:solidFill>
                  <a:schemeClr val="tx1"/>
                </a:solidFill>
                <a:latin typeface="Arial" charset="0"/>
              </a:rPr>
              <a:t>20</a:t>
            </a:r>
            <a:endParaRPr lang="en-US" altLang="tr-TR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520" name="Rectangle 64"/>
          <p:cNvSpPr>
            <a:spLocks noChangeArrowheads="1"/>
          </p:cNvSpPr>
          <p:nvPr/>
        </p:nvSpPr>
        <p:spPr bwMode="auto">
          <a:xfrm>
            <a:off x="2127250" y="3975100"/>
            <a:ext cx="169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tr-TR" sz="1200">
                <a:solidFill>
                  <a:schemeClr val="tx1"/>
                </a:solidFill>
                <a:latin typeface="Arial" charset="0"/>
              </a:rPr>
              <a:t>30</a:t>
            </a:r>
            <a:endParaRPr lang="en-US" altLang="tr-TR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521" name="Rectangle 65"/>
          <p:cNvSpPr>
            <a:spLocks noChangeArrowheads="1"/>
          </p:cNvSpPr>
          <p:nvPr/>
        </p:nvSpPr>
        <p:spPr bwMode="auto">
          <a:xfrm>
            <a:off x="2127250" y="3544888"/>
            <a:ext cx="169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tr-TR" sz="1200">
                <a:solidFill>
                  <a:schemeClr val="tx1"/>
                </a:solidFill>
                <a:latin typeface="Arial" charset="0"/>
              </a:rPr>
              <a:t>40</a:t>
            </a:r>
            <a:endParaRPr lang="en-US" altLang="tr-TR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522" name="Rectangle 66"/>
          <p:cNvSpPr>
            <a:spLocks noChangeArrowheads="1"/>
          </p:cNvSpPr>
          <p:nvPr/>
        </p:nvSpPr>
        <p:spPr bwMode="auto">
          <a:xfrm>
            <a:off x="2127250" y="3124200"/>
            <a:ext cx="169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tr-TR" sz="1200">
                <a:solidFill>
                  <a:schemeClr val="tx1"/>
                </a:solidFill>
                <a:latin typeface="Arial" charset="0"/>
              </a:rPr>
              <a:t>50</a:t>
            </a:r>
            <a:endParaRPr lang="en-US" altLang="tr-TR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523" name="Rectangle 67"/>
          <p:cNvSpPr>
            <a:spLocks noChangeArrowheads="1"/>
          </p:cNvSpPr>
          <p:nvPr/>
        </p:nvSpPr>
        <p:spPr bwMode="auto">
          <a:xfrm>
            <a:off x="2127250" y="2701925"/>
            <a:ext cx="169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tr-TR" sz="1200">
                <a:solidFill>
                  <a:schemeClr val="tx1"/>
                </a:solidFill>
                <a:latin typeface="Arial" charset="0"/>
              </a:rPr>
              <a:t>60</a:t>
            </a:r>
            <a:endParaRPr lang="en-US" altLang="tr-TR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524" name="Rectangle 68"/>
          <p:cNvSpPr>
            <a:spLocks noChangeArrowheads="1"/>
          </p:cNvSpPr>
          <p:nvPr/>
        </p:nvSpPr>
        <p:spPr bwMode="auto">
          <a:xfrm>
            <a:off x="2127250" y="2279650"/>
            <a:ext cx="169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tr-TR" sz="1200">
                <a:solidFill>
                  <a:schemeClr val="tx1"/>
                </a:solidFill>
                <a:latin typeface="Arial" charset="0"/>
              </a:rPr>
              <a:t>70</a:t>
            </a:r>
            <a:endParaRPr lang="en-US" altLang="tr-TR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525" name="Rectangle 69"/>
          <p:cNvSpPr>
            <a:spLocks noChangeArrowheads="1"/>
          </p:cNvSpPr>
          <p:nvPr/>
        </p:nvSpPr>
        <p:spPr bwMode="auto">
          <a:xfrm>
            <a:off x="2355850" y="5457825"/>
            <a:ext cx="169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tr-TR" sz="1200">
                <a:solidFill>
                  <a:schemeClr val="tx1"/>
                </a:solidFill>
                <a:latin typeface="Arial" charset="0"/>
              </a:rPr>
              <a:t>15</a:t>
            </a:r>
            <a:endParaRPr lang="en-US" altLang="tr-TR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526" name="Rectangle 70"/>
          <p:cNvSpPr>
            <a:spLocks noChangeArrowheads="1"/>
          </p:cNvSpPr>
          <p:nvPr/>
        </p:nvSpPr>
        <p:spPr bwMode="auto">
          <a:xfrm>
            <a:off x="2654300" y="5457825"/>
            <a:ext cx="169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tr-TR" sz="1200">
                <a:solidFill>
                  <a:schemeClr val="tx1"/>
                </a:solidFill>
                <a:latin typeface="Arial" charset="0"/>
              </a:rPr>
              <a:t>16</a:t>
            </a:r>
            <a:endParaRPr lang="en-US" altLang="tr-TR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527" name="Rectangle 71"/>
          <p:cNvSpPr>
            <a:spLocks noChangeArrowheads="1"/>
          </p:cNvSpPr>
          <p:nvPr/>
        </p:nvSpPr>
        <p:spPr bwMode="auto">
          <a:xfrm>
            <a:off x="2960688" y="5457825"/>
            <a:ext cx="1698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tr-TR" sz="1200">
                <a:solidFill>
                  <a:schemeClr val="tx1"/>
                </a:solidFill>
                <a:latin typeface="Arial" charset="0"/>
              </a:rPr>
              <a:t>17</a:t>
            </a:r>
            <a:endParaRPr lang="en-US" altLang="tr-TR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528" name="Rectangle 72"/>
          <p:cNvSpPr>
            <a:spLocks noChangeArrowheads="1"/>
          </p:cNvSpPr>
          <p:nvPr/>
        </p:nvSpPr>
        <p:spPr bwMode="auto">
          <a:xfrm>
            <a:off x="3259138" y="5457825"/>
            <a:ext cx="1698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tr-TR" sz="1200">
                <a:solidFill>
                  <a:schemeClr val="tx1"/>
                </a:solidFill>
                <a:latin typeface="Arial" charset="0"/>
              </a:rPr>
              <a:t>18</a:t>
            </a:r>
            <a:endParaRPr lang="en-US" altLang="tr-TR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529" name="Rectangle 73"/>
          <p:cNvSpPr>
            <a:spLocks noChangeArrowheads="1"/>
          </p:cNvSpPr>
          <p:nvPr/>
        </p:nvSpPr>
        <p:spPr bwMode="auto">
          <a:xfrm>
            <a:off x="3565525" y="5457825"/>
            <a:ext cx="169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tr-TR" sz="12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tr-TR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530" name="Rectangle 74"/>
          <p:cNvSpPr>
            <a:spLocks noChangeArrowheads="1"/>
          </p:cNvSpPr>
          <p:nvPr/>
        </p:nvSpPr>
        <p:spPr bwMode="auto">
          <a:xfrm>
            <a:off x="3863975" y="5457825"/>
            <a:ext cx="169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tr-TR" sz="1200">
                <a:solidFill>
                  <a:schemeClr val="tx1"/>
                </a:solidFill>
                <a:latin typeface="Arial" charset="0"/>
              </a:rPr>
              <a:t>20</a:t>
            </a:r>
            <a:endParaRPr lang="en-US" altLang="tr-TR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531" name="Rectangle 75"/>
          <p:cNvSpPr>
            <a:spLocks noChangeArrowheads="1"/>
          </p:cNvSpPr>
          <p:nvPr/>
        </p:nvSpPr>
        <p:spPr bwMode="auto">
          <a:xfrm>
            <a:off x="4171950" y="5457825"/>
            <a:ext cx="169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tr-TR" sz="1200">
                <a:solidFill>
                  <a:schemeClr val="tx1"/>
                </a:solidFill>
                <a:latin typeface="Arial" charset="0"/>
              </a:rPr>
              <a:t>21</a:t>
            </a:r>
            <a:endParaRPr lang="en-US" altLang="tr-TR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532" name="Rectangle 76"/>
          <p:cNvSpPr>
            <a:spLocks noChangeArrowheads="1"/>
          </p:cNvSpPr>
          <p:nvPr/>
        </p:nvSpPr>
        <p:spPr bwMode="auto">
          <a:xfrm>
            <a:off x="4468813" y="5457825"/>
            <a:ext cx="1698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tr-TR" sz="1200">
                <a:solidFill>
                  <a:schemeClr val="tx1"/>
                </a:solidFill>
                <a:latin typeface="Arial" charset="0"/>
              </a:rPr>
              <a:t>22</a:t>
            </a:r>
            <a:endParaRPr lang="en-US" altLang="tr-TR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533" name="Rectangle 77"/>
          <p:cNvSpPr>
            <a:spLocks noChangeArrowheads="1"/>
          </p:cNvSpPr>
          <p:nvPr/>
        </p:nvSpPr>
        <p:spPr bwMode="auto">
          <a:xfrm>
            <a:off x="4776788" y="5457825"/>
            <a:ext cx="1698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tr-TR" sz="12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tr-TR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534" name="Rectangle 78"/>
          <p:cNvSpPr>
            <a:spLocks noChangeArrowheads="1"/>
          </p:cNvSpPr>
          <p:nvPr/>
        </p:nvSpPr>
        <p:spPr bwMode="auto">
          <a:xfrm>
            <a:off x="5075238" y="5457825"/>
            <a:ext cx="1698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tr-TR" sz="1200">
                <a:solidFill>
                  <a:schemeClr val="tx1"/>
                </a:solidFill>
                <a:latin typeface="Arial" charset="0"/>
              </a:rPr>
              <a:t>24</a:t>
            </a:r>
            <a:endParaRPr lang="en-US" altLang="tr-TR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535" name="Rectangle 79"/>
          <p:cNvSpPr>
            <a:spLocks noChangeArrowheads="1"/>
          </p:cNvSpPr>
          <p:nvPr/>
        </p:nvSpPr>
        <p:spPr bwMode="auto">
          <a:xfrm>
            <a:off x="5381625" y="5457825"/>
            <a:ext cx="169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tr-TR" sz="1200">
                <a:solidFill>
                  <a:schemeClr val="tx1"/>
                </a:solidFill>
                <a:latin typeface="Arial" charset="0"/>
              </a:rPr>
              <a:t>25</a:t>
            </a:r>
            <a:endParaRPr lang="en-US" altLang="tr-TR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536" name="Rectangle 80"/>
          <p:cNvSpPr>
            <a:spLocks noChangeArrowheads="1"/>
          </p:cNvSpPr>
          <p:nvPr/>
        </p:nvSpPr>
        <p:spPr bwMode="auto">
          <a:xfrm>
            <a:off x="5680075" y="5457825"/>
            <a:ext cx="169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tr-TR" sz="1200">
                <a:solidFill>
                  <a:schemeClr val="tx1"/>
                </a:solidFill>
                <a:latin typeface="Arial" charset="0"/>
              </a:rPr>
              <a:t>26</a:t>
            </a:r>
            <a:endParaRPr lang="en-US" altLang="tr-TR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537" name="Rectangle 81"/>
          <p:cNvSpPr>
            <a:spLocks noChangeArrowheads="1"/>
          </p:cNvSpPr>
          <p:nvPr/>
        </p:nvSpPr>
        <p:spPr bwMode="auto">
          <a:xfrm>
            <a:off x="5988050" y="5457825"/>
            <a:ext cx="169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tr-TR" sz="1200">
                <a:solidFill>
                  <a:schemeClr val="tx1"/>
                </a:solidFill>
                <a:latin typeface="Arial" charset="0"/>
              </a:rPr>
              <a:t>27</a:t>
            </a:r>
            <a:endParaRPr lang="en-US" altLang="tr-TR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538" name="Rectangle 82"/>
          <p:cNvSpPr>
            <a:spLocks noChangeArrowheads="1"/>
          </p:cNvSpPr>
          <p:nvPr/>
        </p:nvSpPr>
        <p:spPr bwMode="auto">
          <a:xfrm>
            <a:off x="6284913" y="5457825"/>
            <a:ext cx="1698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tr-TR" sz="1200">
                <a:solidFill>
                  <a:schemeClr val="tx1"/>
                </a:solidFill>
                <a:latin typeface="Arial" charset="0"/>
              </a:rPr>
              <a:t>28</a:t>
            </a:r>
            <a:endParaRPr lang="en-US" altLang="tr-TR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539" name="Rectangle 83"/>
          <p:cNvSpPr>
            <a:spLocks noChangeArrowheads="1"/>
          </p:cNvSpPr>
          <p:nvPr/>
        </p:nvSpPr>
        <p:spPr bwMode="auto">
          <a:xfrm>
            <a:off x="6592888" y="5457825"/>
            <a:ext cx="1698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tr-TR" sz="1200">
                <a:solidFill>
                  <a:schemeClr val="tx1"/>
                </a:solidFill>
                <a:latin typeface="Arial" charset="0"/>
              </a:rPr>
              <a:t>29</a:t>
            </a:r>
            <a:endParaRPr lang="en-US" altLang="tr-TR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540" name="Rectangle 84"/>
          <p:cNvSpPr>
            <a:spLocks noChangeArrowheads="1"/>
          </p:cNvSpPr>
          <p:nvPr/>
        </p:nvSpPr>
        <p:spPr bwMode="auto">
          <a:xfrm>
            <a:off x="6891338" y="5457825"/>
            <a:ext cx="1698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tr-TR" sz="1200">
                <a:solidFill>
                  <a:schemeClr val="tx1"/>
                </a:solidFill>
                <a:latin typeface="Arial" charset="0"/>
              </a:rPr>
              <a:t>30</a:t>
            </a:r>
            <a:endParaRPr lang="en-US" altLang="tr-TR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541" name="Line 85"/>
          <p:cNvSpPr>
            <a:spLocks noChangeShapeType="1"/>
          </p:cNvSpPr>
          <p:nvPr/>
        </p:nvSpPr>
        <p:spPr bwMode="auto">
          <a:xfrm>
            <a:off x="4572000" y="2286000"/>
            <a:ext cx="292100" cy="0"/>
          </a:xfrm>
          <a:prstGeom prst="line">
            <a:avLst/>
          </a:prstGeom>
          <a:noFill/>
          <a:ln w="25400">
            <a:solidFill>
              <a:srgbClr val="BA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>
            <a:spAutoFit/>
          </a:bodyPr>
          <a:lstStyle/>
          <a:p>
            <a:endParaRPr lang="tr-TR"/>
          </a:p>
        </p:txBody>
      </p:sp>
      <p:sp>
        <p:nvSpPr>
          <p:cNvPr id="19542" name="Text Box 86"/>
          <p:cNvSpPr txBox="1">
            <a:spLocks noChangeArrowheads="1"/>
          </p:cNvSpPr>
          <p:nvPr/>
        </p:nvSpPr>
        <p:spPr bwMode="auto">
          <a:xfrm>
            <a:off x="4953000" y="2101850"/>
            <a:ext cx="1673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>
              <a:spcBef>
                <a:spcPct val="15000"/>
              </a:spcBef>
              <a:spcAft>
                <a:spcPct val="20000"/>
              </a:spcAft>
            </a:pPr>
            <a:r>
              <a:rPr lang="en-US" altLang="tr-TR" b="0">
                <a:solidFill>
                  <a:schemeClr val="tx1"/>
                </a:solidFill>
                <a:latin typeface="Comic Sans MS" pitchFamily="66" charset="0"/>
              </a:rPr>
              <a:t>Tadalafil 20 mg</a:t>
            </a:r>
          </a:p>
        </p:txBody>
      </p:sp>
      <p:sp>
        <p:nvSpPr>
          <p:cNvPr id="19543" name="Text Box 87"/>
          <p:cNvSpPr txBox="1">
            <a:spLocks noChangeArrowheads="1"/>
          </p:cNvSpPr>
          <p:nvPr/>
        </p:nvSpPr>
        <p:spPr bwMode="auto">
          <a:xfrm>
            <a:off x="3200400" y="2819400"/>
            <a:ext cx="1668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>
              <a:spcBef>
                <a:spcPct val="15000"/>
              </a:spcBef>
              <a:spcAft>
                <a:spcPct val="20000"/>
              </a:spcAft>
            </a:pPr>
            <a:r>
              <a:rPr lang="en-US" altLang="tr-TR" sz="2000">
                <a:solidFill>
                  <a:srgbClr val="BAFC00"/>
                </a:solidFill>
                <a:latin typeface="Comic Sans MS" pitchFamily="66" charset="0"/>
              </a:rPr>
              <a:t>32% </a:t>
            </a:r>
            <a:r>
              <a:rPr lang="en-US" altLang="tr-TR" sz="1400">
                <a:solidFill>
                  <a:srgbClr val="BAFC00"/>
                </a:solidFill>
                <a:latin typeface="Comic Sans MS" pitchFamily="66" charset="0"/>
              </a:rPr>
              <a:t>(P=0,012)</a:t>
            </a:r>
          </a:p>
        </p:txBody>
      </p:sp>
      <p:sp>
        <p:nvSpPr>
          <p:cNvPr id="19544" name="Text Box 88"/>
          <p:cNvSpPr txBox="1">
            <a:spLocks noChangeArrowheads="1"/>
          </p:cNvSpPr>
          <p:nvPr/>
        </p:nvSpPr>
        <p:spPr bwMode="auto">
          <a:xfrm>
            <a:off x="7315200" y="2209800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>
              <a:spcBef>
                <a:spcPct val="15000"/>
              </a:spcBef>
              <a:spcAft>
                <a:spcPct val="20000"/>
              </a:spcAft>
            </a:pPr>
            <a:r>
              <a:rPr lang="en-US" altLang="tr-TR" sz="2000">
                <a:solidFill>
                  <a:srgbClr val="BAFC00"/>
                </a:solidFill>
                <a:latin typeface="Comic Sans MS" pitchFamily="66" charset="0"/>
              </a:rPr>
              <a:t>52%</a:t>
            </a:r>
          </a:p>
        </p:txBody>
      </p:sp>
      <p:sp>
        <p:nvSpPr>
          <p:cNvPr id="19545" name="Line 89"/>
          <p:cNvSpPr>
            <a:spLocks noChangeShapeType="1"/>
          </p:cNvSpPr>
          <p:nvPr/>
        </p:nvSpPr>
        <p:spPr bwMode="auto">
          <a:xfrm flipH="1">
            <a:off x="2667000" y="3352800"/>
            <a:ext cx="355600" cy="5334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tr-TR"/>
          </a:p>
        </p:txBody>
      </p:sp>
      <p:sp>
        <p:nvSpPr>
          <p:cNvPr id="19546" name="Line 90"/>
          <p:cNvSpPr>
            <a:spLocks noChangeShapeType="1"/>
          </p:cNvSpPr>
          <p:nvPr/>
        </p:nvSpPr>
        <p:spPr bwMode="auto">
          <a:xfrm flipH="1">
            <a:off x="7010400" y="2743200"/>
            <a:ext cx="203200" cy="2286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tr-TR"/>
          </a:p>
        </p:txBody>
      </p:sp>
      <p:sp>
        <p:nvSpPr>
          <p:cNvPr id="19547" name="Text Box 91"/>
          <p:cNvSpPr txBox="1">
            <a:spLocks noChangeArrowheads="1"/>
          </p:cNvSpPr>
          <p:nvPr/>
        </p:nvSpPr>
        <p:spPr bwMode="auto">
          <a:xfrm>
            <a:off x="379413" y="5638800"/>
            <a:ext cx="876458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2286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Tx/>
              <a:buChar char="•"/>
            </a:pPr>
            <a:r>
              <a:rPr lang="en-US" altLang="tr-TR" sz="2000" b="0">
                <a:solidFill>
                  <a:schemeClr val="tx1"/>
                </a:solidFill>
                <a:latin typeface="Comic Sans MS" pitchFamily="66" charset="0"/>
              </a:rPr>
              <a:t>20 mg tadalafil </a:t>
            </a:r>
            <a:r>
              <a:rPr lang="tr-TR" altLang="tr-TR" sz="2000" b="0">
                <a:solidFill>
                  <a:schemeClr val="tx1"/>
                </a:solidFill>
                <a:latin typeface="Comic Sans MS" pitchFamily="66" charset="0"/>
              </a:rPr>
              <a:t>de istatistiksel olarak anlamlı yanıt </a:t>
            </a:r>
            <a:r>
              <a:rPr lang="en-US" altLang="tr-TR" sz="2000" b="0">
                <a:solidFill>
                  <a:schemeClr val="tx1"/>
                </a:solidFill>
                <a:latin typeface="Comic Sans MS" pitchFamily="66" charset="0"/>
              </a:rPr>
              <a:t>(pla</a:t>
            </a:r>
            <a:r>
              <a:rPr lang="tr-TR" altLang="tr-TR" sz="2000" b="0">
                <a:solidFill>
                  <a:schemeClr val="tx1"/>
                </a:solidFill>
                <a:latin typeface="Comic Sans MS" pitchFamily="66" charset="0"/>
              </a:rPr>
              <a:t>s</a:t>
            </a:r>
            <a:r>
              <a:rPr lang="en-US" altLang="tr-TR" sz="2000" b="0">
                <a:solidFill>
                  <a:schemeClr val="tx1"/>
                </a:solidFill>
                <a:latin typeface="Comic Sans MS" pitchFamily="66" charset="0"/>
              </a:rPr>
              <a:t>ebo</a:t>
            </a:r>
            <a:r>
              <a:rPr lang="tr-TR" altLang="tr-TR" sz="2000" b="0">
                <a:solidFill>
                  <a:schemeClr val="tx1"/>
                </a:solidFill>
                <a:latin typeface="Comic Sans MS" pitchFamily="66" charset="0"/>
              </a:rPr>
              <a:t>ya göre</a:t>
            </a:r>
            <a:r>
              <a:rPr lang="en-US" altLang="tr-TR" sz="2000" b="0">
                <a:solidFill>
                  <a:schemeClr val="tx1"/>
                </a:solidFill>
                <a:latin typeface="Comic Sans MS" pitchFamily="66" charset="0"/>
              </a:rPr>
              <a:t>) 16 </a:t>
            </a:r>
            <a:r>
              <a:rPr lang="tr-TR" altLang="tr-TR" sz="2000" b="0">
                <a:solidFill>
                  <a:schemeClr val="tx1"/>
                </a:solidFill>
                <a:latin typeface="Comic Sans MS" pitchFamily="66" charset="0"/>
              </a:rPr>
              <a:t>dakika kadar erken sürede gözlenmiştir</a:t>
            </a:r>
            <a:endParaRPr lang="en-US" altLang="tr-TR" sz="2000" b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548" name="AutoShape 92"/>
          <p:cNvSpPr>
            <a:spLocks noChangeArrowheads="1"/>
          </p:cNvSpPr>
          <p:nvPr/>
        </p:nvSpPr>
        <p:spPr bwMode="auto">
          <a:xfrm>
            <a:off x="4648200" y="2209800"/>
            <a:ext cx="88900" cy="115888"/>
          </a:xfrm>
          <a:prstGeom prst="triangle">
            <a:avLst>
              <a:gd name="adj" fmla="val 50000"/>
            </a:avLst>
          </a:prstGeom>
          <a:solidFill>
            <a:srgbClr val="BAFC00"/>
          </a:solidFill>
          <a:ln w="25400">
            <a:solidFill>
              <a:srgbClr val="BAFC00"/>
            </a:solidFill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1926237" name="Rectangle 9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467600" cy="6096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Tadalafil Etki Başlama Zamanı</a:t>
            </a:r>
            <a:endParaRPr lang="en-US" sz="2800" b="1" dirty="0" smtClean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9550" name="Text Box 94"/>
          <p:cNvSpPr txBox="1">
            <a:spLocks noChangeArrowheads="1"/>
          </p:cNvSpPr>
          <p:nvPr/>
        </p:nvSpPr>
        <p:spPr bwMode="auto">
          <a:xfrm>
            <a:off x="0" y="6429375"/>
            <a:ext cx="8924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>
            <a:spAutoFit/>
          </a:bodyPr>
          <a:lstStyle>
            <a:lvl1pPr marL="52388" indent="-52388">
              <a:tabLst>
                <a:tab pos="403225" algn="r"/>
                <a:tab pos="454025" algn="l"/>
              </a:tabLst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tabLst>
                <a:tab pos="403225" algn="r"/>
                <a:tab pos="454025" algn="l"/>
              </a:tabLst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tabLst>
                <a:tab pos="403225" algn="r"/>
                <a:tab pos="454025" algn="l"/>
              </a:tabLst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tabLst>
                <a:tab pos="403225" algn="r"/>
                <a:tab pos="454025" algn="l"/>
              </a:tabLst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tabLst>
                <a:tab pos="403225" algn="r"/>
                <a:tab pos="454025" algn="l"/>
              </a:tabLst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3225" algn="r"/>
                <a:tab pos="454025" algn="l"/>
              </a:tabLs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3225" algn="r"/>
                <a:tab pos="454025" algn="l"/>
              </a:tabLs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3225" algn="r"/>
                <a:tab pos="454025" algn="l"/>
              </a:tabLs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3225" algn="r"/>
                <a:tab pos="454025" algn="l"/>
              </a:tabLs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tr-TR" altLang="tr-TR" sz="1200" b="0">
                <a:solidFill>
                  <a:srgbClr val="FFFFFF"/>
                </a:solidFill>
                <a:latin typeface="Arial" charset="0"/>
              </a:rPr>
              <a:t>   </a:t>
            </a:r>
          </a:p>
          <a:p>
            <a:r>
              <a:rPr lang="en-US" altLang="tr-TR" sz="1000" i="1">
                <a:solidFill>
                  <a:schemeClr val="tx1"/>
                </a:solidFill>
                <a:latin typeface="Comic Sans MS" pitchFamily="66" charset="0"/>
              </a:rPr>
              <a:t>Kuan J. Brock G. Expert Opin. Investig. Drugs 2002; 11 (11): 1605-1613</a:t>
            </a:r>
            <a:endParaRPr lang="en-US" altLang="en-US" sz="1000" i="1">
              <a:solidFill>
                <a:schemeClr val="tx1"/>
              </a:solidFill>
              <a:latin typeface="Comic Sans MS" pitchFamily="66" charset="0"/>
              <a:sym typeface="Symbol" pitchFamily="18" charset="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233488" y="1308100"/>
            <a:ext cx="6662737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1796099" name="Rectangle 3"/>
          <p:cNvSpPr>
            <a:spLocks noGrp="1" noChangeArrowheads="1"/>
          </p:cNvSpPr>
          <p:nvPr>
            <p:ph type="title"/>
          </p:nvPr>
        </p:nvSpPr>
        <p:spPr>
          <a:xfrm>
            <a:off x="223838" y="76200"/>
            <a:ext cx="8807450" cy="9144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Tadalafil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tr-TR" sz="2800" b="1" dirty="0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Farmakokinetiği: Açlık ve Tokluğun Plazma Konsantrasyonuna Etkisi</a:t>
            </a:r>
            <a:endParaRPr lang="en-US" sz="2800" b="1" dirty="0" smtClean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black">
          <a:xfrm>
            <a:off x="244475" y="6540500"/>
            <a:ext cx="8937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en-US" sz="1000" i="1">
                <a:solidFill>
                  <a:schemeClr val="tx1"/>
                </a:solidFill>
                <a:latin typeface="Comic Sans MS" pitchFamily="66" charset="0"/>
              </a:rPr>
              <a:t>Patterson B et al. </a:t>
            </a:r>
            <a:r>
              <a:rPr lang="tr-TR" altLang="en-US" sz="1000" i="1">
                <a:solidFill>
                  <a:schemeClr val="tx1"/>
                </a:solidFill>
                <a:latin typeface="Comic Sans MS" pitchFamily="66" charset="0"/>
              </a:rPr>
              <a:t>ESSIR</a:t>
            </a:r>
            <a:r>
              <a:rPr lang="en-US" altLang="en-US" sz="1000" i="1">
                <a:solidFill>
                  <a:schemeClr val="tx1"/>
                </a:solidFill>
                <a:latin typeface="Comic Sans MS" pitchFamily="66" charset="0"/>
              </a:rPr>
              <a:t> Rom</a:t>
            </a:r>
            <a:r>
              <a:rPr lang="tr-TR" altLang="en-US" sz="1000" i="1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en-US" sz="1000" i="1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tr-TR" altLang="en-US" sz="1000" i="1">
                <a:solidFill>
                  <a:schemeClr val="tx1"/>
                </a:solidFill>
                <a:latin typeface="Comic Sans MS" pitchFamily="66" charset="0"/>
              </a:rPr>
              <a:t>İtalya</a:t>
            </a:r>
            <a:r>
              <a:rPr lang="en-US" altLang="en-US" sz="1000" i="1">
                <a:solidFill>
                  <a:schemeClr val="tx1"/>
                </a:solidFill>
                <a:latin typeface="Comic Sans MS" pitchFamily="66" charset="0"/>
              </a:rPr>
              <a:t>. 30</a:t>
            </a:r>
            <a:r>
              <a:rPr lang="tr-TR" altLang="en-US" sz="1000" i="1">
                <a:solidFill>
                  <a:schemeClr val="tx1"/>
                </a:solidFill>
                <a:latin typeface="Comic Sans MS" pitchFamily="66" charset="0"/>
              </a:rPr>
              <a:t> Eylül</a:t>
            </a:r>
            <a:r>
              <a:rPr lang="en-US" altLang="en-US" sz="1000" i="1">
                <a:solidFill>
                  <a:schemeClr val="tx1"/>
                </a:solidFill>
                <a:latin typeface="Comic Sans MS" pitchFamily="66" charset="0"/>
              </a:rPr>
              <a:t>-3</a:t>
            </a:r>
            <a:r>
              <a:rPr lang="tr-TR" altLang="en-US" sz="1000" i="1">
                <a:solidFill>
                  <a:schemeClr val="tx1"/>
                </a:solidFill>
                <a:latin typeface="Comic Sans MS" pitchFamily="66" charset="0"/>
              </a:rPr>
              <a:t> Ekim</a:t>
            </a:r>
            <a:r>
              <a:rPr lang="en-US" altLang="en-US" sz="1000" i="1">
                <a:solidFill>
                  <a:schemeClr val="tx1"/>
                </a:solidFill>
                <a:latin typeface="Comic Sans MS" pitchFamily="66" charset="0"/>
              </a:rPr>
              <a:t>, 2001. Abstra</a:t>
            </a:r>
            <a:r>
              <a:rPr lang="tr-TR" altLang="en-US" sz="1000" i="1">
                <a:solidFill>
                  <a:schemeClr val="tx1"/>
                </a:solidFill>
                <a:latin typeface="Comic Sans MS" pitchFamily="66" charset="0"/>
              </a:rPr>
              <a:t>c</a:t>
            </a:r>
            <a:r>
              <a:rPr lang="en-US" altLang="en-US" sz="1000" i="1">
                <a:solidFill>
                  <a:schemeClr val="tx1"/>
                </a:solidFill>
                <a:latin typeface="Comic Sans MS" pitchFamily="66" charset="0"/>
              </a:rPr>
              <a:t>t 120.</a:t>
            </a:r>
            <a:endParaRPr lang="en-US" altLang="tr-TR" sz="1000" i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5775325" y="4640263"/>
            <a:ext cx="298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>
              <a:spcBef>
                <a:spcPct val="15000"/>
              </a:spcBef>
              <a:spcAft>
                <a:spcPct val="20000"/>
              </a:spcAft>
            </a:pPr>
            <a:r>
              <a:rPr lang="en-US" altLang="tr-TR" sz="1400" b="0">
                <a:solidFill>
                  <a:schemeClr val="tx1"/>
                </a:solidFill>
                <a:latin typeface="Arial" charset="0"/>
              </a:rPr>
              <a:t>120</a:t>
            </a:r>
          </a:p>
        </p:txBody>
      </p:sp>
      <p:sp>
        <p:nvSpPr>
          <p:cNvPr id="20486" name="Freeform 7"/>
          <p:cNvSpPr>
            <a:spLocks/>
          </p:cNvSpPr>
          <p:nvPr/>
        </p:nvSpPr>
        <p:spPr bwMode="auto">
          <a:xfrm>
            <a:off x="3067050" y="2138363"/>
            <a:ext cx="1714500" cy="2206625"/>
          </a:xfrm>
          <a:custGeom>
            <a:avLst/>
            <a:gdLst>
              <a:gd name="T0" fmla="*/ 1866 w 1866"/>
              <a:gd name="T1" fmla="*/ 1714 h 1714"/>
              <a:gd name="T2" fmla="*/ 1239 w 1866"/>
              <a:gd name="T3" fmla="*/ 1528 h 1714"/>
              <a:gd name="T4" fmla="*/ 611 w 1866"/>
              <a:gd name="T5" fmla="*/ 1128 h 1714"/>
              <a:gd name="T6" fmla="*/ 395 w 1866"/>
              <a:gd name="T7" fmla="*/ 1004 h 1714"/>
              <a:gd name="T8" fmla="*/ 295 w 1866"/>
              <a:gd name="T9" fmla="*/ 892 h 1714"/>
              <a:gd name="T10" fmla="*/ 223 w 1866"/>
              <a:gd name="T11" fmla="*/ 684 h 1714"/>
              <a:gd name="T12" fmla="*/ 143 w 1866"/>
              <a:gd name="T13" fmla="*/ 480 h 1714"/>
              <a:gd name="T14" fmla="*/ 95 w 1866"/>
              <a:gd name="T15" fmla="*/ 128 h 1714"/>
              <a:gd name="T16" fmla="*/ 79 w 1866"/>
              <a:gd name="T17" fmla="*/ 20 h 1714"/>
              <a:gd name="T18" fmla="*/ 39 w 1866"/>
              <a:gd name="T19" fmla="*/ 0 h 1714"/>
              <a:gd name="T20" fmla="*/ 11 w 1866"/>
              <a:gd name="T21" fmla="*/ 284 h 1714"/>
              <a:gd name="T22" fmla="*/ 0 w 1866"/>
              <a:gd name="T23" fmla="*/ 913 h 17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866" h="1714">
                <a:moveTo>
                  <a:pt x="1866" y="1714"/>
                </a:moveTo>
                <a:lnTo>
                  <a:pt x="1239" y="1528"/>
                </a:lnTo>
                <a:lnTo>
                  <a:pt x="611" y="1128"/>
                </a:lnTo>
                <a:lnTo>
                  <a:pt x="395" y="1004"/>
                </a:lnTo>
                <a:lnTo>
                  <a:pt x="295" y="892"/>
                </a:lnTo>
                <a:lnTo>
                  <a:pt x="223" y="684"/>
                </a:lnTo>
                <a:lnTo>
                  <a:pt x="143" y="480"/>
                </a:lnTo>
                <a:lnTo>
                  <a:pt x="95" y="128"/>
                </a:lnTo>
                <a:lnTo>
                  <a:pt x="79" y="20"/>
                </a:lnTo>
                <a:lnTo>
                  <a:pt x="39" y="0"/>
                </a:lnTo>
                <a:lnTo>
                  <a:pt x="11" y="284"/>
                </a:lnTo>
                <a:lnTo>
                  <a:pt x="0" y="913"/>
                </a:lnTo>
              </a:path>
            </a:pathLst>
          </a:custGeom>
          <a:noFill/>
          <a:ln w="19050" cap="flat" cmpd="sng">
            <a:solidFill>
              <a:srgbClr val="FFCC00"/>
            </a:solidFill>
            <a:prstDash val="solid"/>
            <a:round/>
            <a:headEnd/>
            <a:tailEnd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487" name="Freeform 8"/>
          <p:cNvSpPr>
            <a:spLocks/>
          </p:cNvSpPr>
          <p:nvPr/>
        </p:nvSpPr>
        <p:spPr bwMode="auto">
          <a:xfrm>
            <a:off x="3074988" y="1720850"/>
            <a:ext cx="3457575" cy="2749550"/>
          </a:xfrm>
          <a:custGeom>
            <a:avLst/>
            <a:gdLst>
              <a:gd name="T0" fmla="*/ 3763 w 3763"/>
              <a:gd name="T1" fmla="*/ 2127 h 2134"/>
              <a:gd name="T2" fmla="*/ 3127 w 3763"/>
              <a:gd name="T3" fmla="*/ 2127 h 2134"/>
              <a:gd name="T4" fmla="*/ 2499 w 3763"/>
              <a:gd name="T5" fmla="*/ 2097 h 2134"/>
              <a:gd name="T6" fmla="*/ 1870 w 3763"/>
              <a:gd name="T7" fmla="*/ 2022 h 2134"/>
              <a:gd name="T8" fmla="*/ 1251 w 3763"/>
              <a:gd name="T9" fmla="*/ 1836 h 2134"/>
              <a:gd name="T10" fmla="*/ 627 w 3763"/>
              <a:gd name="T11" fmla="*/ 1376 h 2134"/>
              <a:gd name="T12" fmla="*/ 411 w 3763"/>
              <a:gd name="T13" fmla="*/ 1212 h 2134"/>
              <a:gd name="T14" fmla="*/ 307 w 3763"/>
              <a:gd name="T15" fmla="*/ 1064 h 2134"/>
              <a:gd name="T16" fmla="*/ 235 w 3763"/>
              <a:gd name="T17" fmla="*/ 800 h 2134"/>
              <a:gd name="T18" fmla="*/ 163 w 3763"/>
              <a:gd name="T19" fmla="*/ 600 h 2134"/>
              <a:gd name="T20" fmla="*/ 111 w 3763"/>
              <a:gd name="T21" fmla="*/ 140 h 2134"/>
              <a:gd name="T22" fmla="*/ 87 w 3763"/>
              <a:gd name="T23" fmla="*/ 0 h 2134"/>
              <a:gd name="T24" fmla="*/ 51 w 3763"/>
              <a:gd name="T25" fmla="*/ 208 h 2134"/>
              <a:gd name="T26" fmla="*/ 27 w 3763"/>
              <a:gd name="T27" fmla="*/ 896 h 2134"/>
              <a:gd name="T28" fmla="*/ 7 w 3763"/>
              <a:gd name="T29" fmla="*/ 1860 h 2134"/>
              <a:gd name="T30" fmla="*/ 0 w 3763"/>
              <a:gd name="T31" fmla="*/ 2134 h 213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763" h="2134">
                <a:moveTo>
                  <a:pt x="3763" y="2127"/>
                </a:moveTo>
                <a:lnTo>
                  <a:pt x="3127" y="2127"/>
                </a:lnTo>
                <a:lnTo>
                  <a:pt x="2499" y="2097"/>
                </a:lnTo>
                <a:lnTo>
                  <a:pt x="1870" y="2022"/>
                </a:lnTo>
                <a:lnTo>
                  <a:pt x="1251" y="1836"/>
                </a:lnTo>
                <a:lnTo>
                  <a:pt x="627" y="1376"/>
                </a:lnTo>
                <a:lnTo>
                  <a:pt x="411" y="1212"/>
                </a:lnTo>
                <a:lnTo>
                  <a:pt x="307" y="1064"/>
                </a:lnTo>
                <a:lnTo>
                  <a:pt x="235" y="800"/>
                </a:lnTo>
                <a:lnTo>
                  <a:pt x="163" y="600"/>
                </a:lnTo>
                <a:lnTo>
                  <a:pt x="111" y="140"/>
                </a:lnTo>
                <a:lnTo>
                  <a:pt x="87" y="0"/>
                </a:lnTo>
                <a:lnTo>
                  <a:pt x="51" y="208"/>
                </a:lnTo>
                <a:lnTo>
                  <a:pt x="27" y="896"/>
                </a:lnTo>
                <a:lnTo>
                  <a:pt x="7" y="1860"/>
                </a:lnTo>
                <a:lnTo>
                  <a:pt x="0" y="2134"/>
                </a:lnTo>
              </a:path>
            </a:pathLst>
          </a:custGeom>
          <a:noFill/>
          <a:ln w="12700" cap="flat" cmpd="sng">
            <a:solidFill>
              <a:srgbClr val="FF6600"/>
            </a:solidFill>
            <a:prstDash val="dash"/>
            <a:round/>
            <a:headEnd/>
            <a:tailEnd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2824163" y="4383088"/>
            <a:ext cx="984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>
              <a:spcBef>
                <a:spcPct val="15000"/>
              </a:spcBef>
              <a:spcAft>
                <a:spcPct val="20000"/>
              </a:spcAft>
            </a:pPr>
            <a:r>
              <a:rPr lang="en-US" altLang="tr-TR" sz="1400" b="0">
                <a:solidFill>
                  <a:schemeClr val="tx1"/>
                </a:solidFill>
                <a:latin typeface="Arial" charset="0"/>
              </a:rPr>
              <a:t>0</a:t>
            </a:r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2725738" y="3970338"/>
            <a:ext cx="198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>
              <a:spcBef>
                <a:spcPct val="15000"/>
              </a:spcBef>
              <a:spcAft>
                <a:spcPct val="20000"/>
              </a:spcAft>
            </a:pPr>
            <a:r>
              <a:rPr lang="en-US" altLang="tr-TR" sz="1400" b="0">
                <a:solidFill>
                  <a:schemeClr val="tx1"/>
                </a:solidFill>
                <a:latin typeface="Arial" charset="0"/>
              </a:rPr>
              <a:t>50</a:t>
            </a:r>
          </a:p>
        </p:txBody>
      </p:sp>
      <p:sp>
        <p:nvSpPr>
          <p:cNvPr id="20490" name="Rectangle 11"/>
          <p:cNvSpPr>
            <a:spLocks noChangeArrowheads="1"/>
          </p:cNvSpPr>
          <p:nvPr/>
        </p:nvSpPr>
        <p:spPr bwMode="auto">
          <a:xfrm>
            <a:off x="2627313" y="3560763"/>
            <a:ext cx="298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>
              <a:spcBef>
                <a:spcPct val="15000"/>
              </a:spcBef>
              <a:spcAft>
                <a:spcPct val="20000"/>
              </a:spcAft>
            </a:pPr>
            <a:r>
              <a:rPr lang="en-US" altLang="tr-TR" sz="1400" b="0">
                <a:solidFill>
                  <a:schemeClr val="tx1"/>
                </a:solidFill>
                <a:latin typeface="Arial" charset="0"/>
              </a:rPr>
              <a:t>100</a:t>
            </a:r>
          </a:p>
        </p:txBody>
      </p:sp>
      <p:sp>
        <p:nvSpPr>
          <p:cNvPr id="20491" name="Rectangle 12"/>
          <p:cNvSpPr>
            <a:spLocks noChangeArrowheads="1"/>
          </p:cNvSpPr>
          <p:nvPr/>
        </p:nvSpPr>
        <p:spPr bwMode="auto">
          <a:xfrm>
            <a:off x="2627313" y="3157538"/>
            <a:ext cx="298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>
              <a:spcBef>
                <a:spcPct val="15000"/>
              </a:spcBef>
              <a:spcAft>
                <a:spcPct val="20000"/>
              </a:spcAft>
            </a:pPr>
            <a:r>
              <a:rPr lang="en-US" altLang="tr-TR" sz="1400" b="0">
                <a:solidFill>
                  <a:schemeClr val="tx1"/>
                </a:solidFill>
                <a:latin typeface="Arial" charset="0"/>
              </a:rPr>
              <a:t>150</a:t>
            </a:r>
          </a:p>
        </p:txBody>
      </p:sp>
      <p:sp>
        <p:nvSpPr>
          <p:cNvPr id="20492" name="Rectangle 13"/>
          <p:cNvSpPr>
            <a:spLocks noChangeArrowheads="1"/>
          </p:cNvSpPr>
          <p:nvPr/>
        </p:nvSpPr>
        <p:spPr bwMode="auto">
          <a:xfrm>
            <a:off x="2627313" y="2755900"/>
            <a:ext cx="298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>
              <a:spcBef>
                <a:spcPct val="15000"/>
              </a:spcBef>
              <a:spcAft>
                <a:spcPct val="20000"/>
              </a:spcAft>
            </a:pPr>
            <a:r>
              <a:rPr lang="en-US" altLang="tr-TR" sz="1400" b="0">
                <a:solidFill>
                  <a:schemeClr val="tx1"/>
                </a:solidFill>
                <a:latin typeface="Arial" charset="0"/>
              </a:rPr>
              <a:t>200</a:t>
            </a:r>
          </a:p>
        </p:txBody>
      </p:sp>
      <p:sp>
        <p:nvSpPr>
          <p:cNvPr id="20493" name="Rectangle 14"/>
          <p:cNvSpPr>
            <a:spLocks noChangeArrowheads="1"/>
          </p:cNvSpPr>
          <p:nvPr/>
        </p:nvSpPr>
        <p:spPr bwMode="auto">
          <a:xfrm>
            <a:off x="2627313" y="2343150"/>
            <a:ext cx="298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>
              <a:spcBef>
                <a:spcPct val="15000"/>
              </a:spcBef>
              <a:spcAft>
                <a:spcPct val="20000"/>
              </a:spcAft>
            </a:pPr>
            <a:r>
              <a:rPr lang="en-US" altLang="tr-TR" sz="1400" b="0">
                <a:solidFill>
                  <a:schemeClr val="tx1"/>
                </a:solidFill>
                <a:latin typeface="Arial" charset="0"/>
              </a:rPr>
              <a:t>250</a:t>
            </a:r>
          </a:p>
        </p:txBody>
      </p:sp>
      <p:sp>
        <p:nvSpPr>
          <p:cNvPr id="20494" name="Rectangle 15"/>
          <p:cNvSpPr>
            <a:spLocks noChangeArrowheads="1"/>
          </p:cNvSpPr>
          <p:nvPr/>
        </p:nvSpPr>
        <p:spPr bwMode="auto">
          <a:xfrm>
            <a:off x="2627313" y="1935163"/>
            <a:ext cx="298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>
              <a:spcBef>
                <a:spcPct val="15000"/>
              </a:spcBef>
              <a:spcAft>
                <a:spcPct val="20000"/>
              </a:spcAft>
            </a:pPr>
            <a:r>
              <a:rPr lang="en-US" altLang="tr-TR" sz="1400" b="0">
                <a:solidFill>
                  <a:schemeClr val="tx1"/>
                </a:solidFill>
                <a:latin typeface="Arial" charset="0"/>
              </a:rPr>
              <a:t>300</a:t>
            </a:r>
          </a:p>
        </p:txBody>
      </p:sp>
      <p:sp>
        <p:nvSpPr>
          <p:cNvPr id="20495" name="Rectangle 16"/>
          <p:cNvSpPr>
            <a:spLocks noChangeArrowheads="1"/>
          </p:cNvSpPr>
          <p:nvPr/>
        </p:nvSpPr>
        <p:spPr bwMode="auto">
          <a:xfrm>
            <a:off x="2627313" y="1524000"/>
            <a:ext cx="298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>
              <a:spcBef>
                <a:spcPct val="15000"/>
              </a:spcBef>
              <a:spcAft>
                <a:spcPct val="20000"/>
              </a:spcAft>
            </a:pPr>
            <a:r>
              <a:rPr lang="en-US" altLang="tr-TR" sz="1400" b="0">
                <a:solidFill>
                  <a:schemeClr val="tx1"/>
                </a:solidFill>
                <a:latin typeface="Arial" charset="0"/>
              </a:rPr>
              <a:t>350</a:t>
            </a:r>
          </a:p>
        </p:txBody>
      </p:sp>
      <p:sp>
        <p:nvSpPr>
          <p:cNvPr id="20496" name="Rectangle 17"/>
          <p:cNvSpPr>
            <a:spLocks noChangeArrowheads="1"/>
          </p:cNvSpPr>
          <p:nvPr/>
        </p:nvSpPr>
        <p:spPr bwMode="auto">
          <a:xfrm>
            <a:off x="2979738" y="4638675"/>
            <a:ext cx="1000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>
              <a:spcBef>
                <a:spcPct val="15000"/>
              </a:spcBef>
              <a:spcAft>
                <a:spcPct val="20000"/>
              </a:spcAft>
            </a:pPr>
            <a:r>
              <a:rPr lang="en-US" altLang="tr-TR" sz="1400" b="0">
                <a:solidFill>
                  <a:schemeClr val="tx1"/>
                </a:solidFill>
                <a:latin typeface="Arial" charset="0"/>
              </a:rPr>
              <a:t>0</a:t>
            </a:r>
          </a:p>
        </p:txBody>
      </p:sp>
      <p:sp>
        <p:nvSpPr>
          <p:cNvPr id="20497" name="Rectangle 18"/>
          <p:cNvSpPr>
            <a:spLocks noChangeArrowheads="1"/>
          </p:cNvSpPr>
          <p:nvPr/>
        </p:nvSpPr>
        <p:spPr bwMode="auto">
          <a:xfrm>
            <a:off x="3557588" y="4638675"/>
            <a:ext cx="198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>
              <a:spcBef>
                <a:spcPct val="15000"/>
              </a:spcBef>
              <a:spcAft>
                <a:spcPct val="20000"/>
              </a:spcAft>
            </a:pPr>
            <a:r>
              <a:rPr lang="en-US" altLang="tr-TR" sz="1400" b="0">
                <a:solidFill>
                  <a:schemeClr val="tx1"/>
                </a:solidFill>
                <a:latin typeface="Arial" charset="0"/>
              </a:rPr>
              <a:t>24</a:t>
            </a:r>
          </a:p>
        </p:txBody>
      </p:sp>
      <p:sp>
        <p:nvSpPr>
          <p:cNvPr id="20498" name="Rectangle 19"/>
          <p:cNvSpPr>
            <a:spLocks noChangeArrowheads="1"/>
          </p:cNvSpPr>
          <p:nvPr/>
        </p:nvSpPr>
        <p:spPr bwMode="auto">
          <a:xfrm>
            <a:off x="4127500" y="4638675"/>
            <a:ext cx="198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>
              <a:spcBef>
                <a:spcPct val="15000"/>
              </a:spcBef>
              <a:spcAft>
                <a:spcPct val="20000"/>
              </a:spcAft>
            </a:pPr>
            <a:r>
              <a:rPr lang="en-US" altLang="tr-TR" sz="1400" b="0">
                <a:solidFill>
                  <a:schemeClr val="tx1"/>
                </a:solidFill>
                <a:latin typeface="Arial" charset="0"/>
              </a:rPr>
              <a:t>48</a:t>
            </a:r>
          </a:p>
        </p:txBody>
      </p:sp>
      <p:sp>
        <p:nvSpPr>
          <p:cNvPr id="20499" name="Rectangle 20"/>
          <p:cNvSpPr>
            <a:spLocks noChangeArrowheads="1"/>
          </p:cNvSpPr>
          <p:nvPr/>
        </p:nvSpPr>
        <p:spPr bwMode="auto">
          <a:xfrm>
            <a:off x="4692650" y="4638675"/>
            <a:ext cx="198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>
              <a:spcBef>
                <a:spcPct val="15000"/>
              </a:spcBef>
              <a:spcAft>
                <a:spcPct val="20000"/>
              </a:spcAft>
            </a:pPr>
            <a:r>
              <a:rPr lang="en-US" altLang="tr-TR" sz="1400" b="0">
                <a:solidFill>
                  <a:schemeClr val="tx1"/>
                </a:solidFill>
                <a:latin typeface="Arial" charset="0"/>
              </a:rPr>
              <a:t>72</a:t>
            </a:r>
          </a:p>
        </p:txBody>
      </p:sp>
      <p:sp>
        <p:nvSpPr>
          <p:cNvPr id="20500" name="Rectangle 21"/>
          <p:cNvSpPr>
            <a:spLocks noChangeArrowheads="1"/>
          </p:cNvSpPr>
          <p:nvPr/>
        </p:nvSpPr>
        <p:spPr bwMode="auto">
          <a:xfrm>
            <a:off x="5256213" y="4638675"/>
            <a:ext cx="198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>
              <a:spcBef>
                <a:spcPct val="15000"/>
              </a:spcBef>
              <a:spcAft>
                <a:spcPct val="20000"/>
              </a:spcAft>
            </a:pPr>
            <a:r>
              <a:rPr lang="en-US" altLang="tr-TR" sz="1400" b="0">
                <a:solidFill>
                  <a:schemeClr val="tx1"/>
                </a:solidFill>
                <a:latin typeface="Arial" charset="0"/>
              </a:rPr>
              <a:t>96</a:t>
            </a:r>
          </a:p>
        </p:txBody>
      </p:sp>
      <p:sp>
        <p:nvSpPr>
          <p:cNvPr id="20501" name="Rectangle 22"/>
          <p:cNvSpPr>
            <a:spLocks noChangeArrowheads="1"/>
          </p:cNvSpPr>
          <p:nvPr/>
        </p:nvSpPr>
        <p:spPr bwMode="auto">
          <a:xfrm>
            <a:off x="6335713" y="4638675"/>
            <a:ext cx="298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>
              <a:spcBef>
                <a:spcPct val="15000"/>
              </a:spcBef>
              <a:spcAft>
                <a:spcPct val="20000"/>
              </a:spcAft>
            </a:pPr>
            <a:r>
              <a:rPr lang="en-US" altLang="tr-TR" sz="1400" b="0">
                <a:solidFill>
                  <a:schemeClr val="tx1"/>
                </a:solidFill>
                <a:latin typeface="Arial" charset="0"/>
              </a:rPr>
              <a:t>144</a:t>
            </a:r>
          </a:p>
        </p:txBody>
      </p:sp>
      <p:grpSp>
        <p:nvGrpSpPr>
          <p:cNvPr id="20502" name="Group 80"/>
          <p:cNvGrpSpPr>
            <a:grpSpLocks/>
          </p:cNvGrpSpPr>
          <p:nvPr/>
        </p:nvGrpSpPr>
        <p:grpSpPr bwMode="auto">
          <a:xfrm>
            <a:off x="5486400" y="1752600"/>
            <a:ext cx="623888" cy="566738"/>
            <a:chOff x="3764" y="1669"/>
            <a:chExt cx="393" cy="357"/>
          </a:xfrm>
        </p:grpSpPr>
        <p:sp>
          <p:nvSpPr>
            <p:cNvPr id="20557" name="Oval 23"/>
            <p:cNvSpPr>
              <a:spLocks noChangeArrowheads="1"/>
            </p:cNvSpPr>
            <p:nvPr/>
          </p:nvSpPr>
          <p:spPr bwMode="auto">
            <a:xfrm>
              <a:off x="3764" y="1716"/>
              <a:ext cx="87" cy="85"/>
            </a:xfrm>
            <a:prstGeom prst="ellipse">
              <a:avLst/>
            </a:prstGeom>
            <a:solidFill>
              <a:srgbClr val="FFCC00"/>
            </a:solidFill>
            <a:ln w="4826">
              <a:solidFill>
                <a:schemeClr val="bg1"/>
              </a:solidFill>
              <a:round/>
              <a:headEnd/>
              <a:tailEnd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0558" name="Text Box 24"/>
            <p:cNvSpPr txBox="1">
              <a:spLocks noChangeArrowheads="1"/>
            </p:cNvSpPr>
            <p:nvPr/>
          </p:nvSpPr>
          <p:spPr bwMode="auto">
            <a:xfrm>
              <a:off x="3844" y="1669"/>
              <a:ext cx="313" cy="357"/>
            </a:xfrm>
            <a:prstGeom prst="rect">
              <a:avLst/>
            </a:prstGeom>
            <a:noFill/>
            <a:ln>
              <a:noFill/>
            </a:ln>
            <a:effectLst>
              <a:outerShdw dist="127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r>
                <a:rPr lang="tr-TR" altLang="tr-TR" sz="1400" b="0">
                  <a:solidFill>
                    <a:schemeClr val="tx1"/>
                  </a:solidFill>
                  <a:latin typeface="Comic Sans MS" pitchFamily="66" charset="0"/>
                </a:rPr>
                <a:t>Aç</a:t>
              </a:r>
              <a:r>
                <a:rPr lang="en-US" altLang="tr-TR" sz="1400" b="0">
                  <a:solidFill>
                    <a:schemeClr val="tx1"/>
                  </a:solidFill>
                  <a:latin typeface="Comic Sans MS" pitchFamily="66" charset="0"/>
                </a:rPr>
                <a:t> </a:t>
              </a:r>
            </a:p>
            <a:p>
              <a:pPr>
                <a:spcBef>
                  <a:spcPct val="20000"/>
                </a:spcBef>
              </a:pPr>
              <a:r>
                <a:rPr lang="tr-TR" altLang="tr-TR" sz="1400" b="0">
                  <a:solidFill>
                    <a:schemeClr val="tx1"/>
                  </a:solidFill>
                  <a:latin typeface="Comic Sans MS" pitchFamily="66" charset="0"/>
                </a:rPr>
                <a:t>Tok</a:t>
              </a:r>
              <a:endParaRPr lang="en-US" altLang="tr-TR" sz="1400" b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20559" name="Rectangle 25"/>
            <p:cNvSpPr>
              <a:spLocks noChangeArrowheads="1"/>
            </p:cNvSpPr>
            <p:nvPr/>
          </p:nvSpPr>
          <p:spPr bwMode="auto">
            <a:xfrm>
              <a:off x="3770" y="1870"/>
              <a:ext cx="76" cy="74"/>
            </a:xfrm>
            <a:prstGeom prst="rect">
              <a:avLst/>
            </a:prstGeom>
            <a:solidFill>
              <a:srgbClr val="FF6600"/>
            </a:solidFill>
            <a:ln w="4826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</p:grpSp>
      <p:sp>
        <p:nvSpPr>
          <p:cNvPr id="20503" name="Line 26"/>
          <p:cNvSpPr>
            <a:spLocks noChangeShapeType="1"/>
          </p:cNvSpPr>
          <p:nvPr/>
        </p:nvSpPr>
        <p:spPr bwMode="auto">
          <a:xfrm>
            <a:off x="2959100" y="4495800"/>
            <a:ext cx="3535363" cy="1588"/>
          </a:xfrm>
          <a:prstGeom prst="line">
            <a:avLst/>
          </a:prstGeom>
          <a:noFill/>
          <a:ln w="19050">
            <a:solidFill>
              <a:srgbClr val="FFFAE6"/>
            </a:solidFill>
            <a:round/>
            <a:headEnd/>
            <a:tailEnd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504" name="Line 27"/>
          <p:cNvSpPr>
            <a:spLocks noChangeShapeType="1"/>
          </p:cNvSpPr>
          <p:nvPr/>
        </p:nvSpPr>
        <p:spPr bwMode="auto">
          <a:xfrm flipV="1">
            <a:off x="3028950" y="1619250"/>
            <a:ext cx="0" cy="2957513"/>
          </a:xfrm>
          <a:prstGeom prst="line">
            <a:avLst/>
          </a:prstGeom>
          <a:noFill/>
          <a:ln w="19050">
            <a:solidFill>
              <a:srgbClr val="FFFAE6"/>
            </a:solidFill>
            <a:round/>
            <a:headEnd/>
            <a:tailEnd/>
          </a:ln>
          <a:effectLst>
            <a:outerShdw dist="28398" dir="69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505" name="Line 28"/>
          <p:cNvSpPr>
            <a:spLocks noChangeShapeType="1"/>
          </p:cNvSpPr>
          <p:nvPr/>
        </p:nvSpPr>
        <p:spPr bwMode="auto">
          <a:xfrm flipV="1">
            <a:off x="3659188" y="4497388"/>
            <a:ext cx="0" cy="50800"/>
          </a:xfrm>
          <a:prstGeom prst="line">
            <a:avLst/>
          </a:prstGeom>
          <a:noFill/>
          <a:ln w="4826">
            <a:solidFill>
              <a:srgbClr val="FFFAE6"/>
            </a:solidFill>
            <a:round/>
            <a:headEnd/>
            <a:tailEnd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506" name="Line 29"/>
          <p:cNvSpPr>
            <a:spLocks noChangeShapeType="1"/>
          </p:cNvSpPr>
          <p:nvPr/>
        </p:nvSpPr>
        <p:spPr bwMode="auto">
          <a:xfrm flipV="1">
            <a:off x="4225925" y="4497388"/>
            <a:ext cx="0" cy="50800"/>
          </a:xfrm>
          <a:prstGeom prst="line">
            <a:avLst/>
          </a:prstGeom>
          <a:noFill/>
          <a:ln w="4826">
            <a:solidFill>
              <a:srgbClr val="FFFAE6"/>
            </a:solidFill>
            <a:round/>
            <a:headEnd/>
            <a:tailEnd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507" name="Line 30"/>
          <p:cNvSpPr>
            <a:spLocks noChangeShapeType="1"/>
          </p:cNvSpPr>
          <p:nvPr/>
        </p:nvSpPr>
        <p:spPr bwMode="auto">
          <a:xfrm flipV="1">
            <a:off x="4792663" y="4497388"/>
            <a:ext cx="0" cy="50800"/>
          </a:xfrm>
          <a:prstGeom prst="line">
            <a:avLst/>
          </a:prstGeom>
          <a:noFill/>
          <a:ln w="4826">
            <a:solidFill>
              <a:srgbClr val="FFFAE6"/>
            </a:solidFill>
            <a:round/>
            <a:headEnd/>
            <a:tailEnd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508" name="Line 31"/>
          <p:cNvSpPr>
            <a:spLocks noChangeShapeType="1"/>
          </p:cNvSpPr>
          <p:nvPr/>
        </p:nvSpPr>
        <p:spPr bwMode="auto">
          <a:xfrm flipV="1">
            <a:off x="5359400" y="4498975"/>
            <a:ext cx="0" cy="50800"/>
          </a:xfrm>
          <a:prstGeom prst="line">
            <a:avLst/>
          </a:prstGeom>
          <a:noFill/>
          <a:ln w="4826">
            <a:solidFill>
              <a:srgbClr val="FFFAE6"/>
            </a:solidFill>
            <a:round/>
            <a:headEnd/>
            <a:tailEnd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509" name="Line 32"/>
          <p:cNvSpPr>
            <a:spLocks noChangeShapeType="1"/>
          </p:cNvSpPr>
          <p:nvPr/>
        </p:nvSpPr>
        <p:spPr bwMode="auto">
          <a:xfrm flipV="1">
            <a:off x="5926138" y="4498975"/>
            <a:ext cx="0" cy="50800"/>
          </a:xfrm>
          <a:prstGeom prst="line">
            <a:avLst/>
          </a:prstGeom>
          <a:noFill/>
          <a:ln w="4826">
            <a:solidFill>
              <a:srgbClr val="FFFAE6"/>
            </a:solidFill>
            <a:round/>
            <a:headEnd/>
            <a:tailEnd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510" name="Line 33"/>
          <p:cNvSpPr>
            <a:spLocks noChangeShapeType="1"/>
          </p:cNvSpPr>
          <p:nvPr/>
        </p:nvSpPr>
        <p:spPr bwMode="auto">
          <a:xfrm flipV="1">
            <a:off x="6492875" y="4495800"/>
            <a:ext cx="0" cy="50800"/>
          </a:xfrm>
          <a:prstGeom prst="line">
            <a:avLst/>
          </a:prstGeom>
          <a:noFill/>
          <a:ln w="4826">
            <a:solidFill>
              <a:srgbClr val="FFFAE6"/>
            </a:solidFill>
            <a:round/>
            <a:headEnd/>
            <a:tailEnd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511" name="Line 34"/>
          <p:cNvSpPr>
            <a:spLocks noChangeShapeType="1"/>
          </p:cNvSpPr>
          <p:nvPr/>
        </p:nvSpPr>
        <p:spPr bwMode="auto">
          <a:xfrm>
            <a:off x="2973388" y="4076700"/>
            <a:ext cx="55562" cy="0"/>
          </a:xfrm>
          <a:prstGeom prst="line">
            <a:avLst/>
          </a:prstGeom>
          <a:noFill/>
          <a:ln w="4826">
            <a:solidFill>
              <a:srgbClr val="FFFAE6"/>
            </a:solidFill>
            <a:round/>
            <a:headEnd/>
            <a:tailEnd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512" name="Line 35"/>
          <p:cNvSpPr>
            <a:spLocks noChangeShapeType="1"/>
          </p:cNvSpPr>
          <p:nvPr/>
        </p:nvSpPr>
        <p:spPr bwMode="auto">
          <a:xfrm>
            <a:off x="2971800" y="3667125"/>
            <a:ext cx="55563" cy="0"/>
          </a:xfrm>
          <a:prstGeom prst="line">
            <a:avLst/>
          </a:prstGeom>
          <a:noFill/>
          <a:ln w="4826">
            <a:solidFill>
              <a:srgbClr val="FFFAE6"/>
            </a:solidFill>
            <a:round/>
            <a:headEnd/>
            <a:tailEnd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513" name="Line 36"/>
          <p:cNvSpPr>
            <a:spLocks noChangeShapeType="1"/>
          </p:cNvSpPr>
          <p:nvPr/>
        </p:nvSpPr>
        <p:spPr bwMode="auto">
          <a:xfrm>
            <a:off x="2970213" y="3259138"/>
            <a:ext cx="55562" cy="0"/>
          </a:xfrm>
          <a:prstGeom prst="line">
            <a:avLst/>
          </a:prstGeom>
          <a:noFill/>
          <a:ln w="4826">
            <a:solidFill>
              <a:srgbClr val="FFFAE6"/>
            </a:solidFill>
            <a:round/>
            <a:headEnd/>
            <a:tailEnd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514" name="Line 37"/>
          <p:cNvSpPr>
            <a:spLocks noChangeShapeType="1"/>
          </p:cNvSpPr>
          <p:nvPr/>
        </p:nvSpPr>
        <p:spPr bwMode="auto">
          <a:xfrm>
            <a:off x="2973388" y="2849563"/>
            <a:ext cx="55562" cy="0"/>
          </a:xfrm>
          <a:prstGeom prst="line">
            <a:avLst/>
          </a:prstGeom>
          <a:noFill/>
          <a:ln w="4826">
            <a:solidFill>
              <a:srgbClr val="FFFAE6"/>
            </a:solidFill>
            <a:round/>
            <a:headEnd/>
            <a:tailEnd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515" name="Line 38"/>
          <p:cNvSpPr>
            <a:spLocks noChangeShapeType="1"/>
          </p:cNvSpPr>
          <p:nvPr/>
        </p:nvSpPr>
        <p:spPr bwMode="auto">
          <a:xfrm>
            <a:off x="2970213" y="2441575"/>
            <a:ext cx="55562" cy="0"/>
          </a:xfrm>
          <a:prstGeom prst="line">
            <a:avLst/>
          </a:prstGeom>
          <a:noFill/>
          <a:ln w="4826">
            <a:solidFill>
              <a:srgbClr val="FFFAE6"/>
            </a:solidFill>
            <a:round/>
            <a:headEnd/>
            <a:tailEnd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516" name="Line 39"/>
          <p:cNvSpPr>
            <a:spLocks noChangeShapeType="1"/>
          </p:cNvSpPr>
          <p:nvPr/>
        </p:nvSpPr>
        <p:spPr bwMode="auto">
          <a:xfrm>
            <a:off x="2970213" y="2032000"/>
            <a:ext cx="55562" cy="0"/>
          </a:xfrm>
          <a:prstGeom prst="line">
            <a:avLst/>
          </a:prstGeom>
          <a:noFill/>
          <a:ln w="4826">
            <a:solidFill>
              <a:srgbClr val="FFFAE6"/>
            </a:solidFill>
            <a:round/>
            <a:headEnd/>
            <a:tailEnd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517" name="Line 40"/>
          <p:cNvSpPr>
            <a:spLocks noChangeShapeType="1"/>
          </p:cNvSpPr>
          <p:nvPr/>
        </p:nvSpPr>
        <p:spPr bwMode="auto">
          <a:xfrm>
            <a:off x="2971800" y="1624013"/>
            <a:ext cx="55563" cy="0"/>
          </a:xfrm>
          <a:prstGeom prst="line">
            <a:avLst/>
          </a:prstGeom>
          <a:noFill/>
          <a:ln w="4826">
            <a:solidFill>
              <a:srgbClr val="FFFAE6"/>
            </a:solidFill>
            <a:round/>
            <a:headEnd/>
            <a:tailEnd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518" name="Oval 41"/>
          <p:cNvSpPr>
            <a:spLocks noChangeArrowheads="1"/>
          </p:cNvSpPr>
          <p:nvPr/>
        </p:nvSpPr>
        <p:spPr bwMode="auto">
          <a:xfrm>
            <a:off x="3616325" y="3592513"/>
            <a:ext cx="73025" cy="82550"/>
          </a:xfrm>
          <a:prstGeom prst="ellipse">
            <a:avLst/>
          </a:prstGeom>
          <a:solidFill>
            <a:srgbClr val="FFCC00"/>
          </a:solidFill>
          <a:ln w="4826">
            <a:solidFill>
              <a:schemeClr val="bg1"/>
            </a:solidFill>
            <a:round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20519" name="Rectangle 42"/>
          <p:cNvSpPr>
            <a:spLocks noChangeArrowheads="1"/>
          </p:cNvSpPr>
          <p:nvPr/>
        </p:nvSpPr>
        <p:spPr bwMode="auto">
          <a:xfrm>
            <a:off x="3594100" y="3435350"/>
            <a:ext cx="63500" cy="73025"/>
          </a:xfrm>
          <a:prstGeom prst="rect">
            <a:avLst/>
          </a:prstGeom>
          <a:solidFill>
            <a:srgbClr val="FF6600"/>
          </a:solidFill>
          <a:ln w="4826">
            <a:solidFill>
              <a:schemeClr val="bg1"/>
            </a:solidFill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20520" name="Rectangle 43"/>
          <p:cNvSpPr>
            <a:spLocks noChangeArrowheads="1"/>
          </p:cNvSpPr>
          <p:nvPr/>
        </p:nvSpPr>
        <p:spPr bwMode="auto">
          <a:xfrm>
            <a:off x="3040063" y="4359275"/>
            <a:ext cx="63500" cy="73025"/>
          </a:xfrm>
          <a:prstGeom prst="rect">
            <a:avLst/>
          </a:prstGeom>
          <a:solidFill>
            <a:srgbClr val="FF6600"/>
          </a:solidFill>
          <a:ln w="4826">
            <a:solidFill>
              <a:srgbClr val="FFFAE6"/>
            </a:solidFill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20521" name="Oval 44"/>
          <p:cNvSpPr>
            <a:spLocks noChangeArrowheads="1"/>
          </p:cNvSpPr>
          <p:nvPr/>
        </p:nvSpPr>
        <p:spPr bwMode="auto">
          <a:xfrm>
            <a:off x="3054350" y="3328988"/>
            <a:ext cx="73025" cy="82550"/>
          </a:xfrm>
          <a:prstGeom prst="ellipse">
            <a:avLst/>
          </a:prstGeom>
          <a:solidFill>
            <a:srgbClr val="FFCC00"/>
          </a:solidFill>
          <a:ln w="4826">
            <a:solidFill>
              <a:srgbClr val="FFFAE6"/>
            </a:solidFill>
            <a:round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20522" name="Rectangle 45"/>
          <p:cNvSpPr>
            <a:spLocks noChangeArrowheads="1"/>
          </p:cNvSpPr>
          <p:nvPr/>
        </p:nvSpPr>
        <p:spPr bwMode="auto">
          <a:xfrm>
            <a:off x="3028950" y="2968625"/>
            <a:ext cx="63500" cy="73025"/>
          </a:xfrm>
          <a:prstGeom prst="rect">
            <a:avLst/>
          </a:prstGeom>
          <a:solidFill>
            <a:srgbClr val="FF6600"/>
          </a:solidFill>
          <a:ln w="4826">
            <a:solidFill>
              <a:srgbClr val="FFFAE6"/>
            </a:solidFill>
            <a:miter lim="800000"/>
            <a:headEnd/>
            <a:tailEnd/>
          </a:ln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20523" name="Oval 46"/>
          <p:cNvSpPr>
            <a:spLocks noChangeArrowheads="1"/>
          </p:cNvSpPr>
          <p:nvPr/>
        </p:nvSpPr>
        <p:spPr bwMode="auto">
          <a:xfrm>
            <a:off x="3038475" y="2592388"/>
            <a:ext cx="73025" cy="82550"/>
          </a:xfrm>
          <a:prstGeom prst="ellipse">
            <a:avLst/>
          </a:prstGeom>
          <a:solidFill>
            <a:srgbClr val="FFCC00"/>
          </a:solidFill>
          <a:ln w="4826">
            <a:solidFill>
              <a:srgbClr val="FFFAE6"/>
            </a:solidFill>
            <a:round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20524" name="Oval 47"/>
          <p:cNvSpPr>
            <a:spLocks noChangeArrowheads="1"/>
          </p:cNvSpPr>
          <p:nvPr/>
        </p:nvSpPr>
        <p:spPr bwMode="auto">
          <a:xfrm>
            <a:off x="3087688" y="2154238"/>
            <a:ext cx="73025" cy="82550"/>
          </a:xfrm>
          <a:prstGeom prst="ellipse">
            <a:avLst/>
          </a:prstGeom>
          <a:solidFill>
            <a:srgbClr val="FFCC00"/>
          </a:solidFill>
          <a:ln w="4826">
            <a:solidFill>
              <a:srgbClr val="FFFAE6"/>
            </a:solidFill>
            <a:round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20525" name="Oval 48"/>
          <p:cNvSpPr>
            <a:spLocks noChangeArrowheads="1"/>
          </p:cNvSpPr>
          <p:nvPr/>
        </p:nvSpPr>
        <p:spPr bwMode="auto">
          <a:xfrm>
            <a:off x="3109913" y="2195513"/>
            <a:ext cx="73025" cy="82550"/>
          </a:xfrm>
          <a:prstGeom prst="ellipse">
            <a:avLst/>
          </a:prstGeom>
          <a:solidFill>
            <a:srgbClr val="FFCC00"/>
          </a:solidFill>
          <a:ln w="4826">
            <a:solidFill>
              <a:srgbClr val="FFFAE6"/>
            </a:solidFill>
            <a:round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20526" name="Oval 49"/>
          <p:cNvSpPr>
            <a:spLocks noChangeArrowheads="1"/>
          </p:cNvSpPr>
          <p:nvPr/>
        </p:nvSpPr>
        <p:spPr bwMode="auto">
          <a:xfrm>
            <a:off x="3119438" y="2322513"/>
            <a:ext cx="73025" cy="82550"/>
          </a:xfrm>
          <a:prstGeom prst="ellipse">
            <a:avLst/>
          </a:prstGeom>
          <a:solidFill>
            <a:srgbClr val="FFCC00"/>
          </a:solidFill>
          <a:ln w="4826">
            <a:solidFill>
              <a:srgbClr val="FFFAE6"/>
            </a:solidFill>
            <a:round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20527" name="Oval 50"/>
          <p:cNvSpPr>
            <a:spLocks noChangeArrowheads="1"/>
          </p:cNvSpPr>
          <p:nvPr/>
        </p:nvSpPr>
        <p:spPr bwMode="auto">
          <a:xfrm>
            <a:off x="3171825" y="2789238"/>
            <a:ext cx="73025" cy="82550"/>
          </a:xfrm>
          <a:prstGeom prst="ellipse">
            <a:avLst/>
          </a:prstGeom>
          <a:solidFill>
            <a:srgbClr val="FFCC00"/>
          </a:solidFill>
          <a:ln w="4826">
            <a:solidFill>
              <a:schemeClr val="bg1"/>
            </a:solidFill>
            <a:round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20528" name="Oval 51"/>
          <p:cNvSpPr>
            <a:spLocks noChangeArrowheads="1"/>
          </p:cNvSpPr>
          <p:nvPr/>
        </p:nvSpPr>
        <p:spPr bwMode="auto">
          <a:xfrm>
            <a:off x="3238500" y="3033713"/>
            <a:ext cx="73025" cy="82550"/>
          </a:xfrm>
          <a:prstGeom prst="ellipse">
            <a:avLst/>
          </a:prstGeom>
          <a:solidFill>
            <a:srgbClr val="FFCC00"/>
          </a:solidFill>
          <a:ln w="4826">
            <a:solidFill>
              <a:schemeClr val="bg1"/>
            </a:solidFill>
            <a:round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20529" name="Oval 52"/>
          <p:cNvSpPr>
            <a:spLocks noChangeArrowheads="1"/>
          </p:cNvSpPr>
          <p:nvPr/>
        </p:nvSpPr>
        <p:spPr bwMode="auto">
          <a:xfrm>
            <a:off x="3343275" y="3328988"/>
            <a:ext cx="73025" cy="82550"/>
          </a:xfrm>
          <a:prstGeom prst="ellipse">
            <a:avLst/>
          </a:prstGeom>
          <a:solidFill>
            <a:srgbClr val="FFCC00"/>
          </a:solidFill>
          <a:ln w="4826">
            <a:solidFill>
              <a:schemeClr val="bg1"/>
            </a:solidFill>
            <a:round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20530" name="Oval 53"/>
          <p:cNvSpPr>
            <a:spLocks noChangeArrowheads="1"/>
          </p:cNvSpPr>
          <p:nvPr/>
        </p:nvSpPr>
        <p:spPr bwMode="auto">
          <a:xfrm>
            <a:off x="3457575" y="3443288"/>
            <a:ext cx="73025" cy="82550"/>
          </a:xfrm>
          <a:prstGeom prst="ellipse">
            <a:avLst/>
          </a:prstGeom>
          <a:solidFill>
            <a:srgbClr val="FFCC00"/>
          </a:solidFill>
          <a:ln w="4826">
            <a:solidFill>
              <a:schemeClr val="bg1"/>
            </a:solidFill>
            <a:round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20531" name="Rectangle 54"/>
          <p:cNvSpPr>
            <a:spLocks noChangeArrowheads="1"/>
          </p:cNvSpPr>
          <p:nvPr/>
        </p:nvSpPr>
        <p:spPr bwMode="auto">
          <a:xfrm>
            <a:off x="3070225" y="2011363"/>
            <a:ext cx="63500" cy="73025"/>
          </a:xfrm>
          <a:prstGeom prst="rect">
            <a:avLst/>
          </a:prstGeom>
          <a:solidFill>
            <a:srgbClr val="FF6600"/>
          </a:solidFill>
          <a:ln w="4826">
            <a:solidFill>
              <a:srgbClr val="FFFAE6"/>
            </a:solidFill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20532" name="Rectangle 55"/>
          <p:cNvSpPr>
            <a:spLocks noChangeArrowheads="1"/>
          </p:cNvSpPr>
          <p:nvPr/>
        </p:nvSpPr>
        <p:spPr bwMode="auto">
          <a:xfrm>
            <a:off x="3138488" y="1944688"/>
            <a:ext cx="63500" cy="73025"/>
          </a:xfrm>
          <a:prstGeom prst="rect">
            <a:avLst/>
          </a:prstGeom>
          <a:solidFill>
            <a:srgbClr val="FF6600"/>
          </a:solidFill>
          <a:ln w="4826">
            <a:solidFill>
              <a:srgbClr val="FFFAE6"/>
            </a:solidFill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20533" name="Rectangle 56"/>
          <p:cNvSpPr>
            <a:spLocks noChangeArrowheads="1"/>
          </p:cNvSpPr>
          <p:nvPr/>
        </p:nvSpPr>
        <p:spPr bwMode="auto">
          <a:xfrm>
            <a:off x="3468688" y="3314700"/>
            <a:ext cx="63500" cy="73025"/>
          </a:xfrm>
          <a:prstGeom prst="rect">
            <a:avLst/>
          </a:prstGeom>
          <a:solidFill>
            <a:srgbClr val="FF6600"/>
          </a:solidFill>
          <a:ln w="4826">
            <a:solidFill>
              <a:schemeClr val="bg1"/>
            </a:solidFill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20534" name="Rectangle 57"/>
          <p:cNvSpPr>
            <a:spLocks noChangeArrowheads="1"/>
          </p:cNvSpPr>
          <p:nvPr/>
        </p:nvSpPr>
        <p:spPr bwMode="auto">
          <a:xfrm>
            <a:off x="4168775" y="4013200"/>
            <a:ext cx="63500" cy="73025"/>
          </a:xfrm>
          <a:prstGeom prst="rect">
            <a:avLst/>
          </a:prstGeom>
          <a:solidFill>
            <a:srgbClr val="FF6600"/>
          </a:solidFill>
          <a:ln w="4826">
            <a:solidFill>
              <a:schemeClr val="bg1"/>
            </a:solidFill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20535" name="Oval 58"/>
          <p:cNvSpPr>
            <a:spLocks noChangeArrowheads="1"/>
          </p:cNvSpPr>
          <p:nvPr/>
        </p:nvSpPr>
        <p:spPr bwMode="auto">
          <a:xfrm>
            <a:off x="4168775" y="4065588"/>
            <a:ext cx="73025" cy="82550"/>
          </a:xfrm>
          <a:prstGeom prst="ellipse">
            <a:avLst/>
          </a:prstGeom>
          <a:solidFill>
            <a:srgbClr val="FFCC00"/>
          </a:solidFill>
          <a:ln w="4826">
            <a:solidFill>
              <a:schemeClr val="bg1"/>
            </a:solidFill>
            <a:round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20536" name="Rectangle 59"/>
          <p:cNvSpPr>
            <a:spLocks noChangeArrowheads="1"/>
          </p:cNvSpPr>
          <p:nvPr/>
        </p:nvSpPr>
        <p:spPr bwMode="auto">
          <a:xfrm>
            <a:off x="4746625" y="4295775"/>
            <a:ext cx="63500" cy="73025"/>
          </a:xfrm>
          <a:prstGeom prst="rect">
            <a:avLst/>
          </a:prstGeom>
          <a:solidFill>
            <a:srgbClr val="FF6600"/>
          </a:solidFill>
          <a:ln w="4826">
            <a:solidFill>
              <a:schemeClr val="bg1"/>
            </a:solidFill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20537" name="Oval 60"/>
          <p:cNvSpPr>
            <a:spLocks noChangeArrowheads="1"/>
          </p:cNvSpPr>
          <p:nvPr/>
        </p:nvSpPr>
        <p:spPr bwMode="auto">
          <a:xfrm>
            <a:off x="4754563" y="4359275"/>
            <a:ext cx="73025" cy="82550"/>
          </a:xfrm>
          <a:prstGeom prst="ellipse">
            <a:avLst/>
          </a:prstGeom>
          <a:solidFill>
            <a:srgbClr val="FFCC00"/>
          </a:solidFill>
          <a:ln w="4826">
            <a:solidFill>
              <a:schemeClr val="bg1"/>
            </a:solidFill>
            <a:round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20538" name="Rectangle 61"/>
          <p:cNvSpPr>
            <a:spLocks noChangeArrowheads="1"/>
          </p:cNvSpPr>
          <p:nvPr/>
        </p:nvSpPr>
        <p:spPr bwMode="auto">
          <a:xfrm>
            <a:off x="5314950" y="4335463"/>
            <a:ext cx="63500" cy="73025"/>
          </a:xfrm>
          <a:prstGeom prst="rect">
            <a:avLst/>
          </a:prstGeom>
          <a:solidFill>
            <a:srgbClr val="FF6600"/>
          </a:solidFill>
          <a:ln w="4826">
            <a:solidFill>
              <a:schemeClr val="bg1"/>
            </a:solidFill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20539" name="Oval 62"/>
          <p:cNvSpPr>
            <a:spLocks noChangeArrowheads="1"/>
          </p:cNvSpPr>
          <p:nvPr/>
        </p:nvSpPr>
        <p:spPr bwMode="auto">
          <a:xfrm>
            <a:off x="5321300" y="4387850"/>
            <a:ext cx="73025" cy="82550"/>
          </a:xfrm>
          <a:prstGeom prst="ellipse">
            <a:avLst/>
          </a:prstGeom>
          <a:solidFill>
            <a:srgbClr val="FFCC00"/>
          </a:solidFill>
          <a:ln w="4826">
            <a:solidFill>
              <a:schemeClr val="bg1"/>
            </a:solidFill>
            <a:round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20540" name="Rectangle 63"/>
          <p:cNvSpPr>
            <a:spLocks noChangeArrowheads="1"/>
          </p:cNvSpPr>
          <p:nvPr/>
        </p:nvSpPr>
        <p:spPr bwMode="auto">
          <a:xfrm>
            <a:off x="5888038" y="4344988"/>
            <a:ext cx="63500" cy="73025"/>
          </a:xfrm>
          <a:prstGeom prst="rect">
            <a:avLst/>
          </a:prstGeom>
          <a:solidFill>
            <a:srgbClr val="FF6600"/>
          </a:solidFill>
          <a:ln w="4826">
            <a:solidFill>
              <a:schemeClr val="bg1"/>
            </a:solidFill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20541" name="Rectangle 64"/>
          <p:cNvSpPr>
            <a:spLocks noChangeArrowheads="1"/>
          </p:cNvSpPr>
          <p:nvPr/>
        </p:nvSpPr>
        <p:spPr bwMode="auto">
          <a:xfrm>
            <a:off x="6464300" y="4351338"/>
            <a:ext cx="63500" cy="73025"/>
          </a:xfrm>
          <a:prstGeom prst="rect">
            <a:avLst/>
          </a:prstGeom>
          <a:solidFill>
            <a:srgbClr val="FF6600"/>
          </a:solidFill>
          <a:ln w="4826">
            <a:solidFill>
              <a:schemeClr val="bg1"/>
            </a:solidFill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20542" name="Oval 65"/>
          <p:cNvSpPr>
            <a:spLocks noChangeArrowheads="1"/>
          </p:cNvSpPr>
          <p:nvPr/>
        </p:nvSpPr>
        <p:spPr bwMode="auto">
          <a:xfrm>
            <a:off x="5888038" y="4397375"/>
            <a:ext cx="73025" cy="82550"/>
          </a:xfrm>
          <a:prstGeom prst="ellipse">
            <a:avLst/>
          </a:prstGeom>
          <a:solidFill>
            <a:srgbClr val="FFCC00"/>
          </a:solidFill>
          <a:ln w="4826">
            <a:solidFill>
              <a:schemeClr val="bg1"/>
            </a:solidFill>
            <a:round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20543" name="Oval 66"/>
          <p:cNvSpPr>
            <a:spLocks noChangeArrowheads="1"/>
          </p:cNvSpPr>
          <p:nvPr/>
        </p:nvSpPr>
        <p:spPr bwMode="auto">
          <a:xfrm>
            <a:off x="6464300" y="4397375"/>
            <a:ext cx="73025" cy="82550"/>
          </a:xfrm>
          <a:prstGeom prst="ellipse">
            <a:avLst/>
          </a:prstGeom>
          <a:solidFill>
            <a:srgbClr val="FFCC00"/>
          </a:solidFill>
          <a:ln w="4826">
            <a:solidFill>
              <a:schemeClr val="bg1"/>
            </a:solidFill>
            <a:round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20544" name="Rectangle 67"/>
          <p:cNvSpPr>
            <a:spLocks noChangeArrowheads="1"/>
          </p:cNvSpPr>
          <p:nvPr/>
        </p:nvSpPr>
        <p:spPr bwMode="auto">
          <a:xfrm>
            <a:off x="3363913" y="3128963"/>
            <a:ext cx="63500" cy="73025"/>
          </a:xfrm>
          <a:prstGeom prst="rect">
            <a:avLst/>
          </a:prstGeom>
          <a:solidFill>
            <a:srgbClr val="FF6600"/>
          </a:solidFill>
          <a:ln w="4826">
            <a:solidFill>
              <a:schemeClr val="bg1"/>
            </a:solidFill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20545" name="Rectangle 68"/>
          <p:cNvSpPr>
            <a:spLocks noChangeArrowheads="1"/>
          </p:cNvSpPr>
          <p:nvPr/>
        </p:nvSpPr>
        <p:spPr bwMode="auto">
          <a:xfrm>
            <a:off x="3282950" y="2833688"/>
            <a:ext cx="63500" cy="73025"/>
          </a:xfrm>
          <a:prstGeom prst="rect">
            <a:avLst/>
          </a:prstGeom>
          <a:solidFill>
            <a:srgbClr val="FF6600"/>
          </a:solidFill>
          <a:ln w="4826">
            <a:solidFill>
              <a:schemeClr val="bg1"/>
            </a:solidFill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20546" name="Rectangle 69"/>
          <p:cNvSpPr>
            <a:spLocks noChangeArrowheads="1"/>
          </p:cNvSpPr>
          <p:nvPr/>
        </p:nvSpPr>
        <p:spPr bwMode="auto">
          <a:xfrm>
            <a:off x="3211513" y="2543175"/>
            <a:ext cx="63500" cy="73025"/>
          </a:xfrm>
          <a:prstGeom prst="rect">
            <a:avLst/>
          </a:prstGeom>
          <a:solidFill>
            <a:srgbClr val="FF6600"/>
          </a:solidFill>
          <a:ln w="4826">
            <a:solidFill>
              <a:schemeClr val="bg1"/>
            </a:solidFill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20547" name="Rectangle 70"/>
          <p:cNvSpPr>
            <a:spLocks noChangeArrowheads="1"/>
          </p:cNvSpPr>
          <p:nvPr/>
        </p:nvSpPr>
        <p:spPr bwMode="auto">
          <a:xfrm>
            <a:off x="3121025" y="1757363"/>
            <a:ext cx="63500" cy="73025"/>
          </a:xfrm>
          <a:prstGeom prst="rect">
            <a:avLst/>
          </a:prstGeom>
          <a:solidFill>
            <a:srgbClr val="FF6600"/>
          </a:solidFill>
          <a:ln w="4826">
            <a:solidFill>
              <a:srgbClr val="FFFAE6"/>
            </a:solidFill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20548" name="Rectangle 71"/>
          <p:cNvSpPr>
            <a:spLocks noChangeArrowheads="1"/>
          </p:cNvSpPr>
          <p:nvPr/>
        </p:nvSpPr>
        <p:spPr bwMode="auto">
          <a:xfrm>
            <a:off x="3044825" y="4203700"/>
            <a:ext cx="63500" cy="73025"/>
          </a:xfrm>
          <a:prstGeom prst="rect">
            <a:avLst/>
          </a:prstGeom>
          <a:solidFill>
            <a:srgbClr val="FF6600"/>
          </a:solidFill>
          <a:ln w="4826">
            <a:solidFill>
              <a:srgbClr val="FFFAE6"/>
            </a:solidFill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20549" name="Text Box 72"/>
          <p:cNvSpPr txBox="1">
            <a:spLocks noChangeArrowheads="1"/>
          </p:cNvSpPr>
          <p:nvPr/>
        </p:nvSpPr>
        <p:spPr bwMode="auto">
          <a:xfrm>
            <a:off x="152400" y="2562225"/>
            <a:ext cx="2133600" cy="828675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>
                <a:solidFill>
                  <a:schemeClr val="tx1"/>
                </a:solidFill>
                <a:latin typeface="Comic Sans MS" pitchFamily="66" charset="0"/>
              </a:rPr>
              <a:t>Tadalafil</a:t>
            </a:r>
          </a:p>
          <a:p>
            <a:r>
              <a:rPr lang="tr-TR" altLang="tr-TR">
                <a:solidFill>
                  <a:schemeClr val="tx1"/>
                </a:solidFill>
                <a:latin typeface="Comic Sans MS" pitchFamily="66" charset="0"/>
              </a:rPr>
              <a:t>Konsantrasyonu</a:t>
            </a:r>
            <a:r>
              <a:rPr lang="en-US" altLang="tr-TR">
                <a:solidFill>
                  <a:schemeClr val="tx1"/>
                </a:solidFill>
                <a:latin typeface="Comic Sans MS" pitchFamily="66" charset="0"/>
              </a:rPr>
              <a:t> (</a:t>
            </a:r>
            <a:r>
              <a:rPr lang="el-GR" altLang="tr-TR">
                <a:solidFill>
                  <a:schemeClr val="tx1"/>
                </a:solidFill>
                <a:latin typeface="Comic Sans MS" pitchFamily="66" charset="0"/>
              </a:rPr>
              <a:t>μ</a:t>
            </a:r>
            <a:r>
              <a:rPr lang="en-US" altLang="tr-TR">
                <a:solidFill>
                  <a:schemeClr val="tx1"/>
                </a:solidFill>
                <a:latin typeface="Comic Sans MS" pitchFamily="66" charset="0"/>
              </a:rPr>
              <a:t>g/L)</a:t>
            </a:r>
          </a:p>
        </p:txBody>
      </p:sp>
      <p:sp>
        <p:nvSpPr>
          <p:cNvPr id="20550" name="Rectangle 73"/>
          <p:cNvSpPr>
            <a:spLocks noChangeArrowheads="1"/>
          </p:cNvSpPr>
          <p:nvPr/>
        </p:nvSpPr>
        <p:spPr bwMode="auto">
          <a:xfrm>
            <a:off x="914400" y="5307013"/>
            <a:ext cx="8153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30188" indent="-230188"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FFCC00"/>
              </a:buClr>
              <a:buFont typeface="Wingdings" pitchFamily="2" charset="2"/>
              <a:buChar char="§"/>
            </a:pPr>
            <a:r>
              <a:rPr kumimoji="1" lang="tr-TR" altLang="tr-TR" sz="2000" b="0">
                <a:solidFill>
                  <a:schemeClr val="tx1"/>
                </a:solidFill>
                <a:latin typeface="Comic Sans MS" pitchFamily="66" charset="0"/>
              </a:rPr>
              <a:t>Yemeğin</a:t>
            </a:r>
            <a:r>
              <a:rPr kumimoji="1" lang="en-US" altLang="tr-TR" sz="2000" b="0">
                <a:solidFill>
                  <a:schemeClr val="tx1"/>
                </a:solidFill>
                <a:latin typeface="Comic Sans MS" pitchFamily="66" charset="0"/>
              </a:rPr>
              <a:t> (</a:t>
            </a:r>
            <a:r>
              <a:rPr kumimoji="1" lang="tr-TR" altLang="tr-TR" sz="2000" b="0">
                <a:solidFill>
                  <a:schemeClr val="tx1"/>
                </a:solidFill>
                <a:latin typeface="Comic Sans MS" pitchFamily="66" charset="0"/>
              </a:rPr>
              <a:t>yüksek yağ içerse dahi</a:t>
            </a:r>
            <a:r>
              <a:rPr kumimoji="1" lang="en-US" altLang="tr-TR" sz="2000" b="0">
                <a:solidFill>
                  <a:schemeClr val="tx1"/>
                </a:solidFill>
                <a:latin typeface="Comic Sans MS" pitchFamily="66" charset="0"/>
              </a:rPr>
              <a:t>) tadalafil </a:t>
            </a:r>
            <a:r>
              <a:rPr kumimoji="1" lang="tr-TR" altLang="tr-TR" sz="2000" b="0">
                <a:solidFill>
                  <a:schemeClr val="tx1"/>
                </a:solidFill>
                <a:latin typeface="Comic Sans MS" pitchFamily="66" charset="0"/>
              </a:rPr>
              <a:t>emilimi üzerinde etkisi yoktur</a:t>
            </a:r>
            <a:endParaRPr kumimoji="1" lang="en-US" altLang="tr-TR" sz="2000" b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lnSpc>
                <a:spcPct val="95000"/>
              </a:lnSpc>
              <a:buClr>
                <a:srgbClr val="FFCC00"/>
              </a:buClr>
              <a:buFont typeface="Wingdings" pitchFamily="2" charset="2"/>
              <a:buChar char="§"/>
            </a:pPr>
            <a:r>
              <a:rPr kumimoji="1" lang="en-US" altLang="tr-TR" sz="2000" b="0">
                <a:solidFill>
                  <a:schemeClr val="tx1"/>
                </a:solidFill>
                <a:latin typeface="Comic Sans MS" pitchFamily="66" charset="0"/>
              </a:rPr>
              <a:t>Tadalafil </a:t>
            </a:r>
            <a:r>
              <a:rPr kumimoji="1" lang="tr-TR" altLang="tr-TR" sz="2000" b="0">
                <a:solidFill>
                  <a:schemeClr val="tx1"/>
                </a:solidFill>
                <a:latin typeface="Comic Sans MS" pitchFamily="66" charset="0"/>
              </a:rPr>
              <a:t>tokluk durumundan bağımsız olarak kullanılabilir</a:t>
            </a:r>
          </a:p>
          <a:p>
            <a:pPr eaLnBrk="1" hangingPunct="1">
              <a:lnSpc>
                <a:spcPct val="95000"/>
              </a:lnSpc>
              <a:buClr>
                <a:srgbClr val="FFCC00"/>
              </a:buClr>
              <a:buFont typeface="Wingdings" pitchFamily="2" charset="2"/>
              <a:buChar char="§"/>
            </a:pPr>
            <a:endParaRPr kumimoji="1" lang="en-US" altLang="tr-TR" sz="2000" b="0">
              <a:solidFill>
                <a:srgbClr val="FFFAE6"/>
              </a:solidFill>
            </a:endParaRPr>
          </a:p>
        </p:txBody>
      </p:sp>
      <p:sp>
        <p:nvSpPr>
          <p:cNvPr id="20551" name="Slide Modified" hidden="1"/>
          <p:cNvSpPr txBox="1">
            <a:spLocks noChangeArrowheads="1"/>
          </p:cNvSpPr>
          <p:nvPr/>
        </p:nvSpPr>
        <p:spPr bwMode="auto">
          <a:xfrm>
            <a:off x="127000" y="7239000"/>
            <a:ext cx="381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Slide Modified: </a:t>
            </a:r>
          </a:p>
        </p:txBody>
      </p:sp>
      <p:sp>
        <p:nvSpPr>
          <p:cNvPr id="20552" name="Review" hidden="1"/>
          <p:cNvSpPr txBox="1">
            <a:spLocks noChangeArrowheads="1"/>
          </p:cNvSpPr>
          <p:nvPr/>
        </p:nvSpPr>
        <p:spPr bwMode="auto">
          <a:xfrm>
            <a:off x="9652000" y="1778000"/>
            <a:ext cx="381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Review: </a:t>
            </a:r>
          </a:p>
        </p:txBody>
      </p:sp>
      <p:sp>
        <p:nvSpPr>
          <p:cNvPr id="20553" name="ReviewerMemo" hidden="1"/>
          <p:cNvSpPr txBox="1">
            <a:spLocks noChangeArrowheads="1"/>
          </p:cNvSpPr>
          <p:nvPr/>
        </p:nvSpPr>
        <p:spPr bwMode="auto">
          <a:xfrm>
            <a:off x="9652000" y="3429000"/>
            <a:ext cx="381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Reviewer Memo: </a:t>
            </a:r>
          </a:p>
        </p:txBody>
      </p:sp>
      <p:sp>
        <p:nvSpPr>
          <p:cNvPr id="20554" name="Source" hidden="1"/>
          <p:cNvSpPr txBox="1">
            <a:spLocks noChangeArrowheads="1"/>
          </p:cNvSpPr>
          <p:nvPr/>
        </p:nvSpPr>
        <p:spPr bwMode="auto">
          <a:xfrm>
            <a:off x="9652000" y="127000"/>
            <a:ext cx="381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Source: </a:t>
            </a:r>
          </a:p>
        </p:txBody>
      </p:sp>
      <p:sp>
        <p:nvSpPr>
          <p:cNvPr id="20555" name="Memo" hidden="1"/>
          <p:cNvSpPr txBox="1">
            <a:spLocks noChangeArrowheads="1"/>
          </p:cNvSpPr>
          <p:nvPr/>
        </p:nvSpPr>
        <p:spPr bwMode="auto">
          <a:xfrm>
            <a:off x="4762500" y="7239000"/>
            <a:ext cx="508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Memo:</a:t>
            </a:r>
          </a:p>
        </p:txBody>
      </p:sp>
      <p:sp>
        <p:nvSpPr>
          <p:cNvPr id="20556" name="TextBox 79"/>
          <p:cNvSpPr txBox="1">
            <a:spLocks noChangeArrowheads="1"/>
          </p:cNvSpPr>
          <p:nvPr/>
        </p:nvSpPr>
        <p:spPr bwMode="auto">
          <a:xfrm>
            <a:off x="3124200" y="4876800"/>
            <a:ext cx="5486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tr-TR" altLang="tr-TR">
                <a:solidFill>
                  <a:schemeClr val="tx1"/>
                </a:solidFill>
                <a:latin typeface="Comic Sans MS" pitchFamily="66" charset="0"/>
              </a:rPr>
              <a:t>Uygulamadan sonra geçen zaman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6586538"/>
            <a:ext cx="64023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tr-TR" altLang="tr-TR" sz="1200" b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en-US" altLang="tr-TR" sz="1100" i="1">
                <a:solidFill>
                  <a:srgbClr val="FEE88A"/>
                </a:solidFill>
                <a:latin typeface="Comic Sans MS" pitchFamily="66" charset="0"/>
              </a:rPr>
              <a:t>Brock G et al. J Urol 2002; 168: 1332-1336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21600" cy="457200"/>
          </a:xfrm>
        </p:spPr>
        <p:txBody>
          <a:bodyPr/>
          <a:lstStyle/>
          <a:p>
            <a:pPr eaLnBrk="1" hangingPunct="1"/>
            <a:r>
              <a:rPr lang="tr-TR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Tadalafil Etki Süresi</a:t>
            </a:r>
            <a:endParaRPr lang="en-US" altLang="tr-TR" sz="2800" b="1" smtClean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457200" y="990600"/>
            <a:ext cx="82296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</a:pPr>
            <a:r>
              <a:rPr lang="tr-TR" altLang="tr-TR" sz="2000" b="0">
                <a:solidFill>
                  <a:schemeClr val="tx1"/>
                </a:solidFill>
                <a:latin typeface="Comic Sans MS" pitchFamily="66" charset="0"/>
              </a:rPr>
              <a:t>Doz sonrası 36. saatte % 80’e varan  başarılı cinsel ilişki oranı bildirilmiştir</a:t>
            </a:r>
            <a:endParaRPr lang="en-US" altLang="tr-TR" sz="2000" b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21509" name="Group 6"/>
          <p:cNvGrpSpPr>
            <a:grpSpLocks/>
          </p:cNvGrpSpPr>
          <p:nvPr/>
        </p:nvGrpSpPr>
        <p:grpSpPr bwMode="auto">
          <a:xfrm>
            <a:off x="3117850" y="3328988"/>
            <a:ext cx="509588" cy="1954212"/>
            <a:chOff x="1964" y="2037"/>
            <a:chExt cx="321" cy="1231"/>
          </a:xfrm>
        </p:grpSpPr>
        <p:sp>
          <p:nvSpPr>
            <p:cNvPr id="1929223" name="Rectangle 7"/>
            <p:cNvSpPr>
              <a:spLocks noChangeArrowheads="1"/>
            </p:cNvSpPr>
            <p:nvPr/>
          </p:nvSpPr>
          <p:spPr bwMode="auto">
            <a:xfrm>
              <a:off x="1964" y="2037"/>
              <a:ext cx="6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24" name="Rectangle 8"/>
            <p:cNvSpPr>
              <a:spLocks noChangeArrowheads="1"/>
            </p:cNvSpPr>
            <p:nvPr/>
          </p:nvSpPr>
          <p:spPr bwMode="auto">
            <a:xfrm>
              <a:off x="1970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25" name="Rectangle 9"/>
            <p:cNvSpPr>
              <a:spLocks noChangeArrowheads="1"/>
            </p:cNvSpPr>
            <p:nvPr/>
          </p:nvSpPr>
          <p:spPr bwMode="auto">
            <a:xfrm>
              <a:off x="1975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26" name="Rectangle 10"/>
            <p:cNvSpPr>
              <a:spLocks noChangeArrowheads="1"/>
            </p:cNvSpPr>
            <p:nvPr/>
          </p:nvSpPr>
          <p:spPr bwMode="auto">
            <a:xfrm>
              <a:off x="1980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27" name="Rectangle 11"/>
            <p:cNvSpPr>
              <a:spLocks noChangeArrowheads="1"/>
            </p:cNvSpPr>
            <p:nvPr/>
          </p:nvSpPr>
          <p:spPr bwMode="auto">
            <a:xfrm>
              <a:off x="1985" y="2037"/>
              <a:ext cx="6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28" name="Rectangle 12"/>
            <p:cNvSpPr>
              <a:spLocks noChangeArrowheads="1"/>
            </p:cNvSpPr>
            <p:nvPr/>
          </p:nvSpPr>
          <p:spPr bwMode="auto">
            <a:xfrm>
              <a:off x="1991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29" name="Rectangle 13"/>
            <p:cNvSpPr>
              <a:spLocks noChangeArrowheads="1"/>
            </p:cNvSpPr>
            <p:nvPr/>
          </p:nvSpPr>
          <p:spPr bwMode="auto">
            <a:xfrm>
              <a:off x="1996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30" name="Rectangle 14"/>
            <p:cNvSpPr>
              <a:spLocks noChangeArrowheads="1"/>
            </p:cNvSpPr>
            <p:nvPr/>
          </p:nvSpPr>
          <p:spPr bwMode="auto">
            <a:xfrm>
              <a:off x="2001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31" name="Rectangle 15"/>
            <p:cNvSpPr>
              <a:spLocks noChangeArrowheads="1"/>
            </p:cNvSpPr>
            <p:nvPr/>
          </p:nvSpPr>
          <p:spPr bwMode="auto">
            <a:xfrm>
              <a:off x="2006" y="2037"/>
              <a:ext cx="6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32" name="Rectangle 16"/>
            <p:cNvSpPr>
              <a:spLocks noChangeArrowheads="1"/>
            </p:cNvSpPr>
            <p:nvPr/>
          </p:nvSpPr>
          <p:spPr bwMode="auto">
            <a:xfrm>
              <a:off x="2012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33" name="Rectangle 17"/>
            <p:cNvSpPr>
              <a:spLocks noChangeArrowheads="1"/>
            </p:cNvSpPr>
            <p:nvPr/>
          </p:nvSpPr>
          <p:spPr bwMode="auto">
            <a:xfrm>
              <a:off x="2017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34" name="Rectangle 18"/>
            <p:cNvSpPr>
              <a:spLocks noChangeArrowheads="1"/>
            </p:cNvSpPr>
            <p:nvPr/>
          </p:nvSpPr>
          <p:spPr bwMode="auto">
            <a:xfrm>
              <a:off x="2022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35" name="Rectangle 19"/>
            <p:cNvSpPr>
              <a:spLocks noChangeArrowheads="1"/>
            </p:cNvSpPr>
            <p:nvPr/>
          </p:nvSpPr>
          <p:spPr bwMode="auto">
            <a:xfrm>
              <a:off x="2027" y="2037"/>
              <a:ext cx="6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36" name="Rectangle 20"/>
            <p:cNvSpPr>
              <a:spLocks noChangeArrowheads="1"/>
            </p:cNvSpPr>
            <p:nvPr/>
          </p:nvSpPr>
          <p:spPr bwMode="auto">
            <a:xfrm>
              <a:off x="2033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37" name="Rectangle 21"/>
            <p:cNvSpPr>
              <a:spLocks noChangeArrowheads="1"/>
            </p:cNvSpPr>
            <p:nvPr/>
          </p:nvSpPr>
          <p:spPr bwMode="auto">
            <a:xfrm>
              <a:off x="2038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38" name="Rectangle 22"/>
            <p:cNvSpPr>
              <a:spLocks noChangeArrowheads="1"/>
            </p:cNvSpPr>
            <p:nvPr/>
          </p:nvSpPr>
          <p:spPr bwMode="auto">
            <a:xfrm>
              <a:off x="2043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39" name="Rectangle 23"/>
            <p:cNvSpPr>
              <a:spLocks noChangeArrowheads="1"/>
            </p:cNvSpPr>
            <p:nvPr/>
          </p:nvSpPr>
          <p:spPr bwMode="auto">
            <a:xfrm>
              <a:off x="2048" y="2037"/>
              <a:ext cx="6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40" name="Rectangle 24"/>
            <p:cNvSpPr>
              <a:spLocks noChangeArrowheads="1"/>
            </p:cNvSpPr>
            <p:nvPr/>
          </p:nvSpPr>
          <p:spPr bwMode="auto">
            <a:xfrm>
              <a:off x="2054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41" name="Rectangle 25"/>
            <p:cNvSpPr>
              <a:spLocks noChangeArrowheads="1"/>
            </p:cNvSpPr>
            <p:nvPr/>
          </p:nvSpPr>
          <p:spPr bwMode="auto">
            <a:xfrm>
              <a:off x="2059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42" name="Rectangle 26"/>
            <p:cNvSpPr>
              <a:spLocks noChangeArrowheads="1"/>
            </p:cNvSpPr>
            <p:nvPr/>
          </p:nvSpPr>
          <p:spPr bwMode="auto">
            <a:xfrm>
              <a:off x="2064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43" name="Rectangle 27"/>
            <p:cNvSpPr>
              <a:spLocks noChangeArrowheads="1"/>
            </p:cNvSpPr>
            <p:nvPr/>
          </p:nvSpPr>
          <p:spPr bwMode="auto">
            <a:xfrm>
              <a:off x="2069" y="2037"/>
              <a:ext cx="6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44" name="Rectangle 28"/>
            <p:cNvSpPr>
              <a:spLocks noChangeArrowheads="1"/>
            </p:cNvSpPr>
            <p:nvPr/>
          </p:nvSpPr>
          <p:spPr bwMode="auto">
            <a:xfrm>
              <a:off x="2075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45" name="Rectangle 29"/>
            <p:cNvSpPr>
              <a:spLocks noChangeArrowheads="1"/>
            </p:cNvSpPr>
            <p:nvPr/>
          </p:nvSpPr>
          <p:spPr bwMode="auto">
            <a:xfrm>
              <a:off x="2080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46" name="Rectangle 30"/>
            <p:cNvSpPr>
              <a:spLocks noChangeArrowheads="1"/>
            </p:cNvSpPr>
            <p:nvPr/>
          </p:nvSpPr>
          <p:spPr bwMode="auto">
            <a:xfrm>
              <a:off x="2085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47" name="Rectangle 31"/>
            <p:cNvSpPr>
              <a:spLocks noChangeArrowheads="1"/>
            </p:cNvSpPr>
            <p:nvPr/>
          </p:nvSpPr>
          <p:spPr bwMode="auto">
            <a:xfrm>
              <a:off x="2090" y="2037"/>
              <a:ext cx="6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48" name="Rectangle 32"/>
            <p:cNvSpPr>
              <a:spLocks noChangeArrowheads="1"/>
            </p:cNvSpPr>
            <p:nvPr/>
          </p:nvSpPr>
          <p:spPr bwMode="auto">
            <a:xfrm>
              <a:off x="2096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49" name="Rectangle 33"/>
            <p:cNvSpPr>
              <a:spLocks noChangeArrowheads="1"/>
            </p:cNvSpPr>
            <p:nvPr/>
          </p:nvSpPr>
          <p:spPr bwMode="auto">
            <a:xfrm>
              <a:off x="2101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50" name="Rectangle 34"/>
            <p:cNvSpPr>
              <a:spLocks noChangeArrowheads="1"/>
            </p:cNvSpPr>
            <p:nvPr/>
          </p:nvSpPr>
          <p:spPr bwMode="auto">
            <a:xfrm>
              <a:off x="2106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51" name="Rectangle 35"/>
            <p:cNvSpPr>
              <a:spLocks noChangeArrowheads="1"/>
            </p:cNvSpPr>
            <p:nvPr/>
          </p:nvSpPr>
          <p:spPr bwMode="auto">
            <a:xfrm>
              <a:off x="2111" y="2037"/>
              <a:ext cx="6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52" name="Rectangle 36"/>
            <p:cNvSpPr>
              <a:spLocks noChangeArrowheads="1"/>
            </p:cNvSpPr>
            <p:nvPr/>
          </p:nvSpPr>
          <p:spPr bwMode="auto">
            <a:xfrm>
              <a:off x="2117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53" name="Rectangle 37"/>
            <p:cNvSpPr>
              <a:spLocks noChangeArrowheads="1"/>
            </p:cNvSpPr>
            <p:nvPr/>
          </p:nvSpPr>
          <p:spPr bwMode="auto">
            <a:xfrm>
              <a:off x="2122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54" name="Rectangle 38"/>
            <p:cNvSpPr>
              <a:spLocks noChangeArrowheads="1"/>
            </p:cNvSpPr>
            <p:nvPr/>
          </p:nvSpPr>
          <p:spPr bwMode="auto">
            <a:xfrm>
              <a:off x="2127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55" name="Rectangle 39"/>
            <p:cNvSpPr>
              <a:spLocks noChangeArrowheads="1"/>
            </p:cNvSpPr>
            <p:nvPr/>
          </p:nvSpPr>
          <p:spPr bwMode="auto">
            <a:xfrm>
              <a:off x="2132" y="2037"/>
              <a:ext cx="6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56" name="Rectangle 40"/>
            <p:cNvSpPr>
              <a:spLocks noChangeArrowheads="1"/>
            </p:cNvSpPr>
            <p:nvPr/>
          </p:nvSpPr>
          <p:spPr bwMode="auto">
            <a:xfrm>
              <a:off x="2138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57" name="Rectangle 41"/>
            <p:cNvSpPr>
              <a:spLocks noChangeArrowheads="1"/>
            </p:cNvSpPr>
            <p:nvPr/>
          </p:nvSpPr>
          <p:spPr bwMode="auto">
            <a:xfrm>
              <a:off x="2143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58" name="Rectangle 42"/>
            <p:cNvSpPr>
              <a:spLocks noChangeArrowheads="1"/>
            </p:cNvSpPr>
            <p:nvPr/>
          </p:nvSpPr>
          <p:spPr bwMode="auto">
            <a:xfrm>
              <a:off x="2148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59" name="Rectangle 43"/>
            <p:cNvSpPr>
              <a:spLocks noChangeArrowheads="1"/>
            </p:cNvSpPr>
            <p:nvPr/>
          </p:nvSpPr>
          <p:spPr bwMode="auto">
            <a:xfrm>
              <a:off x="2153" y="2037"/>
              <a:ext cx="6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60" name="Rectangle 44"/>
            <p:cNvSpPr>
              <a:spLocks noChangeArrowheads="1"/>
            </p:cNvSpPr>
            <p:nvPr/>
          </p:nvSpPr>
          <p:spPr bwMode="auto">
            <a:xfrm>
              <a:off x="2159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61" name="Rectangle 45"/>
            <p:cNvSpPr>
              <a:spLocks noChangeArrowheads="1"/>
            </p:cNvSpPr>
            <p:nvPr/>
          </p:nvSpPr>
          <p:spPr bwMode="auto">
            <a:xfrm>
              <a:off x="2164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62" name="Rectangle 46"/>
            <p:cNvSpPr>
              <a:spLocks noChangeArrowheads="1"/>
            </p:cNvSpPr>
            <p:nvPr/>
          </p:nvSpPr>
          <p:spPr bwMode="auto">
            <a:xfrm>
              <a:off x="2169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63" name="Rectangle 47"/>
            <p:cNvSpPr>
              <a:spLocks noChangeArrowheads="1"/>
            </p:cNvSpPr>
            <p:nvPr/>
          </p:nvSpPr>
          <p:spPr bwMode="auto">
            <a:xfrm>
              <a:off x="2174" y="2037"/>
              <a:ext cx="6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64" name="Rectangle 48"/>
            <p:cNvSpPr>
              <a:spLocks noChangeArrowheads="1"/>
            </p:cNvSpPr>
            <p:nvPr/>
          </p:nvSpPr>
          <p:spPr bwMode="auto">
            <a:xfrm>
              <a:off x="2180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65" name="Rectangle 49"/>
            <p:cNvSpPr>
              <a:spLocks noChangeArrowheads="1"/>
            </p:cNvSpPr>
            <p:nvPr/>
          </p:nvSpPr>
          <p:spPr bwMode="auto">
            <a:xfrm>
              <a:off x="2185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66" name="Rectangle 50"/>
            <p:cNvSpPr>
              <a:spLocks noChangeArrowheads="1"/>
            </p:cNvSpPr>
            <p:nvPr/>
          </p:nvSpPr>
          <p:spPr bwMode="auto">
            <a:xfrm>
              <a:off x="2190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67" name="Rectangle 51"/>
            <p:cNvSpPr>
              <a:spLocks noChangeArrowheads="1"/>
            </p:cNvSpPr>
            <p:nvPr/>
          </p:nvSpPr>
          <p:spPr bwMode="auto">
            <a:xfrm>
              <a:off x="2195" y="2037"/>
              <a:ext cx="6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68" name="Rectangle 52"/>
            <p:cNvSpPr>
              <a:spLocks noChangeArrowheads="1"/>
            </p:cNvSpPr>
            <p:nvPr/>
          </p:nvSpPr>
          <p:spPr bwMode="auto">
            <a:xfrm>
              <a:off x="2201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69" name="Rectangle 53"/>
            <p:cNvSpPr>
              <a:spLocks noChangeArrowheads="1"/>
            </p:cNvSpPr>
            <p:nvPr/>
          </p:nvSpPr>
          <p:spPr bwMode="auto">
            <a:xfrm>
              <a:off x="2206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70" name="Rectangle 54"/>
            <p:cNvSpPr>
              <a:spLocks noChangeArrowheads="1"/>
            </p:cNvSpPr>
            <p:nvPr/>
          </p:nvSpPr>
          <p:spPr bwMode="auto">
            <a:xfrm>
              <a:off x="2211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71" name="Rectangle 55"/>
            <p:cNvSpPr>
              <a:spLocks noChangeArrowheads="1"/>
            </p:cNvSpPr>
            <p:nvPr/>
          </p:nvSpPr>
          <p:spPr bwMode="auto">
            <a:xfrm>
              <a:off x="2216" y="2037"/>
              <a:ext cx="6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72" name="Rectangle 56"/>
            <p:cNvSpPr>
              <a:spLocks noChangeArrowheads="1"/>
            </p:cNvSpPr>
            <p:nvPr/>
          </p:nvSpPr>
          <p:spPr bwMode="auto">
            <a:xfrm>
              <a:off x="2222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73" name="Rectangle 57"/>
            <p:cNvSpPr>
              <a:spLocks noChangeArrowheads="1"/>
            </p:cNvSpPr>
            <p:nvPr/>
          </p:nvSpPr>
          <p:spPr bwMode="auto">
            <a:xfrm>
              <a:off x="2227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74" name="Rectangle 58"/>
            <p:cNvSpPr>
              <a:spLocks noChangeArrowheads="1"/>
            </p:cNvSpPr>
            <p:nvPr/>
          </p:nvSpPr>
          <p:spPr bwMode="auto">
            <a:xfrm>
              <a:off x="2232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75" name="Rectangle 59"/>
            <p:cNvSpPr>
              <a:spLocks noChangeArrowheads="1"/>
            </p:cNvSpPr>
            <p:nvPr/>
          </p:nvSpPr>
          <p:spPr bwMode="auto">
            <a:xfrm>
              <a:off x="2237" y="2037"/>
              <a:ext cx="6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76" name="Rectangle 60"/>
            <p:cNvSpPr>
              <a:spLocks noChangeArrowheads="1"/>
            </p:cNvSpPr>
            <p:nvPr/>
          </p:nvSpPr>
          <p:spPr bwMode="auto">
            <a:xfrm>
              <a:off x="2243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77" name="Rectangle 61"/>
            <p:cNvSpPr>
              <a:spLocks noChangeArrowheads="1"/>
            </p:cNvSpPr>
            <p:nvPr/>
          </p:nvSpPr>
          <p:spPr bwMode="auto">
            <a:xfrm>
              <a:off x="2248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78" name="Rectangle 62"/>
            <p:cNvSpPr>
              <a:spLocks noChangeArrowheads="1"/>
            </p:cNvSpPr>
            <p:nvPr/>
          </p:nvSpPr>
          <p:spPr bwMode="auto">
            <a:xfrm>
              <a:off x="2253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79" name="Rectangle 63"/>
            <p:cNvSpPr>
              <a:spLocks noChangeArrowheads="1"/>
            </p:cNvSpPr>
            <p:nvPr/>
          </p:nvSpPr>
          <p:spPr bwMode="auto">
            <a:xfrm>
              <a:off x="2258" y="2037"/>
              <a:ext cx="6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80" name="Rectangle 64"/>
            <p:cNvSpPr>
              <a:spLocks noChangeArrowheads="1"/>
            </p:cNvSpPr>
            <p:nvPr/>
          </p:nvSpPr>
          <p:spPr bwMode="auto">
            <a:xfrm>
              <a:off x="2264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81" name="Rectangle 65"/>
            <p:cNvSpPr>
              <a:spLocks noChangeArrowheads="1"/>
            </p:cNvSpPr>
            <p:nvPr/>
          </p:nvSpPr>
          <p:spPr bwMode="auto">
            <a:xfrm>
              <a:off x="2269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82" name="Rectangle 66"/>
            <p:cNvSpPr>
              <a:spLocks noChangeArrowheads="1"/>
            </p:cNvSpPr>
            <p:nvPr/>
          </p:nvSpPr>
          <p:spPr bwMode="auto">
            <a:xfrm>
              <a:off x="2274" y="2037"/>
              <a:ext cx="5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83" name="Rectangle 67"/>
            <p:cNvSpPr>
              <a:spLocks noChangeArrowheads="1"/>
            </p:cNvSpPr>
            <p:nvPr/>
          </p:nvSpPr>
          <p:spPr bwMode="auto">
            <a:xfrm>
              <a:off x="2279" y="2037"/>
              <a:ext cx="6" cy="123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1510" name="Rectangle 68"/>
          <p:cNvSpPr>
            <a:spLocks noChangeArrowheads="1"/>
          </p:cNvSpPr>
          <p:nvPr/>
        </p:nvSpPr>
        <p:spPr bwMode="auto">
          <a:xfrm>
            <a:off x="3117850" y="3328988"/>
            <a:ext cx="509588" cy="1954212"/>
          </a:xfrm>
          <a:prstGeom prst="rect">
            <a:avLst/>
          </a:prstGeom>
          <a:gradFill rotWithShape="0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0" scaled="1"/>
          </a:gradFill>
          <a:ln w="8001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grpSp>
        <p:nvGrpSpPr>
          <p:cNvPr id="21511" name="Group 69"/>
          <p:cNvGrpSpPr>
            <a:grpSpLocks/>
          </p:cNvGrpSpPr>
          <p:nvPr/>
        </p:nvGrpSpPr>
        <p:grpSpPr bwMode="auto">
          <a:xfrm>
            <a:off x="4135438" y="2862263"/>
            <a:ext cx="508000" cy="2420937"/>
            <a:chOff x="2605" y="1743"/>
            <a:chExt cx="320" cy="1525"/>
          </a:xfrm>
        </p:grpSpPr>
        <p:sp>
          <p:nvSpPr>
            <p:cNvPr id="1929286" name="Rectangle 70"/>
            <p:cNvSpPr>
              <a:spLocks noChangeArrowheads="1"/>
            </p:cNvSpPr>
            <p:nvPr/>
          </p:nvSpPr>
          <p:spPr bwMode="auto">
            <a:xfrm>
              <a:off x="2605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87" name="Rectangle 71"/>
            <p:cNvSpPr>
              <a:spLocks noChangeArrowheads="1"/>
            </p:cNvSpPr>
            <p:nvPr/>
          </p:nvSpPr>
          <p:spPr bwMode="auto">
            <a:xfrm>
              <a:off x="2610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88" name="Rectangle 72"/>
            <p:cNvSpPr>
              <a:spLocks noChangeArrowheads="1"/>
            </p:cNvSpPr>
            <p:nvPr/>
          </p:nvSpPr>
          <p:spPr bwMode="auto">
            <a:xfrm>
              <a:off x="2615" y="1743"/>
              <a:ext cx="6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89" name="Rectangle 73"/>
            <p:cNvSpPr>
              <a:spLocks noChangeArrowheads="1"/>
            </p:cNvSpPr>
            <p:nvPr/>
          </p:nvSpPr>
          <p:spPr bwMode="auto">
            <a:xfrm>
              <a:off x="2621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90" name="Rectangle 74"/>
            <p:cNvSpPr>
              <a:spLocks noChangeArrowheads="1"/>
            </p:cNvSpPr>
            <p:nvPr/>
          </p:nvSpPr>
          <p:spPr bwMode="auto">
            <a:xfrm>
              <a:off x="2626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91" name="Rectangle 75"/>
            <p:cNvSpPr>
              <a:spLocks noChangeArrowheads="1"/>
            </p:cNvSpPr>
            <p:nvPr/>
          </p:nvSpPr>
          <p:spPr bwMode="auto">
            <a:xfrm>
              <a:off x="2631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92" name="Rectangle 76"/>
            <p:cNvSpPr>
              <a:spLocks noChangeArrowheads="1"/>
            </p:cNvSpPr>
            <p:nvPr/>
          </p:nvSpPr>
          <p:spPr bwMode="auto">
            <a:xfrm>
              <a:off x="2636" y="1743"/>
              <a:ext cx="6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93" name="Rectangle 77"/>
            <p:cNvSpPr>
              <a:spLocks noChangeArrowheads="1"/>
            </p:cNvSpPr>
            <p:nvPr/>
          </p:nvSpPr>
          <p:spPr bwMode="auto">
            <a:xfrm>
              <a:off x="2642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94" name="Rectangle 78"/>
            <p:cNvSpPr>
              <a:spLocks noChangeArrowheads="1"/>
            </p:cNvSpPr>
            <p:nvPr/>
          </p:nvSpPr>
          <p:spPr bwMode="auto">
            <a:xfrm>
              <a:off x="2647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95" name="Rectangle 79"/>
            <p:cNvSpPr>
              <a:spLocks noChangeArrowheads="1"/>
            </p:cNvSpPr>
            <p:nvPr/>
          </p:nvSpPr>
          <p:spPr bwMode="auto">
            <a:xfrm>
              <a:off x="2652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96" name="Rectangle 80"/>
            <p:cNvSpPr>
              <a:spLocks noChangeArrowheads="1"/>
            </p:cNvSpPr>
            <p:nvPr/>
          </p:nvSpPr>
          <p:spPr bwMode="auto">
            <a:xfrm>
              <a:off x="2657" y="1743"/>
              <a:ext cx="6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97" name="Rectangle 81"/>
            <p:cNvSpPr>
              <a:spLocks noChangeArrowheads="1"/>
            </p:cNvSpPr>
            <p:nvPr/>
          </p:nvSpPr>
          <p:spPr bwMode="auto">
            <a:xfrm>
              <a:off x="2663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98" name="Rectangle 82"/>
            <p:cNvSpPr>
              <a:spLocks noChangeArrowheads="1"/>
            </p:cNvSpPr>
            <p:nvPr/>
          </p:nvSpPr>
          <p:spPr bwMode="auto">
            <a:xfrm>
              <a:off x="2668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299" name="Rectangle 83"/>
            <p:cNvSpPr>
              <a:spLocks noChangeArrowheads="1"/>
            </p:cNvSpPr>
            <p:nvPr/>
          </p:nvSpPr>
          <p:spPr bwMode="auto">
            <a:xfrm>
              <a:off x="2673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00" name="Rectangle 84"/>
            <p:cNvSpPr>
              <a:spLocks noChangeArrowheads="1"/>
            </p:cNvSpPr>
            <p:nvPr/>
          </p:nvSpPr>
          <p:spPr bwMode="auto">
            <a:xfrm>
              <a:off x="2678" y="1743"/>
              <a:ext cx="6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01" name="Rectangle 85"/>
            <p:cNvSpPr>
              <a:spLocks noChangeArrowheads="1"/>
            </p:cNvSpPr>
            <p:nvPr/>
          </p:nvSpPr>
          <p:spPr bwMode="auto">
            <a:xfrm>
              <a:off x="2684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02" name="Rectangle 86"/>
            <p:cNvSpPr>
              <a:spLocks noChangeArrowheads="1"/>
            </p:cNvSpPr>
            <p:nvPr/>
          </p:nvSpPr>
          <p:spPr bwMode="auto">
            <a:xfrm>
              <a:off x="2689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03" name="Rectangle 87"/>
            <p:cNvSpPr>
              <a:spLocks noChangeArrowheads="1"/>
            </p:cNvSpPr>
            <p:nvPr/>
          </p:nvSpPr>
          <p:spPr bwMode="auto">
            <a:xfrm>
              <a:off x="2694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04" name="Rectangle 88"/>
            <p:cNvSpPr>
              <a:spLocks noChangeArrowheads="1"/>
            </p:cNvSpPr>
            <p:nvPr/>
          </p:nvSpPr>
          <p:spPr bwMode="auto">
            <a:xfrm>
              <a:off x="2699" y="1743"/>
              <a:ext cx="6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05" name="Rectangle 89"/>
            <p:cNvSpPr>
              <a:spLocks noChangeArrowheads="1"/>
            </p:cNvSpPr>
            <p:nvPr/>
          </p:nvSpPr>
          <p:spPr bwMode="auto">
            <a:xfrm>
              <a:off x="2705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06" name="Rectangle 90"/>
            <p:cNvSpPr>
              <a:spLocks noChangeArrowheads="1"/>
            </p:cNvSpPr>
            <p:nvPr/>
          </p:nvSpPr>
          <p:spPr bwMode="auto">
            <a:xfrm>
              <a:off x="2710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07" name="Rectangle 91"/>
            <p:cNvSpPr>
              <a:spLocks noChangeArrowheads="1"/>
            </p:cNvSpPr>
            <p:nvPr/>
          </p:nvSpPr>
          <p:spPr bwMode="auto">
            <a:xfrm>
              <a:off x="2715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08" name="Rectangle 92"/>
            <p:cNvSpPr>
              <a:spLocks noChangeArrowheads="1"/>
            </p:cNvSpPr>
            <p:nvPr/>
          </p:nvSpPr>
          <p:spPr bwMode="auto">
            <a:xfrm>
              <a:off x="2720" y="1743"/>
              <a:ext cx="6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09" name="Rectangle 93"/>
            <p:cNvSpPr>
              <a:spLocks noChangeArrowheads="1"/>
            </p:cNvSpPr>
            <p:nvPr/>
          </p:nvSpPr>
          <p:spPr bwMode="auto">
            <a:xfrm>
              <a:off x="2726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10" name="Rectangle 94"/>
            <p:cNvSpPr>
              <a:spLocks noChangeArrowheads="1"/>
            </p:cNvSpPr>
            <p:nvPr/>
          </p:nvSpPr>
          <p:spPr bwMode="auto">
            <a:xfrm>
              <a:off x="2731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11" name="Rectangle 95"/>
            <p:cNvSpPr>
              <a:spLocks noChangeArrowheads="1"/>
            </p:cNvSpPr>
            <p:nvPr/>
          </p:nvSpPr>
          <p:spPr bwMode="auto">
            <a:xfrm>
              <a:off x="2736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12" name="Rectangle 96"/>
            <p:cNvSpPr>
              <a:spLocks noChangeArrowheads="1"/>
            </p:cNvSpPr>
            <p:nvPr/>
          </p:nvSpPr>
          <p:spPr bwMode="auto">
            <a:xfrm>
              <a:off x="2741" y="1743"/>
              <a:ext cx="6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13" name="Rectangle 97"/>
            <p:cNvSpPr>
              <a:spLocks noChangeArrowheads="1"/>
            </p:cNvSpPr>
            <p:nvPr/>
          </p:nvSpPr>
          <p:spPr bwMode="auto">
            <a:xfrm>
              <a:off x="2747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14" name="Rectangle 98"/>
            <p:cNvSpPr>
              <a:spLocks noChangeArrowheads="1"/>
            </p:cNvSpPr>
            <p:nvPr/>
          </p:nvSpPr>
          <p:spPr bwMode="auto">
            <a:xfrm>
              <a:off x="2752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15" name="Rectangle 99"/>
            <p:cNvSpPr>
              <a:spLocks noChangeArrowheads="1"/>
            </p:cNvSpPr>
            <p:nvPr/>
          </p:nvSpPr>
          <p:spPr bwMode="auto">
            <a:xfrm>
              <a:off x="2757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16" name="Rectangle 100"/>
            <p:cNvSpPr>
              <a:spLocks noChangeArrowheads="1"/>
            </p:cNvSpPr>
            <p:nvPr/>
          </p:nvSpPr>
          <p:spPr bwMode="auto">
            <a:xfrm>
              <a:off x="2762" y="1743"/>
              <a:ext cx="6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17" name="Rectangle 101"/>
            <p:cNvSpPr>
              <a:spLocks noChangeArrowheads="1"/>
            </p:cNvSpPr>
            <p:nvPr/>
          </p:nvSpPr>
          <p:spPr bwMode="auto">
            <a:xfrm>
              <a:off x="2768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18" name="Rectangle 102"/>
            <p:cNvSpPr>
              <a:spLocks noChangeArrowheads="1"/>
            </p:cNvSpPr>
            <p:nvPr/>
          </p:nvSpPr>
          <p:spPr bwMode="auto">
            <a:xfrm>
              <a:off x="2773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19" name="Rectangle 103"/>
            <p:cNvSpPr>
              <a:spLocks noChangeArrowheads="1"/>
            </p:cNvSpPr>
            <p:nvPr/>
          </p:nvSpPr>
          <p:spPr bwMode="auto">
            <a:xfrm>
              <a:off x="2778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20" name="Rectangle 104"/>
            <p:cNvSpPr>
              <a:spLocks noChangeArrowheads="1"/>
            </p:cNvSpPr>
            <p:nvPr/>
          </p:nvSpPr>
          <p:spPr bwMode="auto">
            <a:xfrm>
              <a:off x="2783" y="1743"/>
              <a:ext cx="6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21" name="Rectangle 105"/>
            <p:cNvSpPr>
              <a:spLocks noChangeArrowheads="1"/>
            </p:cNvSpPr>
            <p:nvPr/>
          </p:nvSpPr>
          <p:spPr bwMode="auto">
            <a:xfrm>
              <a:off x="2789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22" name="Rectangle 106"/>
            <p:cNvSpPr>
              <a:spLocks noChangeArrowheads="1"/>
            </p:cNvSpPr>
            <p:nvPr/>
          </p:nvSpPr>
          <p:spPr bwMode="auto">
            <a:xfrm>
              <a:off x="2794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23" name="Rectangle 107"/>
            <p:cNvSpPr>
              <a:spLocks noChangeArrowheads="1"/>
            </p:cNvSpPr>
            <p:nvPr/>
          </p:nvSpPr>
          <p:spPr bwMode="auto">
            <a:xfrm>
              <a:off x="2799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24" name="Rectangle 108"/>
            <p:cNvSpPr>
              <a:spLocks noChangeArrowheads="1"/>
            </p:cNvSpPr>
            <p:nvPr/>
          </p:nvSpPr>
          <p:spPr bwMode="auto">
            <a:xfrm>
              <a:off x="2804" y="1743"/>
              <a:ext cx="6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25" name="Rectangle 109"/>
            <p:cNvSpPr>
              <a:spLocks noChangeArrowheads="1"/>
            </p:cNvSpPr>
            <p:nvPr/>
          </p:nvSpPr>
          <p:spPr bwMode="auto">
            <a:xfrm>
              <a:off x="2810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26" name="Rectangle 110"/>
            <p:cNvSpPr>
              <a:spLocks noChangeArrowheads="1"/>
            </p:cNvSpPr>
            <p:nvPr/>
          </p:nvSpPr>
          <p:spPr bwMode="auto">
            <a:xfrm>
              <a:off x="2815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27" name="Rectangle 111"/>
            <p:cNvSpPr>
              <a:spLocks noChangeArrowheads="1"/>
            </p:cNvSpPr>
            <p:nvPr/>
          </p:nvSpPr>
          <p:spPr bwMode="auto">
            <a:xfrm>
              <a:off x="2820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28" name="Rectangle 112"/>
            <p:cNvSpPr>
              <a:spLocks noChangeArrowheads="1"/>
            </p:cNvSpPr>
            <p:nvPr/>
          </p:nvSpPr>
          <p:spPr bwMode="auto">
            <a:xfrm>
              <a:off x="2825" y="1743"/>
              <a:ext cx="6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29" name="Rectangle 113"/>
            <p:cNvSpPr>
              <a:spLocks noChangeArrowheads="1"/>
            </p:cNvSpPr>
            <p:nvPr/>
          </p:nvSpPr>
          <p:spPr bwMode="auto">
            <a:xfrm>
              <a:off x="2831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30" name="Rectangle 114"/>
            <p:cNvSpPr>
              <a:spLocks noChangeArrowheads="1"/>
            </p:cNvSpPr>
            <p:nvPr/>
          </p:nvSpPr>
          <p:spPr bwMode="auto">
            <a:xfrm>
              <a:off x="2836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31" name="Rectangle 115"/>
            <p:cNvSpPr>
              <a:spLocks noChangeArrowheads="1"/>
            </p:cNvSpPr>
            <p:nvPr/>
          </p:nvSpPr>
          <p:spPr bwMode="auto">
            <a:xfrm>
              <a:off x="2841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32" name="Rectangle 116"/>
            <p:cNvSpPr>
              <a:spLocks noChangeArrowheads="1"/>
            </p:cNvSpPr>
            <p:nvPr/>
          </p:nvSpPr>
          <p:spPr bwMode="auto">
            <a:xfrm>
              <a:off x="2846" y="1743"/>
              <a:ext cx="6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33" name="Rectangle 117"/>
            <p:cNvSpPr>
              <a:spLocks noChangeArrowheads="1"/>
            </p:cNvSpPr>
            <p:nvPr/>
          </p:nvSpPr>
          <p:spPr bwMode="auto">
            <a:xfrm>
              <a:off x="2852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34" name="Rectangle 118"/>
            <p:cNvSpPr>
              <a:spLocks noChangeArrowheads="1"/>
            </p:cNvSpPr>
            <p:nvPr/>
          </p:nvSpPr>
          <p:spPr bwMode="auto">
            <a:xfrm>
              <a:off x="2857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35" name="Rectangle 119"/>
            <p:cNvSpPr>
              <a:spLocks noChangeArrowheads="1"/>
            </p:cNvSpPr>
            <p:nvPr/>
          </p:nvSpPr>
          <p:spPr bwMode="auto">
            <a:xfrm>
              <a:off x="2862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36" name="Rectangle 120"/>
            <p:cNvSpPr>
              <a:spLocks noChangeArrowheads="1"/>
            </p:cNvSpPr>
            <p:nvPr/>
          </p:nvSpPr>
          <p:spPr bwMode="auto">
            <a:xfrm>
              <a:off x="2867" y="1743"/>
              <a:ext cx="6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37" name="Rectangle 121"/>
            <p:cNvSpPr>
              <a:spLocks noChangeArrowheads="1"/>
            </p:cNvSpPr>
            <p:nvPr/>
          </p:nvSpPr>
          <p:spPr bwMode="auto">
            <a:xfrm>
              <a:off x="2873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38" name="Rectangle 122"/>
            <p:cNvSpPr>
              <a:spLocks noChangeArrowheads="1"/>
            </p:cNvSpPr>
            <p:nvPr/>
          </p:nvSpPr>
          <p:spPr bwMode="auto">
            <a:xfrm>
              <a:off x="2878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39" name="Rectangle 123"/>
            <p:cNvSpPr>
              <a:spLocks noChangeArrowheads="1"/>
            </p:cNvSpPr>
            <p:nvPr/>
          </p:nvSpPr>
          <p:spPr bwMode="auto">
            <a:xfrm>
              <a:off x="2883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40" name="Rectangle 124"/>
            <p:cNvSpPr>
              <a:spLocks noChangeArrowheads="1"/>
            </p:cNvSpPr>
            <p:nvPr/>
          </p:nvSpPr>
          <p:spPr bwMode="auto">
            <a:xfrm>
              <a:off x="2888" y="1743"/>
              <a:ext cx="6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41" name="Rectangle 125"/>
            <p:cNvSpPr>
              <a:spLocks noChangeArrowheads="1"/>
            </p:cNvSpPr>
            <p:nvPr/>
          </p:nvSpPr>
          <p:spPr bwMode="auto">
            <a:xfrm>
              <a:off x="2894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42" name="Rectangle 126"/>
            <p:cNvSpPr>
              <a:spLocks noChangeArrowheads="1"/>
            </p:cNvSpPr>
            <p:nvPr/>
          </p:nvSpPr>
          <p:spPr bwMode="auto">
            <a:xfrm>
              <a:off x="2899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43" name="Rectangle 127"/>
            <p:cNvSpPr>
              <a:spLocks noChangeArrowheads="1"/>
            </p:cNvSpPr>
            <p:nvPr/>
          </p:nvSpPr>
          <p:spPr bwMode="auto">
            <a:xfrm>
              <a:off x="2904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44" name="Rectangle 128"/>
            <p:cNvSpPr>
              <a:spLocks noChangeArrowheads="1"/>
            </p:cNvSpPr>
            <p:nvPr/>
          </p:nvSpPr>
          <p:spPr bwMode="auto">
            <a:xfrm>
              <a:off x="2909" y="1743"/>
              <a:ext cx="6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45" name="Rectangle 129"/>
            <p:cNvSpPr>
              <a:spLocks noChangeArrowheads="1"/>
            </p:cNvSpPr>
            <p:nvPr/>
          </p:nvSpPr>
          <p:spPr bwMode="auto">
            <a:xfrm>
              <a:off x="2915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46" name="Rectangle 130"/>
            <p:cNvSpPr>
              <a:spLocks noChangeArrowheads="1"/>
            </p:cNvSpPr>
            <p:nvPr/>
          </p:nvSpPr>
          <p:spPr bwMode="auto">
            <a:xfrm>
              <a:off x="2920" y="1743"/>
              <a:ext cx="5" cy="152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1512" name="Rectangle 131"/>
          <p:cNvSpPr>
            <a:spLocks noChangeArrowheads="1"/>
          </p:cNvSpPr>
          <p:nvPr/>
        </p:nvSpPr>
        <p:spPr bwMode="auto">
          <a:xfrm>
            <a:off x="4135438" y="2862263"/>
            <a:ext cx="508000" cy="2420937"/>
          </a:xfrm>
          <a:prstGeom prst="rect">
            <a:avLst/>
          </a:prstGeom>
          <a:gradFill rotWithShape="0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0" scaled="1"/>
          </a:gradFill>
          <a:ln w="8001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grpSp>
        <p:nvGrpSpPr>
          <p:cNvPr id="21513" name="Group 132"/>
          <p:cNvGrpSpPr>
            <a:grpSpLocks/>
          </p:cNvGrpSpPr>
          <p:nvPr/>
        </p:nvGrpSpPr>
        <p:grpSpPr bwMode="auto">
          <a:xfrm>
            <a:off x="5151438" y="2638425"/>
            <a:ext cx="509587" cy="2644775"/>
            <a:chOff x="3245" y="1602"/>
            <a:chExt cx="321" cy="1666"/>
          </a:xfrm>
        </p:grpSpPr>
        <p:sp>
          <p:nvSpPr>
            <p:cNvPr id="1929349" name="Rectangle 133"/>
            <p:cNvSpPr>
              <a:spLocks noChangeArrowheads="1"/>
            </p:cNvSpPr>
            <p:nvPr/>
          </p:nvSpPr>
          <p:spPr bwMode="auto">
            <a:xfrm>
              <a:off x="3245" y="1602"/>
              <a:ext cx="6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50" name="Rectangle 134"/>
            <p:cNvSpPr>
              <a:spLocks noChangeArrowheads="1"/>
            </p:cNvSpPr>
            <p:nvPr/>
          </p:nvSpPr>
          <p:spPr bwMode="auto">
            <a:xfrm>
              <a:off x="3251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51" name="Rectangle 135"/>
            <p:cNvSpPr>
              <a:spLocks noChangeArrowheads="1"/>
            </p:cNvSpPr>
            <p:nvPr/>
          </p:nvSpPr>
          <p:spPr bwMode="auto">
            <a:xfrm>
              <a:off x="3256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52" name="Rectangle 136"/>
            <p:cNvSpPr>
              <a:spLocks noChangeArrowheads="1"/>
            </p:cNvSpPr>
            <p:nvPr/>
          </p:nvSpPr>
          <p:spPr bwMode="auto">
            <a:xfrm>
              <a:off x="3261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53" name="Rectangle 137"/>
            <p:cNvSpPr>
              <a:spLocks noChangeArrowheads="1"/>
            </p:cNvSpPr>
            <p:nvPr/>
          </p:nvSpPr>
          <p:spPr bwMode="auto">
            <a:xfrm>
              <a:off x="3266" y="1602"/>
              <a:ext cx="6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54" name="Rectangle 138"/>
            <p:cNvSpPr>
              <a:spLocks noChangeArrowheads="1"/>
            </p:cNvSpPr>
            <p:nvPr/>
          </p:nvSpPr>
          <p:spPr bwMode="auto">
            <a:xfrm>
              <a:off x="3272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55" name="Rectangle 139"/>
            <p:cNvSpPr>
              <a:spLocks noChangeArrowheads="1"/>
            </p:cNvSpPr>
            <p:nvPr/>
          </p:nvSpPr>
          <p:spPr bwMode="auto">
            <a:xfrm>
              <a:off x="3277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56" name="Rectangle 140"/>
            <p:cNvSpPr>
              <a:spLocks noChangeArrowheads="1"/>
            </p:cNvSpPr>
            <p:nvPr/>
          </p:nvSpPr>
          <p:spPr bwMode="auto">
            <a:xfrm>
              <a:off x="3282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57" name="Rectangle 141"/>
            <p:cNvSpPr>
              <a:spLocks noChangeArrowheads="1"/>
            </p:cNvSpPr>
            <p:nvPr/>
          </p:nvSpPr>
          <p:spPr bwMode="auto">
            <a:xfrm>
              <a:off x="3287" y="1602"/>
              <a:ext cx="6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58" name="Rectangle 142"/>
            <p:cNvSpPr>
              <a:spLocks noChangeArrowheads="1"/>
            </p:cNvSpPr>
            <p:nvPr/>
          </p:nvSpPr>
          <p:spPr bwMode="auto">
            <a:xfrm>
              <a:off x="3293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59" name="Rectangle 143"/>
            <p:cNvSpPr>
              <a:spLocks noChangeArrowheads="1"/>
            </p:cNvSpPr>
            <p:nvPr/>
          </p:nvSpPr>
          <p:spPr bwMode="auto">
            <a:xfrm>
              <a:off x="3298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60" name="Rectangle 144"/>
            <p:cNvSpPr>
              <a:spLocks noChangeArrowheads="1"/>
            </p:cNvSpPr>
            <p:nvPr/>
          </p:nvSpPr>
          <p:spPr bwMode="auto">
            <a:xfrm>
              <a:off x="3303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61" name="Rectangle 145"/>
            <p:cNvSpPr>
              <a:spLocks noChangeArrowheads="1"/>
            </p:cNvSpPr>
            <p:nvPr/>
          </p:nvSpPr>
          <p:spPr bwMode="auto">
            <a:xfrm>
              <a:off x="3308" y="1602"/>
              <a:ext cx="6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62" name="Rectangle 146"/>
            <p:cNvSpPr>
              <a:spLocks noChangeArrowheads="1"/>
            </p:cNvSpPr>
            <p:nvPr/>
          </p:nvSpPr>
          <p:spPr bwMode="auto">
            <a:xfrm>
              <a:off x="3314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63" name="Rectangle 147"/>
            <p:cNvSpPr>
              <a:spLocks noChangeArrowheads="1"/>
            </p:cNvSpPr>
            <p:nvPr/>
          </p:nvSpPr>
          <p:spPr bwMode="auto">
            <a:xfrm>
              <a:off x="3319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64" name="Rectangle 148"/>
            <p:cNvSpPr>
              <a:spLocks noChangeArrowheads="1"/>
            </p:cNvSpPr>
            <p:nvPr/>
          </p:nvSpPr>
          <p:spPr bwMode="auto">
            <a:xfrm>
              <a:off x="3324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65" name="Rectangle 149"/>
            <p:cNvSpPr>
              <a:spLocks noChangeArrowheads="1"/>
            </p:cNvSpPr>
            <p:nvPr/>
          </p:nvSpPr>
          <p:spPr bwMode="auto">
            <a:xfrm>
              <a:off x="3329" y="1602"/>
              <a:ext cx="6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66" name="Rectangle 150"/>
            <p:cNvSpPr>
              <a:spLocks noChangeArrowheads="1"/>
            </p:cNvSpPr>
            <p:nvPr/>
          </p:nvSpPr>
          <p:spPr bwMode="auto">
            <a:xfrm>
              <a:off x="3335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67" name="Rectangle 151"/>
            <p:cNvSpPr>
              <a:spLocks noChangeArrowheads="1"/>
            </p:cNvSpPr>
            <p:nvPr/>
          </p:nvSpPr>
          <p:spPr bwMode="auto">
            <a:xfrm>
              <a:off x="3340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68" name="Rectangle 152"/>
            <p:cNvSpPr>
              <a:spLocks noChangeArrowheads="1"/>
            </p:cNvSpPr>
            <p:nvPr/>
          </p:nvSpPr>
          <p:spPr bwMode="auto">
            <a:xfrm>
              <a:off x="3345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69" name="Rectangle 153"/>
            <p:cNvSpPr>
              <a:spLocks noChangeArrowheads="1"/>
            </p:cNvSpPr>
            <p:nvPr/>
          </p:nvSpPr>
          <p:spPr bwMode="auto">
            <a:xfrm>
              <a:off x="3350" y="1602"/>
              <a:ext cx="6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70" name="Rectangle 154"/>
            <p:cNvSpPr>
              <a:spLocks noChangeArrowheads="1"/>
            </p:cNvSpPr>
            <p:nvPr/>
          </p:nvSpPr>
          <p:spPr bwMode="auto">
            <a:xfrm>
              <a:off x="3356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71" name="Rectangle 155"/>
            <p:cNvSpPr>
              <a:spLocks noChangeArrowheads="1"/>
            </p:cNvSpPr>
            <p:nvPr/>
          </p:nvSpPr>
          <p:spPr bwMode="auto">
            <a:xfrm>
              <a:off x="3361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72" name="Rectangle 156"/>
            <p:cNvSpPr>
              <a:spLocks noChangeArrowheads="1"/>
            </p:cNvSpPr>
            <p:nvPr/>
          </p:nvSpPr>
          <p:spPr bwMode="auto">
            <a:xfrm>
              <a:off x="3366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73" name="Rectangle 157"/>
            <p:cNvSpPr>
              <a:spLocks noChangeArrowheads="1"/>
            </p:cNvSpPr>
            <p:nvPr/>
          </p:nvSpPr>
          <p:spPr bwMode="auto">
            <a:xfrm>
              <a:off x="3371" y="1602"/>
              <a:ext cx="6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74" name="Rectangle 158"/>
            <p:cNvSpPr>
              <a:spLocks noChangeArrowheads="1"/>
            </p:cNvSpPr>
            <p:nvPr/>
          </p:nvSpPr>
          <p:spPr bwMode="auto">
            <a:xfrm>
              <a:off x="3377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75" name="Rectangle 159"/>
            <p:cNvSpPr>
              <a:spLocks noChangeArrowheads="1"/>
            </p:cNvSpPr>
            <p:nvPr/>
          </p:nvSpPr>
          <p:spPr bwMode="auto">
            <a:xfrm>
              <a:off x="3382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76" name="Rectangle 160"/>
            <p:cNvSpPr>
              <a:spLocks noChangeArrowheads="1"/>
            </p:cNvSpPr>
            <p:nvPr/>
          </p:nvSpPr>
          <p:spPr bwMode="auto">
            <a:xfrm>
              <a:off x="3387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77" name="Rectangle 161"/>
            <p:cNvSpPr>
              <a:spLocks noChangeArrowheads="1"/>
            </p:cNvSpPr>
            <p:nvPr/>
          </p:nvSpPr>
          <p:spPr bwMode="auto">
            <a:xfrm>
              <a:off x="3392" y="1602"/>
              <a:ext cx="6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78" name="Rectangle 162"/>
            <p:cNvSpPr>
              <a:spLocks noChangeArrowheads="1"/>
            </p:cNvSpPr>
            <p:nvPr/>
          </p:nvSpPr>
          <p:spPr bwMode="auto">
            <a:xfrm>
              <a:off x="3398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79" name="Rectangle 163"/>
            <p:cNvSpPr>
              <a:spLocks noChangeArrowheads="1"/>
            </p:cNvSpPr>
            <p:nvPr/>
          </p:nvSpPr>
          <p:spPr bwMode="auto">
            <a:xfrm>
              <a:off x="3403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80" name="Rectangle 164"/>
            <p:cNvSpPr>
              <a:spLocks noChangeArrowheads="1"/>
            </p:cNvSpPr>
            <p:nvPr/>
          </p:nvSpPr>
          <p:spPr bwMode="auto">
            <a:xfrm>
              <a:off x="3408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81" name="Rectangle 165"/>
            <p:cNvSpPr>
              <a:spLocks noChangeArrowheads="1"/>
            </p:cNvSpPr>
            <p:nvPr/>
          </p:nvSpPr>
          <p:spPr bwMode="auto">
            <a:xfrm>
              <a:off x="3413" y="1602"/>
              <a:ext cx="6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82" name="Rectangle 166"/>
            <p:cNvSpPr>
              <a:spLocks noChangeArrowheads="1"/>
            </p:cNvSpPr>
            <p:nvPr/>
          </p:nvSpPr>
          <p:spPr bwMode="auto">
            <a:xfrm>
              <a:off x="3419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83" name="Rectangle 167"/>
            <p:cNvSpPr>
              <a:spLocks noChangeArrowheads="1"/>
            </p:cNvSpPr>
            <p:nvPr/>
          </p:nvSpPr>
          <p:spPr bwMode="auto">
            <a:xfrm>
              <a:off x="3424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84" name="Rectangle 168"/>
            <p:cNvSpPr>
              <a:spLocks noChangeArrowheads="1"/>
            </p:cNvSpPr>
            <p:nvPr/>
          </p:nvSpPr>
          <p:spPr bwMode="auto">
            <a:xfrm>
              <a:off x="3429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85" name="Rectangle 169"/>
            <p:cNvSpPr>
              <a:spLocks noChangeArrowheads="1"/>
            </p:cNvSpPr>
            <p:nvPr/>
          </p:nvSpPr>
          <p:spPr bwMode="auto">
            <a:xfrm>
              <a:off x="3434" y="1602"/>
              <a:ext cx="6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86" name="Rectangle 170"/>
            <p:cNvSpPr>
              <a:spLocks noChangeArrowheads="1"/>
            </p:cNvSpPr>
            <p:nvPr/>
          </p:nvSpPr>
          <p:spPr bwMode="auto">
            <a:xfrm>
              <a:off x="3440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87" name="Rectangle 171"/>
            <p:cNvSpPr>
              <a:spLocks noChangeArrowheads="1"/>
            </p:cNvSpPr>
            <p:nvPr/>
          </p:nvSpPr>
          <p:spPr bwMode="auto">
            <a:xfrm>
              <a:off x="3445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88" name="Rectangle 172"/>
            <p:cNvSpPr>
              <a:spLocks noChangeArrowheads="1"/>
            </p:cNvSpPr>
            <p:nvPr/>
          </p:nvSpPr>
          <p:spPr bwMode="auto">
            <a:xfrm>
              <a:off x="3450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89" name="Rectangle 173"/>
            <p:cNvSpPr>
              <a:spLocks noChangeArrowheads="1"/>
            </p:cNvSpPr>
            <p:nvPr/>
          </p:nvSpPr>
          <p:spPr bwMode="auto">
            <a:xfrm>
              <a:off x="3455" y="1602"/>
              <a:ext cx="6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90" name="Rectangle 174"/>
            <p:cNvSpPr>
              <a:spLocks noChangeArrowheads="1"/>
            </p:cNvSpPr>
            <p:nvPr/>
          </p:nvSpPr>
          <p:spPr bwMode="auto">
            <a:xfrm>
              <a:off x="3461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91" name="Rectangle 175"/>
            <p:cNvSpPr>
              <a:spLocks noChangeArrowheads="1"/>
            </p:cNvSpPr>
            <p:nvPr/>
          </p:nvSpPr>
          <p:spPr bwMode="auto">
            <a:xfrm>
              <a:off x="3466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92" name="Rectangle 176"/>
            <p:cNvSpPr>
              <a:spLocks noChangeArrowheads="1"/>
            </p:cNvSpPr>
            <p:nvPr/>
          </p:nvSpPr>
          <p:spPr bwMode="auto">
            <a:xfrm>
              <a:off x="3471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93" name="Rectangle 177"/>
            <p:cNvSpPr>
              <a:spLocks noChangeArrowheads="1"/>
            </p:cNvSpPr>
            <p:nvPr/>
          </p:nvSpPr>
          <p:spPr bwMode="auto">
            <a:xfrm>
              <a:off x="3476" y="1602"/>
              <a:ext cx="6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94" name="Rectangle 178"/>
            <p:cNvSpPr>
              <a:spLocks noChangeArrowheads="1"/>
            </p:cNvSpPr>
            <p:nvPr/>
          </p:nvSpPr>
          <p:spPr bwMode="auto">
            <a:xfrm>
              <a:off x="3482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95" name="Rectangle 179"/>
            <p:cNvSpPr>
              <a:spLocks noChangeArrowheads="1"/>
            </p:cNvSpPr>
            <p:nvPr/>
          </p:nvSpPr>
          <p:spPr bwMode="auto">
            <a:xfrm>
              <a:off x="3487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96" name="Rectangle 180"/>
            <p:cNvSpPr>
              <a:spLocks noChangeArrowheads="1"/>
            </p:cNvSpPr>
            <p:nvPr/>
          </p:nvSpPr>
          <p:spPr bwMode="auto">
            <a:xfrm>
              <a:off x="3492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97" name="Rectangle 181"/>
            <p:cNvSpPr>
              <a:spLocks noChangeArrowheads="1"/>
            </p:cNvSpPr>
            <p:nvPr/>
          </p:nvSpPr>
          <p:spPr bwMode="auto">
            <a:xfrm>
              <a:off x="3497" y="1602"/>
              <a:ext cx="6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98" name="Rectangle 182"/>
            <p:cNvSpPr>
              <a:spLocks noChangeArrowheads="1"/>
            </p:cNvSpPr>
            <p:nvPr/>
          </p:nvSpPr>
          <p:spPr bwMode="auto">
            <a:xfrm>
              <a:off x="3503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399" name="Rectangle 183"/>
            <p:cNvSpPr>
              <a:spLocks noChangeArrowheads="1"/>
            </p:cNvSpPr>
            <p:nvPr/>
          </p:nvSpPr>
          <p:spPr bwMode="auto">
            <a:xfrm>
              <a:off x="3508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00" name="Rectangle 184"/>
            <p:cNvSpPr>
              <a:spLocks noChangeArrowheads="1"/>
            </p:cNvSpPr>
            <p:nvPr/>
          </p:nvSpPr>
          <p:spPr bwMode="auto">
            <a:xfrm>
              <a:off x="3513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01" name="Rectangle 185"/>
            <p:cNvSpPr>
              <a:spLocks noChangeArrowheads="1"/>
            </p:cNvSpPr>
            <p:nvPr/>
          </p:nvSpPr>
          <p:spPr bwMode="auto">
            <a:xfrm>
              <a:off x="3518" y="1602"/>
              <a:ext cx="6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02" name="Rectangle 186"/>
            <p:cNvSpPr>
              <a:spLocks noChangeArrowheads="1"/>
            </p:cNvSpPr>
            <p:nvPr/>
          </p:nvSpPr>
          <p:spPr bwMode="auto">
            <a:xfrm>
              <a:off x="3524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03" name="Rectangle 187"/>
            <p:cNvSpPr>
              <a:spLocks noChangeArrowheads="1"/>
            </p:cNvSpPr>
            <p:nvPr/>
          </p:nvSpPr>
          <p:spPr bwMode="auto">
            <a:xfrm>
              <a:off x="3529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04" name="Rectangle 188"/>
            <p:cNvSpPr>
              <a:spLocks noChangeArrowheads="1"/>
            </p:cNvSpPr>
            <p:nvPr/>
          </p:nvSpPr>
          <p:spPr bwMode="auto">
            <a:xfrm>
              <a:off x="3534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05" name="Rectangle 189"/>
            <p:cNvSpPr>
              <a:spLocks noChangeArrowheads="1"/>
            </p:cNvSpPr>
            <p:nvPr/>
          </p:nvSpPr>
          <p:spPr bwMode="auto">
            <a:xfrm>
              <a:off x="3539" y="1602"/>
              <a:ext cx="6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06" name="Rectangle 190"/>
            <p:cNvSpPr>
              <a:spLocks noChangeArrowheads="1"/>
            </p:cNvSpPr>
            <p:nvPr/>
          </p:nvSpPr>
          <p:spPr bwMode="auto">
            <a:xfrm>
              <a:off x="3545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07" name="Rectangle 191"/>
            <p:cNvSpPr>
              <a:spLocks noChangeArrowheads="1"/>
            </p:cNvSpPr>
            <p:nvPr/>
          </p:nvSpPr>
          <p:spPr bwMode="auto">
            <a:xfrm>
              <a:off x="3550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08" name="Rectangle 192"/>
            <p:cNvSpPr>
              <a:spLocks noChangeArrowheads="1"/>
            </p:cNvSpPr>
            <p:nvPr/>
          </p:nvSpPr>
          <p:spPr bwMode="auto">
            <a:xfrm>
              <a:off x="3555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09" name="Rectangle 193"/>
            <p:cNvSpPr>
              <a:spLocks noChangeArrowheads="1"/>
            </p:cNvSpPr>
            <p:nvPr/>
          </p:nvSpPr>
          <p:spPr bwMode="auto">
            <a:xfrm>
              <a:off x="3560" y="1602"/>
              <a:ext cx="6" cy="166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1514" name="Rectangle 194"/>
          <p:cNvSpPr>
            <a:spLocks noChangeArrowheads="1"/>
          </p:cNvSpPr>
          <p:nvPr/>
        </p:nvSpPr>
        <p:spPr bwMode="auto">
          <a:xfrm>
            <a:off x="5151438" y="2638425"/>
            <a:ext cx="509587" cy="2644775"/>
          </a:xfrm>
          <a:prstGeom prst="rect">
            <a:avLst/>
          </a:prstGeom>
          <a:gradFill rotWithShape="0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0" scaled="1"/>
          </a:gradFill>
          <a:ln w="8001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grpSp>
        <p:nvGrpSpPr>
          <p:cNvPr id="21515" name="Group 195"/>
          <p:cNvGrpSpPr>
            <a:grpSpLocks/>
          </p:cNvGrpSpPr>
          <p:nvPr/>
        </p:nvGrpSpPr>
        <p:grpSpPr bwMode="auto">
          <a:xfrm>
            <a:off x="6169025" y="2638425"/>
            <a:ext cx="508000" cy="2644775"/>
            <a:chOff x="3886" y="1602"/>
            <a:chExt cx="320" cy="1666"/>
          </a:xfrm>
        </p:grpSpPr>
        <p:sp>
          <p:nvSpPr>
            <p:cNvPr id="21617" name="Rectangle 196"/>
            <p:cNvSpPr>
              <a:spLocks noChangeArrowheads="1"/>
            </p:cNvSpPr>
            <p:nvPr/>
          </p:nvSpPr>
          <p:spPr bwMode="auto">
            <a:xfrm>
              <a:off x="3886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18" name="Rectangle 197"/>
            <p:cNvSpPr>
              <a:spLocks noChangeArrowheads="1"/>
            </p:cNvSpPr>
            <p:nvPr/>
          </p:nvSpPr>
          <p:spPr bwMode="auto">
            <a:xfrm>
              <a:off x="3891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19" name="Rectangle 198"/>
            <p:cNvSpPr>
              <a:spLocks noChangeArrowheads="1"/>
            </p:cNvSpPr>
            <p:nvPr/>
          </p:nvSpPr>
          <p:spPr bwMode="auto">
            <a:xfrm>
              <a:off x="3896" y="1602"/>
              <a:ext cx="6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20" name="Rectangle 199"/>
            <p:cNvSpPr>
              <a:spLocks noChangeArrowheads="1"/>
            </p:cNvSpPr>
            <p:nvPr/>
          </p:nvSpPr>
          <p:spPr bwMode="auto">
            <a:xfrm>
              <a:off x="3902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21" name="Rectangle 200"/>
            <p:cNvSpPr>
              <a:spLocks noChangeArrowheads="1"/>
            </p:cNvSpPr>
            <p:nvPr/>
          </p:nvSpPr>
          <p:spPr bwMode="auto">
            <a:xfrm>
              <a:off x="3907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22" name="Rectangle 201"/>
            <p:cNvSpPr>
              <a:spLocks noChangeArrowheads="1"/>
            </p:cNvSpPr>
            <p:nvPr/>
          </p:nvSpPr>
          <p:spPr bwMode="auto">
            <a:xfrm>
              <a:off x="3912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23" name="Rectangle 202"/>
            <p:cNvSpPr>
              <a:spLocks noChangeArrowheads="1"/>
            </p:cNvSpPr>
            <p:nvPr/>
          </p:nvSpPr>
          <p:spPr bwMode="auto">
            <a:xfrm>
              <a:off x="3917" y="1602"/>
              <a:ext cx="6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24" name="Rectangle 203"/>
            <p:cNvSpPr>
              <a:spLocks noChangeArrowheads="1"/>
            </p:cNvSpPr>
            <p:nvPr/>
          </p:nvSpPr>
          <p:spPr bwMode="auto">
            <a:xfrm>
              <a:off x="3923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25" name="Rectangle 204"/>
            <p:cNvSpPr>
              <a:spLocks noChangeArrowheads="1"/>
            </p:cNvSpPr>
            <p:nvPr/>
          </p:nvSpPr>
          <p:spPr bwMode="auto">
            <a:xfrm>
              <a:off x="3928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26" name="Rectangle 205"/>
            <p:cNvSpPr>
              <a:spLocks noChangeArrowheads="1"/>
            </p:cNvSpPr>
            <p:nvPr/>
          </p:nvSpPr>
          <p:spPr bwMode="auto">
            <a:xfrm>
              <a:off x="3933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27" name="Rectangle 206"/>
            <p:cNvSpPr>
              <a:spLocks noChangeArrowheads="1"/>
            </p:cNvSpPr>
            <p:nvPr/>
          </p:nvSpPr>
          <p:spPr bwMode="auto">
            <a:xfrm>
              <a:off x="3938" y="1602"/>
              <a:ext cx="6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28" name="Rectangle 207"/>
            <p:cNvSpPr>
              <a:spLocks noChangeArrowheads="1"/>
            </p:cNvSpPr>
            <p:nvPr/>
          </p:nvSpPr>
          <p:spPr bwMode="auto">
            <a:xfrm>
              <a:off x="3944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29" name="Rectangle 208"/>
            <p:cNvSpPr>
              <a:spLocks noChangeArrowheads="1"/>
            </p:cNvSpPr>
            <p:nvPr/>
          </p:nvSpPr>
          <p:spPr bwMode="auto">
            <a:xfrm>
              <a:off x="3949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30" name="Rectangle 209"/>
            <p:cNvSpPr>
              <a:spLocks noChangeArrowheads="1"/>
            </p:cNvSpPr>
            <p:nvPr/>
          </p:nvSpPr>
          <p:spPr bwMode="auto">
            <a:xfrm>
              <a:off x="3954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31" name="Rectangle 210"/>
            <p:cNvSpPr>
              <a:spLocks noChangeArrowheads="1"/>
            </p:cNvSpPr>
            <p:nvPr/>
          </p:nvSpPr>
          <p:spPr bwMode="auto">
            <a:xfrm>
              <a:off x="3959" y="1602"/>
              <a:ext cx="6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32" name="Rectangle 211"/>
            <p:cNvSpPr>
              <a:spLocks noChangeArrowheads="1"/>
            </p:cNvSpPr>
            <p:nvPr/>
          </p:nvSpPr>
          <p:spPr bwMode="auto">
            <a:xfrm>
              <a:off x="3965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33" name="Rectangle 212"/>
            <p:cNvSpPr>
              <a:spLocks noChangeArrowheads="1"/>
            </p:cNvSpPr>
            <p:nvPr/>
          </p:nvSpPr>
          <p:spPr bwMode="auto">
            <a:xfrm>
              <a:off x="3970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34" name="Rectangle 213"/>
            <p:cNvSpPr>
              <a:spLocks noChangeArrowheads="1"/>
            </p:cNvSpPr>
            <p:nvPr/>
          </p:nvSpPr>
          <p:spPr bwMode="auto">
            <a:xfrm>
              <a:off x="3975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35" name="Rectangle 214"/>
            <p:cNvSpPr>
              <a:spLocks noChangeArrowheads="1"/>
            </p:cNvSpPr>
            <p:nvPr/>
          </p:nvSpPr>
          <p:spPr bwMode="auto">
            <a:xfrm>
              <a:off x="3980" y="1602"/>
              <a:ext cx="6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36" name="Rectangle 215"/>
            <p:cNvSpPr>
              <a:spLocks noChangeArrowheads="1"/>
            </p:cNvSpPr>
            <p:nvPr/>
          </p:nvSpPr>
          <p:spPr bwMode="auto">
            <a:xfrm>
              <a:off x="3986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37" name="Rectangle 216"/>
            <p:cNvSpPr>
              <a:spLocks noChangeArrowheads="1"/>
            </p:cNvSpPr>
            <p:nvPr/>
          </p:nvSpPr>
          <p:spPr bwMode="auto">
            <a:xfrm>
              <a:off x="3991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38" name="Rectangle 217"/>
            <p:cNvSpPr>
              <a:spLocks noChangeArrowheads="1"/>
            </p:cNvSpPr>
            <p:nvPr/>
          </p:nvSpPr>
          <p:spPr bwMode="auto">
            <a:xfrm>
              <a:off x="3996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39" name="Rectangle 218"/>
            <p:cNvSpPr>
              <a:spLocks noChangeArrowheads="1"/>
            </p:cNvSpPr>
            <p:nvPr/>
          </p:nvSpPr>
          <p:spPr bwMode="auto">
            <a:xfrm>
              <a:off x="4001" y="1602"/>
              <a:ext cx="6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40" name="Rectangle 219"/>
            <p:cNvSpPr>
              <a:spLocks noChangeArrowheads="1"/>
            </p:cNvSpPr>
            <p:nvPr/>
          </p:nvSpPr>
          <p:spPr bwMode="auto">
            <a:xfrm>
              <a:off x="4007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41" name="Rectangle 220"/>
            <p:cNvSpPr>
              <a:spLocks noChangeArrowheads="1"/>
            </p:cNvSpPr>
            <p:nvPr/>
          </p:nvSpPr>
          <p:spPr bwMode="auto">
            <a:xfrm>
              <a:off x="4012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42" name="Rectangle 221"/>
            <p:cNvSpPr>
              <a:spLocks noChangeArrowheads="1"/>
            </p:cNvSpPr>
            <p:nvPr/>
          </p:nvSpPr>
          <p:spPr bwMode="auto">
            <a:xfrm>
              <a:off x="4017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43" name="Rectangle 222"/>
            <p:cNvSpPr>
              <a:spLocks noChangeArrowheads="1"/>
            </p:cNvSpPr>
            <p:nvPr/>
          </p:nvSpPr>
          <p:spPr bwMode="auto">
            <a:xfrm>
              <a:off x="4022" y="1602"/>
              <a:ext cx="6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44" name="Rectangle 223"/>
            <p:cNvSpPr>
              <a:spLocks noChangeArrowheads="1"/>
            </p:cNvSpPr>
            <p:nvPr/>
          </p:nvSpPr>
          <p:spPr bwMode="auto">
            <a:xfrm>
              <a:off x="4028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45" name="Rectangle 224"/>
            <p:cNvSpPr>
              <a:spLocks noChangeArrowheads="1"/>
            </p:cNvSpPr>
            <p:nvPr/>
          </p:nvSpPr>
          <p:spPr bwMode="auto">
            <a:xfrm>
              <a:off x="4033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46" name="Rectangle 225"/>
            <p:cNvSpPr>
              <a:spLocks noChangeArrowheads="1"/>
            </p:cNvSpPr>
            <p:nvPr/>
          </p:nvSpPr>
          <p:spPr bwMode="auto">
            <a:xfrm>
              <a:off x="4038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47" name="Rectangle 226"/>
            <p:cNvSpPr>
              <a:spLocks noChangeArrowheads="1"/>
            </p:cNvSpPr>
            <p:nvPr/>
          </p:nvSpPr>
          <p:spPr bwMode="auto">
            <a:xfrm>
              <a:off x="4043" y="1602"/>
              <a:ext cx="6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48" name="Rectangle 227"/>
            <p:cNvSpPr>
              <a:spLocks noChangeArrowheads="1"/>
            </p:cNvSpPr>
            <p:nvPr/>
          </p:nvSpPr>
          <p:spPr bwMode="auto">
            <a:xfrm>
              <a:off x="4049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49" name="Rectangle 228"/>
            <p:cNvSpPr>
              <a:spLocks noChangeArrowheads="1"/>
            </p:cNvSpPr>
            <p:nvPr/>
          </p:nvSpPr>
          <p:spPr bwMode="auto">
            <a:xfrm>
              <a:off x="4054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50" name="Rectangle 229"/>
            <p:cNvSpPr>
              <a:spLocks noChangeArrowheads="1"/>
            </p:cNvSpPr>
            <p:nvPr/>
          </p:nvSpPr>
          <p:spPr bwMode="auto">
            <a:xfrm>
              <a:off x="4059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51" name="Rectangle 230"/>
            <p:cNvSpPr>
              <a:spLocks noChangeArrowheads="1"/>
            </p:cNvSpPr>
            <p:nvPr/>
          </p:nvSpPr>
          <p:spPr bwMode="auto">
            <a:xfrm>
              <a:off x="4064" y="1602"/>
              <a:ext cx="6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52" name="Rectangle 231"/>
            <p:cNvSpPr>
              <a:spLocks noChangeArrowheads="1"/>
            </p:cNvSpPr>
            <p:nvPr/>
          </p:nvSpPr>
          <p:spPr bwMode="auto">
            <a:xfrm>
              <a:off x="4070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53" name="Rectangle 232"/>
            <p:cNvSpPr>
              <a:spLocks noChangeArrowheads="1"/>
            </p:cNvSpPr>
            <p:nvPr/>
          </p:nvSpPr>
          <p:spPr bwMode="auto">
            <a:xfrm>
              <a:off x="4075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54" name="Rectangle 233"/>
            <p:cNvSpPr>
              <a:spLocks noChangeArrowheads="1"/>
            </p:cNvSpPr>
            <p:nvPr/>
          </p:nvSpPr>
          <p:spPr bwMode="auto">
            <a:xfrm>
              <a:off x="4080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55" name="Rectangle 234"/>
            <p:cNvSpPr>
              <a:spLocks noChangeArrowheads="1"/>
            </p:cNvSpPr>
            <p:nvPr/>
          </p:nvSpPr>
          <p:spPr bwMode="auto">
            <a:xfrm>
              <a:off x="4085" y="1602"/>
              <a:ext cx="6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56" name="Rectangle 235"/>
            <p:cNvSpPr>
              <a:spLocks noChangeArrowheads="1"/>
            </p:cNvSpPr>
            <p:nvPr/>
          </p:nvSpPr>
          <p:spPr bwMode="auto">
            <a:xfrm>
              <a:off x="4091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57" name="Rectangle 236"/>
            <p:cNvSpPr>
              <a:spLocks noChangeArrowheads="1"/>
            </p:cNvSpPr>
            <p:nvPr/>
          </p:nvSpPr>
          <p:spPr bwMode="auto">
            <a:xfrm>
              <a:off x="4096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58" name="Rectangle 237"/>
            <p:cNvSpPr>
              <a:spLocks noChangeArrowheads="1"/>
            </p:cNvSpPr>
            <p:nvPr/>
          </p:nvSpPr>
          <p:spPr bwMode="auto">
            <a:xfrm>
              <a:off x="4101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59" name="Rectangle 238"/>
            <p:cNvSpPr>
              <a:spLocks noChangeArrowheads="1"/>
            </p:cNvSpPr>
            <p:nvPr/>
          </p:nvSpPr>
          <p:spPr bwMode="auto">
            <a:xfrm>
              <a:off x="4106" y="1602"/>
              <a:ext cx="6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60" name="Rectangle 239"/>
            <p:cNvSpPr>
              <a:spLocks noChangeArrowheads="1"/>
            </p:cNvSpPr>
            <p:nvPr/>
          </p:nvSpPr>
          <p:spPr bwMode="auto">
            <a:xfrm>
              <a:off x="4112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61" name="Rectangle 240"/>
            <p:cNvSpPr>
              <a:spLocks noChangeArrowheads="1"/>
            </p:cNvSpPr>
            <p:nvPr/>
          </p:nvSpPr>
          <p:spPr bwMode="auto">
            <a:xfrm>
              <a:off x="4117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62" name="Rectangle 241"/>
            <p:cNvSpPr>
              <a:spLocks noChangeArrowheads="1"/>
            </p:cNvSpPr>
            <p:nvPr/>
          </p:nvSpPr>
          <p:spPr bwMode="auto">
            <a:xfrm>
              <a:off x="4122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63" name="Rectangle 242"/>
            <p:cNvSpPr>
              <a:spLocks noChangeArrowheads="1"/>
            </p:cNvSpPr>
            <p:nvPr/>
          </p:nvSpPr>
          <p:spPr bwMode="auto">
            <a:xfrm>
              <a:off x="4127" y="1602"/>
              <a:ext cx="6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64" name="Rectangle 243"/>
            <p:cNvSpPr>
              <a:spLocks noChangeArrowheads="1"/>
            </p:cNvSpPr>
            <p:nvPr/>
          </p:nvSpPr>
          <p:spPr bwMode="auto">
            <a:xfrm>
              <a:off x="4133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65" name="Rectangle 244"/>
            <p:cNvSpPr>
              <a:spLocks noChangeArrowheads="1"/>
            </p:cNvSpPr>
            <p:nvPr/>
          </p:nvSpPr>
          <p:spPr bwMode="auto">
            <a:xfrm>
              <a:off x="4138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66" name="Rectangle 245"/>
            <p:cNvSpPr>
              <a:spLocks noChangeArrowheads="1"/>
            </p:cNvSpPr>
            <p:nvPr/>
          </p:nvSpPr>
          <p:spPr bwMode="auto">
            <a:xfrm>
              <a:off x="4143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67" name="Rectangle 246"/>
            <p:cNvSpPr>
              <a:spLocks noChangeArrowheads="1"/>
            </p:cNvSpPr>
            <p:nvPr/>
          </p:nvSpPr>
          <p:spPr bwMode="auto">
            <a:xfrm>
              <a:off x="4148" y="1602"/>
              <a:ext cx="6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68" name="Rectangle 247"/>
            <p:cNvSpPr>
              <a:spLocks noChangeArrowheads="1"/>
            </p:cNvSpPr>
            <p:nvPr/>
          </p:nvSpPr>
          <p:spPr bwMode="auto">
            <a:xfrm>
              <a:off x="4154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69" name="Rectangle 248"/>
            <p:cNvSpPr>
              <a:spLocks noChangeArrowheads="1"/>
            </p:cNvSpPr>
            <p:nvPr/>
          </p:nvSpPr>
          <p:spPr bwMode="auto">
            <a:xfrm>
              <a:off x="4159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70" name="Rectangle 249"/>
            <p:cNvSpPr>
              <a:spLocks noChangeArrowheads="1"/>
            </p:cNvSpPr>
            <p:nvPr/>
          </p:nvSpPr>
          <p:spPr bwMode="auto">
            <a:xfrm>
              <a:off x="4164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71" name="Rectangle 250"/>
            <p:cNvSpPr>
              <a:spLocks noChangeArrowheads="1"/>
            </p:cNvSpPr>
            <p:nvPr/>
          </p:nvSpPr>
          <p:spPr bwMode="auto">
            <a:xfrm>
              <a:off x="4169" y="1602"/>
              <a:ext cx="6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72" name="Rectangle 251"/>
            <p:cNvSpPr>
              <a:spLocks noChangeArrowheads="1"/>
            </p:cNvSpPr>
            <p:nvPr/>
          </p:nvSpPr>
          <p:spPr bwMode="auto">
            <a:xfrm>
              <a:off x="4175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73" name="Rectangle 252"/>
            <p:cNvSpPr>
              <a:spLocks noChangeArrowheads="1"/>
            </p:cNvSpPr>
            <p:nvPr/>
          </p:nvSpPr>
          <p:spPr bwMode="auto">
            <a:xfrm>
              <a:off x="4180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74" name="Rectangle 253"/>
            <p:cNvSpPr>
              <a:spLocks noChangeArrowheads="1"/>
            </p:cNvSpPr>
            <p:nvPr/>
          </p:nvSpPr>
          <p:spPr bwMode="auto">
            <a:xfrm>
              <a:off x="4185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75" name="Rectangle 254"/>
            <p:cNvSpPr>
              <a:spLocks noChangeArrowheads="1"/>
            </p:cNvSpPr>
            <p:nvPr/>
          </p:nvSpPr>
          <p:spPr bwMode="auto">
            <a:xfrm>
              <a:off x="4190" y="1602"/>
              <a:ext cx="6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76" name="Rectangle 255"/>
            <p:cNvSpPr>
              <a:spLocks noChangeArrowheads="1"/>
            </p:cNvSpPr>
            <p:nvPr/>
          </p:nvSpPr>
          <p:spPr bwMode="auto">
            <a:xfrm>
              <a:off x="4196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  <p:sp>
          <p:nvSpPr>
            <p:cNvPr id="21677" name="Rectangle 256"/>
            <p:cNvSpPr>
              <a:spLocks noChangeArrowheads="1"/>
            </p:cNvSpPr>
            <p:nvPr/>
          </p:nvSpPr>
          <p:spPr bwMode="auto">
            <a:xfrm>
              <a:off x="4201" y="1602"/>
              <a:ext cx="5" cy="1666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0" scaled="1"/>
            </a:gradFill>
            <a:ln w="8001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/>
            </a:p>
          </p:txBody>
        </p:sp>
      </p:grpSp>
      <p:sp>
        <p:nvSpPr>
          <p:cNvPr id="21516" name="Rectangle 257"/>
          <p:cNvSpPr>
            <a:spLocks noChangeArrowheads="1"/>
          </p:cNvSpPr>
          <p:nvPr/>
        </p:nvSpPr>
        <p:spPr bwMode="auto">
          <a:xfrm>
            <a:off x="6169025" y="2638425"/>
            <a:ext cx="508000" cy="2644775"/>
          </a:xfrm>
          <a:prstGeom prst="rect">
            <a:avLst/>
          </a:prstGeom>
          <a:gradFill rotWithShape="0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0" scaled="1"/>
          </a:gradFill>
          <a:ln w="8001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grpSp>
        <p:nvGrpSpPr>
          <p:cNvPr id="21517" name="Group 258"/>
          <p:cNvGrpSpPr>
            <a:grpSpLocks/>
          </p:cNvGrpSpPr>
          <p:nvPr/>
        </p:nvGrpSpPr>
        <p:grpSpPr bwMode="auto">
          <a:xfrm>
            <a:off x="7185025" y="2671763"/>
            <a:ext cx="509588" cy="2611437"/>
            <a:chOff x="4526" y="1623"/>
            <a:chExt cx="321" cy="1645"/>
          </a:xfrm>
        </p:grpSpPr>
        <p:sp>
          <p:nvSpPr>
            <p:cNvPr id="1929475" name="Rectangle 259"/>
            <p:cNvSpPr>
              <a:spLocks noChangeArrowheads="1"/>
            </p:cNvSpPr>
            <p:nvPr/>
          </p:nvSpPr>
          <p:spPr bwMode="auto">
            <a:xfrm>
              <a:off x="4526" y="1623"/>
              <a:ext cx="6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76" name="Rectangle 260"/>
            <p:cNvSpPr>
              <a:spLocks noChangeArrowheads="1"/>
            </p:cNvSpPr>
            <p:nvPr/>
          </p:nvSpPr>
          <p:spPr bwMode="auto">
            <a:xfrm>
              <a:off x="4532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77" name="Rectangle 261"/>
            <p:cNvSpPr>
              <a:spLocks noChangeArrowheads="1"/>
            </p:cNvSpPr>
            <p:nvPr/>
          </p:nvSpPr>
          <p:spPr bwMode="auto">
            <a:xfrm>
              <a:off x="4537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78" name="Rectangle 262"/>
            <p:cNvSpPr>
              <a:spLocks noChangeArrowheads="1"/>
            </p:cNvSpPr>
            <p:nvPr/>
          </p:nvSpPr>
          <p:spPr bwMode="auto">
            <a:xfrm>
              <a:off x="4542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79" name="Rectangle 263"/>
            <p:cNvSpPr>
              <a:spLocks noChangeArrowheads="1"/>
            </p:cNvSpPr>
            <p:nvPr/>
          </p:nvSpPr>
          <p:spPr bwMode="auto">
            <a:xfrm>
              <a:off x="4547" y="1623"/>
              <a:ext cx="6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80" name="Rectangle 264"/>
            <p:cNvSpPr>
              <a:spLocks noChangeArrowheads="1"/>
            </p:cNvSpPr>
            <p:nvPr/>
          </p:nvSpPr>
          <p:spPr bwMode="auto">
            <a:xfrm>
              <a:off x="4553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81" name="Rectangle 265"/>
            <p:cNvSpPr>
              <a:spLocks noChangeArrowheads="1"/>
            </p:cNvSpPr>
            <p:nvPr/>
          </p:nvSpPr>
          <p:spPr bwMode="auto">
            <a:xfrm>
              <a:off x="4558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82" name="Rectangle 266"/>
            <p:cNvSpPr>
              <a:spLocks noChangeArrowheads="1"/>
            </p:cNvSpPr>
            <p:nvPr/>
          </p:nvSpPr>
          <p:spPr bwMode="auto">
            <a:xfrm>
              <a:off x="4563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83" name="Rectangle 267"/>
            <p:cNvSpPr>
              <a:spLocks noChangeArrowheads="1"/>
            </p:cNvSpPr>
            <p:nvPr/>
          </p:nvSpPr>
          <p:spPr bwMode="auto">
            <a:xfrm>
              <a:off x="4568" y="1623"/>
              <a:ext cx="6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84" name="Rectangle 268"/>
            <p:cNvSpPr>
              <a:spLocks noChangeArrowheads="1"/>
            </p:cNvSpPr>
            <p:nvPr/>
          </p:nvSpPr>
          <p:spPr bwMode="auto">
            <a:xfrm>
              <a:off x="4574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85" name="Rectangle 269"/>
            <p:cNvSpPr>
              <a:spLocks noChangeArrowheads="1"/>
            </p:cNvSpPr>
            <p:nvPr/>
          </p:nvSpPr>
          <p:spPr bwMode="auto">
            <a:xfrm>
              <a:off x="4579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86" name="Rectangle 270"/>
            <p:cNvSpPr>
              <a:spLocks noChangeArrowheads="1"/>
            </p:cNvSpPr>
            <p:nvPr/>
          </p:nvSpPr>
          <p:spPr bwMode="auto">
            <a:xfrm>
              <a:off x="4584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87" name="Rectangle 271"/>
            <p:cNvSpPr>
              <a:spLocks noChangeArrowheads="1"/>
            </p:cNvSpPr>
            <p:nvPr/>
          </p:nvSpPr>
          <p:spPr bwMode="auto">
            <a:xfrm>
              <a:off x="4589" y="1623"/>
              <a:ext cx="6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88" name="Rectangle 272"/>
            <p:cNvSpPr>
              <a:spLocks noChangeArrowheads="1"/>
            </p:cNvSpPr>
            <p:nvPr/>
          </p:nvSpPr>
          <p:spPr bwMode="auto">
            <a:xfrm>
              <a:off x="4595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89" name="Rectangle 273"/>
            <p:cNvSpPr>
              <a:spLocks noChangeArrowheads="1"/>
            </p:cNvSpPr>
            <p:nvPr/>
          </p:nvSpPr>
          <p:spPr bwMode="auto">
            <a:xfrm>
              <a:off x="4600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90" name="Rectangle 274"/>
            <p:cNvSpPr>
              <a:spLocks noChangeArrowheads="1"/>
            </p:cNvSpPr>
            <p:nvPr/>
          </p:nvSpPr>
          <p:spPr bwMode="auto">
            <a:xfrm>
              <a:off x="4605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91" name="Rectangle 275"/>
            <p:cNvSpPr>
              <a:spLocks noChangeArrowheads="1"/>
            </p:cNvSpPr>
            <p:nvPr/>
          </p:nvSpPr>
          <p:spPr bwMode="auto">
            <a:xfrm>
              <a:off x="4610" y="1623"/>
              <a:ext cx="6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92" name="Rectangle 276"/>
            <p:cNvSpPr>
              <a:spLocks noChangeArrowheads="1"/>
            </p:cNvSpPr>
            <p:nvPr/>
          </p:nvSpPr>
          <p:spPr bwMode="auto">
            <a:xfrm>
              <a:off x="4616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93" name="Rectangle 277"/>
            <p:cNvSpPr>
              <a:spLocks noChangeArrowheads="1"/>
            </p:cNvSpPr>
            <p:nvPr/>
          </p:nvSpPr>
          <p:spPr bwMode="auto">
            <a:xfrm>
              <a:off x="4621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94" name="Rectangle 278"/>
            <p:cNvSpPr>
              <a:spLocks noChangeArrowheads="1"/>
            </p:cNvSpPr>
            <p:nvPr/>
          </p:nvSpPr>
          <p:spPr bwMode="auto">
            <a:xfrm>
              <a:off x="4626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95" name="Rectangle 279"/>
            <p:cNvSpPr>
              <a:spLocks noChangeArrowheads="1"/>
            </p:cNvSpPr>
            <p:nvPr/>
          </p:nvSpPr>
          <p:spPr bwMode="auto">
            <a:xfrm>
              <a:off x="4631" y="1623"/>
              <a:ext cx="6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96" name="Rectangle 280"/>
            <p:cNvSpPr>
              <a:spLocks noChangeArrowheads="1"/>
            </p:cNvSpPr>
            <p:nvPr/>
          </p:nvSpPr>
          <p:spPr bwMode="auto">
            <a:xfrm>
              <a:off x="4637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97" name="Rectangle 281"/>
            <p:cNvSpPr>
              <a:spLocks noChangeArrowheads="1"/>
            </p:cNvSpPr>
            <p:nvPr/>
          </p:nvSpPr>
          <p:spPr bwMode="auto">
            <a:xfrm>
              <a:off x="4642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98" name="Rectangle 282"/>
            <p:cNvSpPr>
              <a:spLocks noChangeArrowheads="1"/>
            </p:cNvSpPr>
            <p:nvPr/>
          </p:nvSpPr>
          <p:spPr bwMode="auto">
            <a:xfrm>
              <a:off x="4647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499" name="Rectangle 283"/>
            <p:cNvSpPr>
              <a:spLocks noChangeArrowheads="1"/>
            </p:cNvSpPr>
            <p:nvPr/>
          </p:nvSpPr>
          <p:spPr bwMode="auto">
            <a:xfrm>
              <a:off x="4652" y="1623"/>
              <a:ext cx="6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00" name="Rectangle 284"/>
            <p:cNvSpPr>
              <a:spLocks noChangeArrowheads="1"/>
            </p:cNvSpPr>
            <p:nvPr/>
          </p:nvSpPr>
          <p:spPr bwMode="auto">
            <a:xfrm>
              <a:off x="4658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01" name="Rectangle 285"/>
            <p:cNvSpPr>
              <a:spLocks noChangeArrowheads="1"/>
            </p:cNvSpPr>
            <p:nvPr/>
          </p:nvSpPr>
          <p:spPr bwMode="auto">
            <a:xfrm>
              <a:off x="4663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02" name="Rectangle 286"/>
            <p:cNvSpPr>
              <a:spLocks noChangeArrowheads="1"/>
            </p:cNvSpPr>
            <p:nvPr/>
          </p:nvSpPr>
          <p:spPr bwMode="auto">
            <a:xfrm>
              <a:off x="4668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03" name="Rectangle 287"/>
            <p:cNvSpPr>
              <a:spLocks noChangeArrowheads="1"/>
            </p:cNvSpPr>
            <p:nvPr/>
          </p:nvSpPr>
          <p:spPr bwMode="auto">
            <a:xfrm>
              <a:off x="4673" y="1623"/>
              <a:ext cx="6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04" name="Rectangle 288"/>
            <p:cNvSpPr>
              <a:spLocks noChangeArrowheads="1"/>
            </p:cNvSpPr>
            <p:nvPr/>
          </p:nvSpPr>
          <p:spPr bwMode="auto">
            <a:xfrm>
              <a:off x="4679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05" name="Rectangle 289"/>
            <p:cNvSpPr>
              <a:spLocks noChangeArrowheads="1"/>
            </p:cNvSpPr>
            <p:nvPr/>
          </p:nvSpPr>
          <p:spPr bwMode="auto">
            <a:xfrm>
              <a:off x="4684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06" name="Rectangle 290"/>
            <p:cNvSpPr>
              <a:spLocks noChangeArrowheads="1"/>
            </p:cNvSpPr>
            <p:nvPr/>
          </p:nvSpPr>
          <p:spPr bwMode="auto">
            <a:xfrm>
              <a:off x="4689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07" name="Rectangle 291"/>
            <p:cNvSpPr>
              <a:spLocks noChangeArrowheads="1"/>
            </p:cNvSpPr>
            <p:nvPr/>
          </p:nvSpPr>
          <p:spPr bwMode="auto">
            <a:xfrm>
              <a:off x="4694" y="1623"/>
              <a:ext cx="6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08" name="Rectangle 292"/>
            <p:cNvSpPr>
              <a:spLocks noChangeArrowheads="1"/>
            </p:cNvSpPr>
            <p:nvPr/>
          </p:nvSpPr>
          <p:spPr bwMode="auto">
            <a:xfrm>
              <a:off x="4700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09" name="Rectangle 293"/>
            <p:cNvSpPr>
              <a:spLocks noChangeArrowheads="1"/>
            </p:cNvSpPr>
            <p:nvPr/>
          </p:nvSpPr>
          <p:spPr bwMode="auto">
            <a:xfrm>
              <a:off x="4705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10" name="Rectangle 294"/>
            <p:cNvSpPr>
              <a:spLocks noChangeArrowheads="1"/>
            </p:cNvSpPr>
            <p:nvPr/>
          </p:nvSpPr>
          <p:spPr bwMode="auto">
            <a:xfrm>
              <a:off x="4710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11" name="Rectangle 295"/>
            <p:cNvSpPr>
              <a:spLocks noChangeArrowheads="1"/>
            </p:cNvSpPr>
            <p:nvPr/>
          </p:nvSpPr>
          <p:spPr bwMode="auto">
            <a:xfrm>
              <a:off x="4715" y="1623"/>
              <a:ext cx="6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12" name="Rectangle 296"/>
            <p:cNvSpPr>
              <a:spLocks noChangeArrowheads="1"/>
            </p:cNvSpPr>
            <p:nvPr/>
          </p:nvSpPr>
          <p:spPr bwMode="auto">
            <a:xfrm>
              <a:off x="4721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13" name="Rectangle 297"/>
            <p:cNvSpPr>
              <a:spLocks noChangeArrowheads="1"/>
            </p:cNvSpPr>
            <p:nvPr/>
          </p:nvSpPr>
          <p:spPr bwMode="auto">
            <a:xfrm>
              <a:off x="4726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14" name="Rectangle 298"/>
            <p:cNvSpPr>
              <a:spLocks noChangeArrowheads="1"/>
            </p:cNvSpPr>
            <p:nvPr/>
          </p:nvSpPr>
          <p:spPr bwMode="auto">
            <a:xfrm>
              <a:off x="4731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15" name="Rectangle 299"/>
            <p:cNvSpPr>
              <a:spLocks noChangeArrowheads="1"/>
            </p:cNvSpPr>
            <p:nvPr/>
          </p:nvSpPr>
          <p:spPr bwMode="auto">
            <a:xfrm>
              <a:off x="4736" y="1623"/>
              <a:ext cx="6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16" name="Rectangle 300"/>
            <p:cNvSpPr>
              <a:spLocks noChangeArrowheads="1"/>
            </p:cNvSpPr>
            <p:nvPr/>
          </p:nvSpPr>
          <p:spPr bwMode="auto">
            <a:xfrm>
              <a:off x="4742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17" name="Rectangle 301"/>
            <p:cNvSpPr>
              <a:spLocks noChangeArrowheads="1"/>
            </p:cNvSpPr>
            <p:nvPr/>
          </p:nvSpPr>
          <p:spPr bwMode="auto">
            <a:xfrm>
              <a:off x="4747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18" name="Rectangle 302"/>
            <p:cNvSpPr>
              <a:spLocks noChangeArrowheads="1"/>
            </p:cNvSpPr>
            <p:nvPr/>
          </p:nvSpPr>
          <p:spPr bwMode="auto">
            <a:xfrm>
              <a:off x="4752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19" name="Rectangle 303"/>
            <p:cNvSpPr>
              <a:spLocks noChangeArrowheads="1"/>
            </p:cNvSpPr>
            <p:nvPr/>
          </p:nvSpPr>
          <p:spPr bwMode="auto">
            <a:xfrm>
              <a:off x="4757" y="1623"/>
              <a:ext cx="6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20" name="Rectangle 304"/>
            <p:cNvSpPr>
              <a:spLocks noChangeArrowheads="1"/>
            </p:cNvSpPr>
            <p:nvPr/>
          </p:nvSpPr>
          <p:spPr bwMode="auto">
            <a:xfrm>
              <a:off x="4763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21" name="Rectangle 305"/>
            <p:cNvSpPr>
              <a:spLocks noChangeArrowheads="1"/>
            </p:cNvSpPr>
            <p:nvPr/>
          </p:nvSpPr>
          <p:spPr bwMode="auto">
            <a:xfrm>
              <a:off x="4768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22" name="Rectangle 306"/>
            <p:cNvSpPr>
              <a:spLocks noChangeArrowheads="1"/>
            </p:cNvSpPr>
            <p:nvPr/>
          </p:nvSpPr>
          <p:spPr bwMode="auto">
            <a:xfrm>
              <a:off x="4773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23" name="Rectangle 307"/>
            <p:cNvSpPr>
              <a:spLocks noChangeArrowheads="1"/>
            </p:cNvSpPr>
            <p:nvPr/>
          </p:nvSpPr>
          <p:spPr bwMode="auto">
            <a:xfrm>
              <a:off x="4778" y="1623"/>
              <a:ext cx="6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24" name="Rectangle 308"/>
            <p:cNvSpPr>
              <a:spLocks noChangeArrowheads="1"/>
            </p:cNvSpPr>
            <p:nvPr/>
          </p:nvSpPr>
          <p:spPr bwMode="auto">
            <a:xfrm>
              <a:off x="4784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25" name="Rectangle 309"/>
            <p:cNvSpPr>
              <a:spLocks noChangeArrowheads="1"/>
            </p:cNvSpPr>
            <p:nvPr/>
          </p:nvSpPr>
          <p:spPr bwMode="auto">
            <a:xfrm>
              <a:off x="4789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26" name="Rectangle 310"/>
            <p:cNvSpPr>
              <a:spLocks noChangeArrowheads="1"/>
            </p:cNvSpPr>
            <p:nvPr/>
          </p:nvSpPr>
          <p:spPr bwMode="auto">
            <a:xfrm>
              <a:off x="4794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27" name="Rectangle 311"/>
            <p:cNvSpPr>
              <a:spLocks noChangeArrowheads="1"/>
            </p:cNvSpPr>
            <p:nvPr/>
          </p:nvSpPr>
          <p:spPr bwMode="auto">
            <a:xfrm>
              <a:off x="4799" y="1623"/>
              <a:ext cx="6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28" name="Rectangle 312"/>
            <p:cNvSpPr>
              <a:spLocks noChangeArrowheads="1"/>
            </p:cNvSpPr>
            <p:nvPr/>
          </p:nvSpPr>
          <p:spPr bwMode="auto">
            <a:xfrm>
              <a:off x="4805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29" name="Rectangle 313"/>
            <p:cNvSpPr>
              <a:spLocks noChangeArrowheads="1"/>
            </p:cNvSpPr>
            <p:nvPr/>
          </p:nvSpPr>
          <p:spPr bwMode="auto">
            <a:xfrm>
              <a:off x="4810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30" name="Rectangle 314"/>
            <p:cNvSpPr>
              <a:spLocks noChangeArrowheads="1"/>
            </p:cNvSpPr>
            <p:nvPr/>
          </p:nvSpPr>
          <p:spPr bwMode="auto">
            <a:xfrm>
              <a:off x="4815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31" name="Rectangle 315"/>
            <p:cNvSpPr>
              <a:spLocks noChangeArrowheads="1"/>
            </p:cNvSpPr>
            <p:nvPr/>
          </p:nvSpPr>
          <p:spPr bwMode="auto">
            <a:xfrm>
              <a:off x="4820" y="1623"/>
              <a:ext cx="6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32" name="Rectangle 316"/>
            <p:cNvSpPr>
              <a:spLocks noChangeArrowheads="1"/>
            </p:cNvSpPr>
            <p:nvPr/>
          </p:nvSpPr>
          <p:spPr bwMode="auto">
            <a:xfrm>
              <a:off x="4826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33" name="Rectangle 317"/>
            <p:cNvSpPr>
              <a:spLocks noChangeArrowheads="1"/>
            </p:cNvSpPr>
            <p:nvPr/>
          </p:nvSpPr>
          <p:spPr bwMode="auto">
            <a:xfrm>
              <a:off x="4831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34" name="Rectangle 318"/>
            <p:cNvSpPr>
              <a:spLocks noChangeArrowheads="1"/>
            </p:cNvSpPr>
            <p:nvPr/>
          </p:nvSpPr>
          <p:spPr bwMode="auto">
            <a:xfrm>
              <a:off x="4836" y="1623"/>
              <a:ext cx="5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9535" name="Rectangle 319"/>
            <p:cNvSpPr>
              <a:spLocks noChangeArrowheads="1"/>
            </p:cNvSpPr>
            <p:nvPr/>
          </p:nvSpPr>
          <p:spPr bwMode="auto">
            <a:xfrm>
              <a:off x="4841" y="1623"/>
              <a:ext cx="6" cy="1645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8001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1518" name="Rectangle 320"/>
          <p:cNvSpPr>
            <a:spLocks noChangeArrowheads="1"/>
          </p:cNvSpPr>
          <p:nvPr/>
        </p:nvSpPr>
        <p:spPr bwMode="auto">
          <a:xfrm>
            <a:off x="7185025" y="2671763"/>
            <a:ext cx="509588" cy="2611437"/>
          </a:xfrm>
          <a:prstGeom prst="rect">
            <a:avLst/>
          </a:prstGeom>
          <a:gradFill rotWithShape="0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0" scaled="1"/>
          </a:gradFill>
          <a:ln w="8001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/>
          </a:p>
        </p:txBody>
      </p:sp>
      <p:sp>
        <p:nvSpPr>
          <p:cNvPr id="21519" name="Line 321"/>
          <p:cNvSpPr>
            <a:spLocks noChangeShapeType="1"/>
          </p:cNvSpPr>
          <p:nvPr/>
        </p:nvSpPr>
        <p:spPr bwMode="auto">
          <a:xfrm>
            <a:off x="2868613" y="1973263"/>
            <a:ext cx="1587" cy="3309937"/>
          </a:xfrm>
          <a:prstGeom prst="line">
            <a:avLst/>
          </a:prstGeom>
          <a:noFill/>
          <a:ln w="79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20" name="Line 322"/>
          <p:cNvSpPr>
            <a:spLocks noChangeShapeType="1"/>
          </p:cNvSpPr>
          <p:nvPr/>
        </p:nvSpPr>
        <p:spPr bwMode="auto">
          <a:xfrm>
            <a:off x="2801938" y="5283200"/>
            <a:ext cx="66675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21" name="Line 323"/>
          <p:cNvSpPr>
            <a:spLocks noChangeShapeType="1"/>
          </p:cNvSpPr>
          <p:nvPr/>
        </p:nvSpPr>
        <p:spPr bwMode="auto">
          <a:xfrm>
            <a:off x="2801938" y="4951413"/>
            <a:ext cx="66675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22" name="Line 324"/>
          <p:cNvSpPr>
            <a:spLocks noChangeShapeType="1"/>
          </p:cNvSpPr>
          <p:nvPr/>
        </p:nvSpPr>
        <p:spPr bwMode="auto">
          <a:xfrm>
            <a:off x="2801938" y="4618038"/>
            <a:ext cx="66675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23" name="Line 325"/>
          <p:cNvSpPr>
            <a:spLocks noChangeShapeType="1"/>
          </p:cNvSpPr>
          <p:nvPr/>
        </p:nvSpPr>
        <p:spPr bwMode="auto">
          <a:xfrm>
            <a:off x="2801938" y="4294188"/>
            <a:ext cx="66675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24" name="Line 326"/>
          <p:cNvSpPr>
            <a:spLocks noChangeShapeType="1"/>
          </p:cNvSpPr>
          <p:nvPr/>
        </p:nvSpPr>
        <p:spPr bwMode="auto">
          <a:xfrm>
            <a:off x="2801938" y="3960813"/>
            <a:ext cx="66675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25" name="Line 327"/>
          <p:cNvSpPr>
            <a:spLocks noChangeShapeType="1"/>
          </p:cNvSpPr>
          <p:nvPr/>
        </p:nvSpPr>
        <p:spPr bwMode="auto">
          <a:xfrm>
            <a:off x="2801938" y="3629025"/>
            <a:ext cx="66675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26" name="Line 328"/>
          <p:cNvSpPr>
            <a:spLocks noChangeShapeType="1"/>
          </p:cNvSpPr>
          <p:nvPr/>
        </p:nvSpPr>
        <p:spPr bwMode="auto">
          <a:xfrm>
            <a:off x="2801938" y="3295650"/>
            <a:ext cx="66675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27" name="Line 329"/>
          <p:cNvSpPr>
            <a:spLocks noChangeShapeType="1"/>
          </p:cNvSpPr>
          <p:nvPr/>
        </p:nvSpPr>
        <p:spPr bwMode="auto">
          <a:xfrm>
            <a:off x="2801938" y="2962275"/>
            <a:ext cx="66675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28" name="Line 330"/>
          <p:cNvSpPr>
            <a:spLocks noChangeShapeType="1"/>
          </p:cNvSpPr>
          <p:nvPr/>
        </p:nvSpPr>
        <p:spPr bwMode="auto">
          <a:xfrm>
            <a:off x="2801938" y="2638425"/>
            <a:ext cx="66675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29" name="Line 331"/>
          <p:cNvSpPr>
            <a:spLocks noChangeShapeType="1"/>
          </p:cNvSpPr>
          <p:nvPr/>
        </p:nvSpPr>
        <p:spPr bwMode="auto">
          <a:xfrm>
            <a:off x="2801938" y="2305050"/>
            <a:ext cx="66675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30" name="Line 332"/>
          <p:cNvSpPr>
            <a:spLocks noChangeShapeType="1"/>
          </p:cNvSpPr>
          <p:nvPr/>
        </p:nvSpPr>
        <p:spPr bwMode="auto">
          <a:xfrm>
            <a:off x="2801938" y="1973263"/>
            <a:ext cx="66675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31" name="Line 333"/>
          <p:cNvSpPr>
            <a:spLocks noChangeShapeType="1"/>
          </p:cNvSpPr>
          <p:nvPr/>
        </p:nvSpPr>
        <p:spPr bwMode="auto">
          <a:xfrm>
            <a:off x="2868613" y="5283200"/>
            <a:ext cx="5083175" cy="1588"/>
          </a:xfrm>
          <a:prstGeom prst="line">
            <a:avLst/>
          </a:prstGeom>
          <a:noFill/>
          <a:ln w="79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32" name="Text Box 334"/>
          <p:cNvSpPr txBox="1">
            <a:spLocks noChangeArrowheads="1"/>
          </p:cNvSpPr>
          <p:nvPr/>
        </p:nvSpPr>
        <p:spPr bwMode="auto">
          <a:xfrm>
            <a:off x="2260600" y="1809750"/>
            <a:ext cx="479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15000"/>
              </a:spcBef>
              <a:spcAft>
                <a:spcPct val="20000"/>
              </a:spcAft>
            </a:pPr>
            <a:r>
              <a:rPr lang="en-US" altLang="tr-TR" sz="1400">
                <a:solidFill>
                  <a:schemeClr val="tx1"/>
                </a:solidFill>
                <a:latin typeface="Arial" charset="0"/>
              </a:rPr>
              <a:t>100</a:t>
            </a:r>
          </a:p>
        </p:txBody>
      </p:sp>
      <p:sp>
        <p:nvSpPr>
          <p:cNvPr id="21533" name="Text Box 335"/>
          <p:cNvSpPr txBox="1">
            <a:spLocks noChangeArrowheads="1"/>
          </p:cNvSpPr>
          <p:nvPr/>
        </p:nvSpPr>
        <p:spPr bwMode="auto">
          <a:xfrm>
            <a:off x="2363788" y="348615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15000"/>
              </a:spcBef>
              <a:spcAft>
                <a:spcPct val="20000"/>
              </a:spcAft>
            </a:pPr>
            <a:r>
              <a:rPr lang="en-US" altLang="tr-TR" sz="1400">
                <a:solidFill>
                  <a:schemeClr val="tx1"/>
                </a:solidFill>
                <a:latin typeface="Arial" charset="0"/>
              </a:rPr>
              <a:t>50</a:t>
            </a:r>
          </a:p>
        </p:txBody>
      </p:sp>
      <p:sp>
        <p:nvSpPr>
          <p:cNvPr id="21534" name="Text Box 336"/>
          <p:cNvSpPr txBox="1">
            <a:spLocks noChangeArrowheads="1"/>
          </p:cNvSpPr>
          <p:nvPr/>
        </p:nvSpPr>
        <p:spPr bwMode="auto">
          <a:xfrm>
            <a:off x="2971800" y="2933700"/>
            <a:ext cx="644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>
              <a:spcBef>
                <a:spcPct val="15000"/>
              </a:spcBef>
              <a:spcAft>
                <a:spcPct val="20000"/>
              </a:spcAft>
            </a:pPr>
            <a:r>
              <a:rPr lang="en-US" altLang="tr-TR" sz="1800">
                <a:solidFill>
                  <a:schemeClr val="tx1"/>
                </a:solidFill>
                <a:latin typeface="Arial" charset="0"/>
              </a:rPr>
              <a:t>59%</a:t>
            </a:r>
          </a:p>
        </p:txBody>
      </p:sp>
      <p:sp>
        <p:nvSpPr>
          <p:cNvPr id="21535" name="Text Box 337"/>
          <p:cNvSpPr txBox="1">
            <a:spLocks noChangeArrowheads="1"/>
          </p:cNvSpPr>
          <p:nvPr/>
        </p:nvSpPr>
        <p:spPr bwMode="auto">
          <a:xfrm>
            <a:off x="4014788" y="2419350"/>
            <a:ext cx="644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>
              <a:spcBef>
                <a:spcPct val="15000"/>
              </a:spcBef>
              <a:spcAft>
                <a:spcPct val="20000"/>
              </a:spcAft>
            </a:pPr>
            <a:r>
              <a:rPr lang="en-US" altLang="tr-TR" sz="1800">
                <a:solidFill>
                  <a:schemeClr val="tx1"/>
                </a:solidFill>
                <a:latin typeface="Arial" charset="0"/>
              </a:rPr>
              <a:t>73%</a:t>
            </a:r>
          </a:p>
        </p:txBody>
      </p:sp>
      <p:sp>
        <p:nvSpPr>
          <p:cNvPr id="21536" name="Text Box 338"/>
          <p:cNvSpPr txBox="1">
            <a:spLocks noChangeArrowheads="1"/>
          </p:cNvSpPr>
          <p:nvPr/>
        </p:nvSpPr>
        <p:spPr bwMode="auto">
          <a:xfrm>
            <a:off x="5029200" y="2286000"/>
            <a:ext cx="6858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>
              <a:spcBef>
                <a:spcPct val="15000"/>
              </a:spcBef>
              <a:spcAft>
                <a:spcPct val="20000"/>
              </a:spcAft>
            </a:pPr>
            <a:r>
              <a:rPr lang="en-US" altLang="tr-TR" sz="1800">
                <a:solidFill>
                  <a:schemeClr val="tx1"/>
                </a:solidFill>
                <a:latin typeface="Arial" charset="0"/>
              </a:rPr>
              <a:t>80%</a:t>
            </a:r>
          </a:p>
        </p:txBody>
      </p:sp>
      <p:sp>
        <p:nvSpPr>
          <p:cNvPr id="21537" name="Text Box 339"/>
          <p:cNvSpPr txBox="1">
            <a:spLocks noChangeArrowheads="1"/>
          </p:cNvSpPr>
          <p:nvPr/>
        </p:nvSpPr>
        <p:spPr bwMode="auto">
          <a:xfrm>
            <a:off x="6148388" y="2266950"/>
            <a:ext cx="644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>
              <a:spcBef>
                <a:spcPct val="15000"/>
              </a:spcBef>
              <a:spcAft>
                <a:spcPct val="20000"/>
              </a:spcAft>
            </a:pPr>
            <a:r>
              <a:rPr lang="en-US" altLang="tr-TR" sz="1800">
                <a:solidFill>
                  <a:schemeClr val="tx1"/>
                </a:solidFill>
                <a:latin typeface="Arial" charset="0"/>
              </a:rPr>
              <a:t>80%</a:t>
            </a:r>
          </a:p>
        </p:txBody>
      </p:sp>
      <p:grpSp>
        <p:nvGrpSpPr>
          <p:cNvPr id="21538" name="Group 356"/>
          <p:cNvGrpSpPr>
            <a:grpSpLocks/>
          </p:cNvGrpSpPr>
          <p:nvPr/>
        </p:nvGrpSpPr>
        <p:grpSpPr bwMode="auto">
          <a:xfrm>
            <a:off x="2947988" y="5353050"/>
            <a:ext cx="3940175" cy="698500"/>
            <a:chOff x="1857" y="3372"/>
            <a:chExt cx="2482" cy="440"/>
          </a:xfrm>
        </p:grpSpPr>
        <p:sp>
          <p:nvSpPr>
            <p:cNvPr id="21552" name="Text Box 340"/>
            <p:cNvSpPr txBox="1">
              <a:spLocks noChangeArrowheads="1"/>
            </p:cNvSpPr>
            <p:nvPr/>
          </p:nvSpPr>
          <p:spPr bwMode="auto">
            <a:xfrm>
              <a:off x="1857" y="3396"/>
              <a:ext cx="4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15000"/>
                </a:spcBef>
                <a:spcAft>
                  <a:spcPct val="20000"/>
                </a:spcAft>
              </a:pPr>
              <a:r>
                <a:rPr lang="en-US" altLang="tr-TR" sz="1200">
                  <a:solidFill>
                    <a:schemeClr val="tx1"/>
                  </a:solidFill>
                  <a:latin typeface="Arial" charset="0"/>
                  <a:sym typeface="Symbol" pitchFamily="18" charset="2"/>
                </a:rPr>
                <a:t>30 </a:t>
              </a:r>
              <a:r>
                <a:rPr lang="tr-TR" altLang="tr-TR" sz="1200">
                  <a:solidFill>
                    <a:schemeClr val="tx1"/>
                  </a:solidFill>
                  <a:latin typeface="Arial" charset="0"/>
                  <a:sym typeface="Symbol" pitchFamily="18" charset="2"/>
                </a:rPr>
                <a:t>Dak</a:t>
              </a:r>
              <a:endParaRPr lang="en-US" altLang="tr-TR" sz="12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53" name="Text Box 341"/>
            <p:cNvSpPr txBox="1">
              <a:spLocks noChangeArrowheads="1"/>
            </p:cNvSpPr>
            <p:nvPr/>
          </p:nvSpPr>
          <p:spPr bwMode="auto">
            <a:xfrm>
              <a:off x="2441" y="3372"/>
              <a:ext cx="56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15000"/>
                </a:spcBef>
              </a:pPr>
              <a:r>
                <a:rPr lang="en-US" altLang="tr-TR" sz="1200">
                  <a:solidFill>
                    <a:schemeClr val="tx1"/>
                  </a:solidFill>
                  <a:latin typeface="Arial" charset="0"/>
                  <a:sym typeface="Symbol" pitchFamily="18" charset="2"/>
                </a:rPr>
                <a:t>&gt;30 </a:t>
              </a:r>
              <a:r>
                <a:rPr lang="tr-TR" altLang="tr-TR" sz="1200">
                  <a:solidFill>
                    <a:schemeClr val="tx1"/>
                  </a:solidFill>
                  <a:latin typeface="Arial" charset="0"/>
                  <a:sym typeface="Symbol" pitchFamily="18" charset="2"/>
                </a:rPr>
                <a:t>Dak</a:t>
              </a:r>
              <a:r>
                <a:rPr lang="en-US" altLang="tr-TR" sz="1200">
                  <a:solidFill>
                    <a:schemeClr val="tx1"/>
                  </a:solidFill>
                  <a:latin typeface="Arial" charset="0"/>
                  <a:sym typeface="Symbol" pitchFamily="18" charset="2"/>
                </a:rPr>
                <a:t> –</a:t>
              </a:r>
            </a:p>
            <a:p>
              <a:pPr algn="ctr">
                <a:spcBef>
                  <a:spcPct val="15000"/>
                </a:spcBef>
              </a:pPr>
              <a:r>
                <a:rPr lang="en-US" altLang="tr-TR" sz="1200">
                  <a:solidFill>
                    <a:schemeClr val="tx1"/>
                  </a:solidFill>
                  <a:latin typeface="Arial" charset="0"/>
                  <a:sym typeface="Symbol" pitchFamily="18" charset="2"/>
                </a:rPr>
                <a:t>4</a:t>
              </a:r>
              <a:r>
                <a:rPr lang="tr-TR" altLang="tr-TR" sz="1200">
                  <a:solidFill>
                    <a:schemeClr val="tx1"/>
                  </a:solidFill>
                  <a:latin typeface="Arial" charset="0"/>
                  <a:sym typeface="Symbol" pitchFamily="18" charset="2"/>
                </a:rPr>
                <a:t>Saat</a:t>
              </a:r>
              <a:endParaRPr lang="en-US" altLang="tr-TR" sz="1200">
                <a:solidFill>
                  <a:schemeClr val="tx1"/>
                </a:solidFill>
                <a:latin typeface="Arial" charset="0"/>
                <a:sym typeface="Symbol" pitchFamily="18" charset="2"/>
              </a:endParaRPr>
            </a:p>
            <a:p>
              <a:pPr algn="ctr">
                <a:spcBef>
                  <a:spcPct val="15000"/>
                </a:spcBef>
                <a:spcAft>
                  <a:spcPct val="20000"/>
                </a:spcAft>
              </a:pPr>
              <a:endParaRPr lang="en-US" altLang="tr-TR" sz="12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54" name="Text Box 342"/>
            <p:cNvSpPr txBox="1">
              <a:spLocks noChangeArrowheads="1"/>
            </p:cNvSpPr>
            <p:nvPr/>
          </p:nvSpPr>
          <p:spPr bwMode="auto">
            <a:xfrm>
              <a:off x="3164" y="3372"/>
              <a:ext cx="499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15000"/>
                </a:spcBef>
              </a:pPr>
              <a:r>
                <a:rPr lang="en-US" altLang="tr-TR" sz="1200">
                  <a:solidFill>
                    <a:schemeClr val="tx1"/>
                  </a:solidFill>
                  <a:latin typeface="Arial" charset="0"/>
                  <a:sym typeface="Symbol" pitchFamily="18" charset="2"/>
                </a:rPr>
                <a:t>&gt;4 </a:t>
              </a:r>
              <a:r>
                <a:rPr lang="tr-TR" altLang="tr-TR" sz="1200">
                  <a:solidFill>
                    <a:schemeClr val="tx1"/>
                  </a:solidFill>
                  <a:latin typeface="Arial" charset="0"/>
                  <a:sym typeface="Symbol" pitchFamily="18" charset="2"/>
                </a:rPr>
                <a:t>saat</a:t>
              </a:r>
              <a:r>
                <a:rPr lang="en-US" altLang="tr-TR" sz="1200">
                  <a:solidFill>
                    <a:schemeClr val="tx1"/>
                  </a:solidFill>
                  <a:latin typeface="Arial" charset="0"/>
                  <a:sym typeface="Symbol" pitchFamily="18" charset="2"/>
                </a:rPr>
                <a:t>–</a:t>
              </a:r>
            </a:p>
            <a:p>
              <a:pPr algn="ctr">
                <a:spcBef>
                  <a:spcPct val="15000"/>
                </a:spcBef>
              </a:pPr>
              <a:r>
                <a:rPr lang="en-US" altLang="tr-TR" sz="1200">
                  <a:solidFill>
                    <a:schemeClr val="tx1"/>
                  </a:solidFill>
                  <a:latin typeface="Arial" charset="0"/>
                  <a:sym typeface="Symbol" pitchFamily="18" charset="2"/>
                </a:rPr>
                <a:t>12</a:t>
              </a:r>
              <a:r>
                <a:rPr lang="tr-TR" altLang="tr-TR" sz="1200">
                  <a:solidFill>
                    <a:schemeClr val="tx1"/>
                  </a:solidFill>
                  <a:latin typeface="Arial" charset="0"/>
                  <a:sym typeface="Symbol" pitchFamily="18" charset="2"/>
                </a:rPr>
                <a:t>saat</a:t>
              </a:r>
              <a:endParaRPr lang="en-US" altLang="tr-TR" sz="1200">
                <a:solidFill>
                  <a:schemeClr val="tx1"/>
                </a:solidFill>
                <a:latin typeface="Arial" charset="0"/>
                <a:sym typeface="Symbol" pitchFamily="18" charset="2"/>
              </a:endParaRPr>
            </a:p>
            <a:p>
              <a:pPr algn="ctr">
                <a:spcBef>
                  <a:spcPct val="15000"/>
                </a:spcBef>
              </a:pPr>
              <a:endParaRPr lang="en-US" altLang="tr-TR" sz="12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55" name="Text Box 343"/>
            <p:cNvSpPr txBox="1">
              <a:spLocks noChangeArrowheads="1"/>
            </p:cNvSpPr>
            <p:nvPr/>
          </p:nvSpPr>
          <p:spPr bwMode="auto">
            <a:xfrm>
              <a:off x="3787" y="3372"/>
              <a:ext cx="55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15000"/>
                </a:spcBef>
              </a:pPr>
              <a:r>
                <a:rPr lang="en-US" altLang="tr-TR" sz="1200">
                  <a:solidFill>
                    <a:schemeClr val="tx1"/>
                  </a:solidFill>
                  <a:latin typeface="Arial" charset="0"/>
                  <a:sym typeface="Symbol" pitchFamily="18" charset="2"/>
                </a:rPr>
                <a:t>&gt;12 </a:t>
              </a:r>
              <a:r>
                <a:rPr lang="tr-TR" altLang="tr-TR" sz="1200">
                  <a:solidFill>
                    <a:schemeClr val="tx1"/>
                  </a:solidFill>
                  <a:latin typeface="Arial" charset="0"/>
                  <a:sym typeface="Symbol" pitchFamily="18" charset="2"/>
                </a:rPr>
                <a:t>saat</a:t>
              </a:r>
              <a:r>
                <a:rPr lang="en-US" altLang="tr-TR" sz="1200">
                  <a:solidFill>
                    <a:schemeClr val="tx1"/>
                  </a:solidFill>
                  <a:latin typeface="Arial" charset="0"/>
                  <a:sym typeface="Symbol" pitchFamily="18" charset="2"/>
                </a:rPr>
                <a:t>–</a:t>
              </a:r>
            </a:p>
            <a:p>
              <a:pPr algn="ctr">
                <a:spcBef>
                  <a:spcPct val="15000"/>
                </a:spcBef>
              </a:pPr>
              <a:r>
                <a:rPr lang="en-US" altLang="tr-TR" sz="1200">
                  <a:solidFill>
                    <a:schemeClr val="tx1"/>
                  </a:solidFill>
                  <a:latin typeface="Arial" charset="0"/>
                  <a:sym typeface="Symbol" pitchFamily="18" charset="2"/>
                </a:rPr>
                <a:t>24</a:t>
              </a:r>
              <a:r>
                <a:rPr lang="tr-TR" altLang="tr-TR" sz="1200">
                  <a:solidFill>
                    <a:schemeClr val="tx1"/>
                  </a:solidFill>
                  <a:latin typeface="Arial" charset="0"/>
                  <a:sym typeface="Symbol" pitchFamily="18" charset="2"/>
                </a:rPr>
                <a:t>saat</a:t>
              </a:r>
              <a:endParaRPr lang="en-US" altLang="tr-TR" sz="1200">
                <a:solidFill>
                  <a:schemeClr val="tx1"/>
                </a:solidFill>
                <a:latin typeface="Arial" charset="0"/>
                <a:sym typeface="Symbol" pitchFamily="18" charset="2"/>
              </a:endParaRPr>
            </a:p>
            <a:p>
              <a:pPr algn="ctr">
                <a:spcBef>
                  <a:spcPct val="15000"/>
                </a:spcBef>
              </a:pPr>
              <a:endParaRPr lang="en-US" altLang="tr-TR" sz="12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21539" name="Group 355"/>
          <p:cNvGrpSpPr>
            <a:grpSpLocks/>
          </p:cNvGrpSpPr>
          <p:nvPr/>
        </p:nvGrpSpPr>
        <p:grpSpPr bwMode="auto">
          <a:xfrm>
            <a:off x="492125" y="2152650"/>
            <a:ext cx="2249488" cy="1092200"/>
            <a:chOff x="310" y="1356"/>
            <a:chExt cx="1417" cy="688"/>
          </a:xfrm>
        </p:grpSpPr>
        <p:sp>
          <p:nvSpPr>
            <p:cNvPr id="21550" name="Text Box 4"/>
            <p:cNvSpPr txBox="1">
              <a:spLocks noChangeArrowheads="1"/>
            </p:cNvSpPr>
            <p:nvPr/>
          </p:nvSpPr>
          <p:spPr bwMode="auto">
            <a:xfrm>
              <a:off x="310" y="1581"/>
              <a:ext cx="1154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15000"/>
                </a:spcBef>
                <a:spcAft>
                  <a:spcPct val="20000"/>
                </a:spcAft>
              </a:pPr>
              <a:r>
                <a:rPr lang="tr-TR" altLang="tr-TR" sz="1800">
                  <a:solidFill>
                    <a:schemeClr val="tx1"/>
                  </a:solidFill>
                  <a:latin typeface="Comic Sans MS" pitchFamily="66" charset="0"/>
                </a:rPr>
                <a:t>Başarılı ilişki </a:t>
              </a:r>
            </a:p>
            <a:p>
              <a:pPr algn="ctr">
                <a:spcBef>
                  <a:spcPct val="15000"/>
                </a:spcBef>
                <a:spcAft>
                  <a:spcPct val="20000"/>
                </a:spcAft>
              </a:pPr>
              <a:r>
                <a:rPr lang="tr-TR" altLang="tr-TR" sz="1800">
                  <a:solidFill>
                    <a:schemeClr val="tx1"/>
                  </a:solidFill>
                  <a:latin typeface="Comic Sans MS" pitchFamily="66" charset="0"/>
                </a:rPr>
                <a:t>girişim yüzdesi</a:t>
              </a:r>
              <a:endParaRPr lang="en-US" altLang="tr-TR" sz="180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21551" name="Text Box 344"/>
            <p:cNvSpPr txBox="1">
              <a:spLocks noChangeArrowheads="1"/>
            </p:cNvSpPr>
            <p:nvPr/>
          </p:nvSpPr>
          <p:spPr bwMode="auto">
            <a:xfrm>
              <a:off x="1487" y="1356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15000"/>
                </a:spcBef>
                <a:spcAft>
                  <a:spcPct val="20000"/>
                </a:spcAft>
              </a:pPr>
              <a:r>
                <a:rPr lang="en-US" altLang="tr-TR" sz="1400">
                  <a:solidFill>
                    <a:schemeClr val="tx1"/>
                  </a:solidFill>
                  <a:latin typeface="Arial" charset="0"/>
                </a:rPr>
                <a:t>90</a:t>
              </a:r>
            </a:p>
          </p:txBody>
        </p:sp>
      </p:grpSp>
      <p:sp>
        <p:nvSpPr>
          <p:cNvPr id="21540" name="Text Box 345"/>
          <p:cNvSpPr txBox="1">
            <a:spLocks noChangeArrowheads="1"/>
          </p:cNvSpPr>
          <p:nvPr/>
        </p:nvSpPr>
        <p:spPr bwMode="auto">
          <a:xfrm>
            <a:off x="2363788" y="2460625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15000"/>
              </a:spcBef>
              <a:spcAft>
                <a:spcPct val="20000"/>
              </a:spcAft>
            </a:pPr>
            <a:r>
              <a:rPr lang="en-US" altLang="tr-TR" sz="1400">
                <a:solidFill>
                  <a:schemeClr val="tx1"/>
                </a:solidFill>
                <a:latin typeface="Arial" charset="0"/>
              </a:rPr>
              <a:t>80</a:t>
            </a:r>
          </a:p>
        </p:txBody>
      </p:sp>
      <p:sp>
        <p:nvSpPr>
          <p:cNvPr id="21541" name="Text Box 346"/>
          <p:cNvSpPr txBox="1">
            <a:spLocks noChangeArrowheads="1"/>
          </p:cNvSpPr>
          <p:nvPr/>
        </p:nvSpPr>
        <p:spPr bwMode="auto">
          <a:xfrm>
            <a:off x="2363788" y="2803525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15000"/>
              </a:spcBef>
              <a:spcAft>
                <a:spcPct val="20000"/>
              </a:spcAft>
            </a:pPr>
            <a:r>
              <a:rPr lang="en-US" altLang="tr-TR" sz="1400">
                <a:solidFill>
                  <a:schemeClr val="tx1"/>
                </a:solidFill>
                <a:latin typeface="Arial" charset="0"/>
              </a:rPr>
              <a:t>70</a:t>
            </a:r>
          </a:p>
        </p:txBody>
      </p:sp>
      <p:sp>
        <p:nvSpPr>
          <p:cNvPr id="21542" name="Text Box 347"/>
          <p:cNvSpPr txBox="1">
            <a:spLocks noChangeArrowheads="1"/>
          </p:cNvSpPr>
          <p:nvPr/>
        </p:nvSpPr>
        <p:spPr bwMode="auto">
          <a:xfrm>
            <a:off x="2363788" y="3806825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15000"/>
              </a:spcBef>
              <a:spcAft>
                <a:spcPct val="20000"/>
              </a:spcAft>
            </a:pPr>
            <a:r>
              <a:rPr lang="en-US" altLang="tr-TR" sz="1400">
                <a:solidFill>
                  <a:schemeClr val="tx1"/>
                </a:solidFill>
                <a:latin typeface="Arial" charset="0"/>
              </a:rPr>
              <a:t>40</a:t>
            </a:r>
          </a:p>
        </p:txBody>
      </p:sp>
      <p:sp>
        <p:nvSpPr>
          <p:cNvPr id="21543" name="Text Box 348"/>
          <p:cNvSpPr txBox="1">
            <a:spLocks noChangeArrowheads="1"/>
          </p:cNvSpPr>
          <p:nvPr/>
        </p:nvSpPr>
        <p:spPr bwMode="auto">
          <a:xfrm>
            <a:off x="2363788" y="413385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15000"/>
              </a:spcBef>
              <a:spcAft>
                <a:spcPct val="20000"/>
              </a:spcAft>
            </a:pPr>
            <a:r>
              <a:rPr lang="en-US" altLang="tr-TR" sz="1400">
                <a:solidFill>
                  <a:schemeClr val="tx1"/>
                </a:solidFill>
                <a:latin typeface="Arial" charset="0"/>
              </a:rPr>
              <a:t>30</a:t>
            </a:r>
          </a:p>
        </p:txBody>
      </p:sp>
      <p:sp>
        <p:nvSpPr>
          <p:cNvPr id="21544" name="Text Box 349"/>
          <p:cNvSpPr txBox="1">
            <a:spLocks noChangeArrowheads="1"/>
          </p:cNvSpPr>
          <p:nvPr/>
        </p:nvSpPr>
        <p:spPr bwMode="auto">
          <a:xfrm>
            <a:off x="2362200" y="4464050"/>
            <a:ext cx="476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15000"/>
              </a:spcBef>
              <a:spcAft>
                <a:spcPct val="20000"/>
              </a:spcAft>
            </a:pPr>
            <a:r>
              <a:rPr lang="en-US" altLang="tr-TR" sz="1400">
                <a:solidFill>
                  <a:schemeClr val="tx1"/>
                </a:solidFill>
                <a:latin typeface="Arial" charset="0"/>
              </a:rPr>
              <a:t>20</a:t>
            </a:r>
          </a:p>
        </p:txBody>
      </p:sp>
      <p:sp>
        <p:nvSpPr>
          <p:cNvPr id="21545" name="Text Box 350"/>
          <p:cNvSpPr txBox="1">
            <a:spLocks noChangeArrowheads="1"/>
          </p:cNvSpPr>
          <p:nvPr/>
        </p:nvSpPr>
        <p:spPr bwMode="auto">
          <a:xfrm>
            <a:off x="2363788" y="48006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15000"/>
              </a:spcBef>
              <a:spcAft>
                <a:spcPct val="20000"/>
              </a:spcAft>
            </a:pPr>
            <a:r>
              <a:rPr lang="en-US" altLang="tr-TR" sz="1400">
                <a:solidFill>
                  <a:schemeClr val="tx1"/>
                </a:solidFill>
                <a:latin typeface="Arial" charset="0"/>
              </a:rPr>
              <a:t>10</a:t>
            </a:r>
          </a:p>
        </p:txBody>
      </p:sp>
      <p:sp>
        <p:nvSpPr>
          <p:cNvPr id="21546" name="Text Box 351"/>
          <p:cNvSpPr txBox="1">
            <a:spLocks noChangeArrowheads="1"/>
          </p:cNvSpPr>
          <p:nvPr/>
        </p:nvSpPr>
        <p:spPr bwMode="auto">
          <a:xfrm>
            <a:off x="2363788" y="31369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15000"/>
              </a:spcBef>
              <a:spcAft>
                <a:spcPct val="20000"/>
              </a:spcAft>
            </a:pPr>
            <a:r>
              <a:rPr lang="en-US" altLang="tr-TR" sz="1400">
                <a:solidFill>
                  <a:schemeClr val="tx1"/>
                </a:solidFill>
                <a:latin typeface="Arial" charset="0"/>
              </a:rPr>
              <a:t>60</a:t>
            </a:r>
          </a:p>
        </p:txBody>
      </p:sp>
      <p:sp>
        <p:nvSpPr>
          <p:cNvPr id="21547" name="Text Box 352"/>
          <p:cNvSpPr txBox="1">
            <a:spLocks noChangeArrowheads="1"/>
          </p:cNvSpPr>
          <p:nvPr/>
        </p:nvSpPr>
        <p:spPr bwMode="auto">
          <a:xfrm>
            <a:off x="2487613" y="51387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15000"/>
              </a:spcBef>
              <a:spcAft>
                <a:spcPct val="20000"/>
              </a:spcAft>
            </a:pPr>
            <a:r>
              <a:rPr lang="en-US" altLang="tr-TR" sz="1400">
                <a:solidFill>
                  <a:schemeClr val="tx1"/>
                </a:solidFill>
                <a:latin typeface="Arial" charset="0"/>
              </a:rPr>
              <a:t>0</a:t>
            </a:r>
          </a:p>
        </p:txBody>
      </p:sp>
      <p:sp>
        <p:nvSpPr>
          <p:cNvPr id="21548" name="Text Box 353"/>
          <p:cNvSpPr txBox="1">
            <a:spLocks noChangeArrowheads="1"/>
          </p:cNvSpPr>
          <p:nvPr/>
        </p:nvSpPr>
        <p:spPr bwMode="auto">
          <a:xfrm>
            <a:off x="7138988" y="2266950"/>
            <a:ext cx="644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>
              <a:spcBef>
                <a:spcPct val="15000"/>
              </a:spcBef>
              <a:spcAft>
                <a:spcPct val="20000"/>
              </a:spcAft>
            </a:pPr>
            <a:r>
              <a:rPr lang="en-US" altLang="tr-TR" sz="1800">
                <a:solidFill>
                  <a:schemeClr val="tx1"/>
                </a:solidFill>
                <a:latin typeface="Arial" charset="0"/>
              </a:rPr>
              <a:t>79%</a:t>
            </a:r>
          </a:p>
        </p:txBody>
      </p:sp>
      <p:sp>
        <p:nvSpPr>
          <p:cNvPr id="21549" name="Text Box 354"/>
          <p:cNvSpPr txBox="1">
            <a:spLocks noChangeArrowheads="1"/>
          </p:cNvSpPr>
          <p:nvPr/>
        </p:nvSpPr>
        <p:spPr bwMode="auto">
          <a:xfrm>
            <a:off x="6992938" y="5353050"/>
            <a:ext cx="8953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15000"/>
              </a:spcBef>
            </a:pPr>
            <a:r>
              <a:rPr lang="en-US" altLang="tr-TR" sz="1200">
                <a:solidFill>
                  <a:schemeClr val="tx1"/>
                </a:solidFill>
                <a:latin typeface="Arial" charset="0"/>
                <a:sym typeface="Symbol" pitchFamily="18" charset="2"/>
              </a:rPr>
              <a:t>&gt;24 </a:t>
            </a:r>
            <a:r>
              <a:rPr lang="tr-TR" altLang="tr-TR" sz="1200">
                <a:solidFill>
                  <a:schemeClr val="tx1"/>
                </a:solidFill>
                <a:latin typeface="Arial" charset="0"/>
                <a:sym typeface="Symbol" pitchFamily="18" charset="2"/>
              </a:rPr>
              <a:t>Saat</a:t>
            </a:r>
            <a:r>
              <a:rPr lang="en-US" altLang="tr-TR" sz="1200">
                <a:solidFill>
                  <a:schemeClr val="tx1"/>
                </a:solidFill>
                <a:latin typeface="Arial" charset="0"/>
                <a:sym typeface="Symbol" pitchFamily="18" charset="2"/>
              </a:rPr>
              <a:t>–</a:t>
            </a:r>
          </a:p>
          <a:p>
            <a:pPr algn="ctr">
              <a:spcBef>
                <a:spcPct val="15000"/>
              </a:spcBef>
            </a:pPr>
            <a:r>
              <a:rPr lang="en-US" altLang="tr-TR" sz="1200">
                <a:solidFill>
                  <a:schemeClr val="tx1"/>
                </a:solidFill>
                <a:latin typeface="Arial" charset="0"/>
                <a:sym typeface="Symbol" pitchFamily="18" charset="2"/>
              </a:rPr>
              <a:t>36</a:t>
            </a:r>
            <a:r>
              <a:rPr lang="tr-TR" altLang="tr-TR" sz="1200">
                <a:solidFill>
                  <a:schemeClr val="tx1"/>
                </a:solidFill>
                <a:latin typeface="Arial" charset="0"/>
                <a:sym typeface="Symbol" pitchFamily="18" charset="2"/>
              </a:rPr>
              <a:t>Saat</a:t>
            </a:r>
            <a:endParaRPr lang="en-US" altLang="tr-TR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579437"/>
          </a:xfrm>
        </p:spPr>
        <p:txBody>
          <a:bodyPr/>
          <a:lstStyle/>
          <a:p>
            <a:r>
              <a:rPr lang="en-US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Gerektiğinde kullanım uygulamasında </a:t>
            </a:r>
            <a:endParaRPr lang="tr-TR" altLang="tr-TR" sz="2800" b="1" smtClean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522413"/>
            <a:ext cx="8229600" cy="518318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200" dirty="0" err="1" smtClean="0">
                <a:latin typeface="Comic Sans MS" pitchFamily="66" charset="0"/>
              </a:rPr>
              <a:t>hasta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cinsel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ilişki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planladığı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zaman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ilaç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alır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ve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ereksiyon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sağlanır</a:t>
            </a:r>
            <a:endParaRPr lang="tr-TR" sz="32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tr-TR" sz="32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200" dirty="0" err="1" smtClean="0">
                <a:latin typeface="Comic Sans MS" pitchFamily="66" charset="0"/>
              </a:rPr>
              <a:t>ilacın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farmakokinetik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özelliklerine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göre</a:t>
            </a:r>
            <a:endParaRPr lang="tr-TR" sz="3200" dirty="0" smtClean="0">
              <a:latin typeface="Comic Sans MS" pitchFamily="66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000" dirty="0" err="1" smtClean="0">
                <a:latin typeface="Comic Sans MS" pitchFamily="66" charset="0"/>
              </a:rPr>
              <a:t>planlanan</a:t>
            </a:r>
            <a:r>
              <a:rPr lang="en-US" sz="3000" dirty="0" smtClean="0">
                <a:latin typeface="Comic Sans MS" pitchFamily="66" charset="0"/>
              </a:rPr>
              <a:t> </a:t>
            </a:r>
            <a:r>
              <a:rPr lang="en-US" sz="3000" dirty="0" err="1" smtClean="0">
                <a:latin typeface="Comic Sans MS" pitchFamily="66" charset="0"/>
              </a:rPr>
              <a:t>ilişkiden</a:t>
            </a:r>
            <a:r>
              <a:rPr lang="en-US" sz="3000" dirty="0" smtClean="0">
                <a:latin typeface="Comic Sans MS" pitchFamily="66" charset="0"/>
              </a:rPr>
              <a:t> belli </a:t>
            </a:r>
            <a:r>
              <a:rPr lang="en-US" sz="3000" dirty="0" err="1" smtClean="0">
                <a:latin typeface="Comic Sans MS" pitchFamily="66" charset="0"/>
              </a:rPr>
              <a:t>bir</a:t>
            </a:r>
            <a:r>
              <a:rPr lang="en-US" sz="3000" dirty="0" smtClean="0">
                <a:latin typeface="Comic Sans MS" pitchFamily="66" charset="0"/>
              </a:rPr>
              <a:t> </a:t>
            </a:r>
            <a:r>
              <a:rPr lang="en-US" sz="3000" dirty="0" err="1" smtClean="0">
                <a:latin typeface="Comic Sans MS" pitchFamily="66" charset="0"/>
              </a:rPr>
              <a:t>süre</a:t>
            </a:r>
            <a:r>
              <a:rPr lang="en-US" sz="3000" dirty="0" smtClean="0">
                <a:latin typeface="Comic Sans MS" pitchFamily="66" charset="0"/>
              </a:rPr>
              <a:t> </a:t>
            </a:r>
            <a:r>
              <a:rPr lang="en-US" sz="3000" dirty="0" err="1" smtClean="0">
                <a:latin typeface="Comic Sans MS" pitchFamily="66" charset="0"/>
              </a:rPr>
              <a:t>önce</a:t>
            </a:r>
            <a:r>
              <a:rPr lang="en-US" sz="3000" dirty="0" smtClean="0">
                <a:latin typeface="Comic Sans MS" pitchFamily="66" charset="0"/>
              </a:rPr>
              <a:t> </a:t>
            </a:r>
            <a:r>
              <a:rPr lang="en-US" sz="3000" dirty="0" err="1" smtClean="0">
                <a:latin typeface="Comic Sans MS" pitchFamily="66" charset="0"/>
              </a:rPr>
              <a:t>ilacın</a:t>
            </a:r>
            <a:r>
              <a:rPr lang="en-US" sz="3000" dirty="0" smtClean="0">
                <a:latin typeface="Comic Sans MS" pitchFamily="66" charset="0"/>
              </a:rPr>
              <a:t> </a:t>
            </a:r>
            <a:r>
              <a:rPr lang="en-US" sz="3000" dirty="0" err="1" smtClean="0">
                <a:latin typeface="Comic Sans MS" pitchFamily="66" charset="0"/>
              </a:rPr>
              <a:t>alınması</a:t>
            </a:r>
            <a:endParaRPr lang="tr-TR" sz="3000" dirty="0" smtClean="0">
              <a:latin typeface="Comic Sans MS" pitchFamily="66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000" dirty="0" err="1" smtClean="0">
                <a:latin typeface="Comic Sans MS" pitchFamily="66" charset="0"/>
              </a:rPr>
              <a:t>gıda</a:t>
            </a:r>
            <a:r>
              <a:rPr lang="tr-TR" sz="3000" dirty="0" smtClean="0">
                <a:latin typeface="Comic Sans MS" pitchFamily="66" charset="0"/>
              </a:rPr>
              <a:t>lar</a:t>
            </a:r>
            <a:r>
              <a:rPr lang="en-US" sz="3000" dirty="0" smtClean="0">
                <a:latin typeface="Comic Sans MS" pitchFamily="66" charset="0"/>
              </a:rPr>
              <a:t> </a:t>
            </a:r>
            <a:endParaRPr lang="tr-TR" sz="3000" dirty="0" smtClean="0">
              <a:latin typeface="Comic Sans MS" pitchFamily="66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000" dirty="0" err="1" smtClean="0">
                <a:latin typeface="Comic Sans MS" pitchFamily="66" charset="0"/>
              </a:rPr>
              <a:t>alkolle</a:t>
            </a:r>
            <a:r>
              <a:rPr lang="en-US" sz="3000" dirty="0" smtClean="0">
                <a:latin typeface="Comic Sans MS" pitchFamily="66" charset="0"/>
              </a:rPr>
              <a:t> </a:t>
            </a:r>
            <a:r>
              <a:rPr lang="en-US" sz="3000" dirty="0" err="1" smtClean="0">
                <a:latin typeface="Comic Sans MS" pitchFamily="66" charset="0"/>
              </a:rPr>
              <a:t>etkileşimine</a:t>
            </a:r>
            <a:r>
              <a:rPr lang="en-US" sz="3000" dirty="0" smtClean="0">
                <a:latin typeface="Comic Sans MS" pitchFamily="66" charset="0"/>
              </a:rPr>
              <a:t> </a:t>
            </a:r>
            <a:r>
              <a:rPr lang="en-US" sz="3000" dirty="0" err="1" smtClean="0">
                <a:latin typeface="Comic Sans MS" pitchFamily="66" charset="0"/>
              </a:rPr>
              <a:t>dikkat</a:t>
            </a:r>
            <a:r>
              <a:rPr lang="en-US" sz="3000" dirty="0" smtClean="0">
                <a:latin typeface="Comic Sans MS" pitchFamily="66" charset="0"/>
              </a:rPr>
              <a:t> </a:t>
            </a:r>
            <a:r>
              <a:rPr lang="en-US" sz="3000" dirty="0" err="1" smtClean="0">
                <a:latin typeface="Comic Sans MS" pitchFamily="66" charset="0"/>
              </a:rPr>
              <a:t>edilmesi</a:t>
            </a:r>
            <a:r>
              <a:rPr lang="en-US" sz="3000" dirty="0" smtClean="0">
                <a:latin typeface="Comic Sans MS" pitchFamily="66" charset="0"/>
              </a:rPr>
              <a:t> </a:t>
            </a:r>
            <a:r>
              <a:rPr lang="en-US" sz="3000" dirty="0" err="1" smtClean="0">
                <a:latin typeface="Comic Sans MS" pitchFamily="66" charset="0"/>
              </a:rPr>
              <a:t>gereklidir</a:t>
            </a:r>
            <a:endParaRPr lang="tr-TR" sz="30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200" dirty="0" err="1" smtClean="0">
                <a:latin typeface="Comic Sans MS" pitchFamily="66" charset="0"/>
              </a:rPr>
              <a:t>Aynı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şekilde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ilacın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etki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süresi</a:t>
            </a:r>
            <a:r>
              <a:rPr lang="en-US" sz="3200" dirty="0" smtClean="0">
                <a:latin typeface="Comic Sans MS" pitchFamily="66" charset="0"/>
              </a:rPr>
              <a:t> de </a:t>
            </a:r>
            <a:r>
              <a:rPr lang="tr-TR" sz="3200" dirty="0" smtClean="0">
                <a:latin typeface="Comic Sans MS" pitchFamily="66" charset="0"/>
              </a:rPr>
              <a:t>sınırlıdır ve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etki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süresi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içinde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cinsel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ilişki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gerçekleşmezse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ilaç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etkisi</a:t>
            </a:r>
            <a:r>
              <a:rPr lang="tr-TR" sz="3200" dirty="0" smtClean="0">
                <a:latin typeface="Comic Sans MS" pitchFamily="66" charset="0"/>
              </a:rPr>
              <a:t>nin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kaybolac</a:t>
            </a:r>
            <a:r>
              <a:rPr lang="tr-TR" sz="3200" dirty="0" smtClean="0">
                <a:latin typeface="Comic Sans MS" pitchFamily="66" charset="0"/>
              </a:rPr>
              <a:t>ağı bilinmelidir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200" dirty="0" err="1" smtClean="0">
                <a:latin typeface="Comic Sans MS" pitchFamily="66" charset="0"/>
              </a:rPr>
              <a:t>Yeniden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ilaç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alınması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gereklidir</a:t>
            </a:r>
            <a:r>
              <a:rPr lang="en-US" sz="3200" dirty="0" smtClean="0">
                <a:latin typeface="Comic Sans MS" pitchFamily="66" charset="0"/>
              </a:rPr>
              <a:t>, </a:t>
            </a:r>
            <a:r>
              <a:rPr lang="en-US" sz="3200" dirty="0" err="1" smtClean="0">
                <a:latin typeface="Comic Sans MS" pitchFamily="66" charset="0"/>
              </a:rPr>
              <a:t>ancak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tüm</a:t>
            </a:r>
            <a:r>
              <a:rPr lang="en-US" sz="3200" dirty="0" smtClean="0">
                <a:latin typeface="Comic Sans MS" pitchFamily="66" charset="0"/>
              </a:rPr>
              <a:t> PDE5 </a:t>
            </a:r>
            <a:r>
              <a:rPr lang="en-US" sz="3200" dirty="0" err="1" smtClean="0">
                <a:latin typeface="Comic Sans MS" pitchFamily="66" charset="0"/>
              </a:rPr>
              <a:t>inhibitörleri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için</a:t>
            </a:r>
            <a:r>
              <a:rPr lang="en-US" sz="3200" dirty="0" smtClean="0">
                <a:latin typeface="Comic Sans MS" pitchFamily="66" charset="0"/>
              </a:rPr>
              <a:t> 24 </a:t>
            </a:r>
            <a:r>
              <a:rPr lang="en-US" sz="3200" dirty="0" err="1" smtClean="0">
                <a:latin typeface="Comic Sans MS" pitchFamily="66" charset="0"/>
              </a:rPr>
              <a:t>saat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içinde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maksimum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bir</a:t>
            </a:r>
            <a:r>
              <a:rPr lang="en-US" sz="3200" dirty="0" smtClean="0">
                <a:latin typeface="Comic Sans MS" pitchFamily="66" charset="0"/>
              </a:rPr>
              <a:t> tablet </a:t>
            </a:r>
            <a:r>
              <a:rPr lang="en-US" sz="3200" dirty="0" err="1" smtClean="0">
                <a:latin typeface="Comic Sans MS" pitchFamily="66" charset="0"/>
              </a:rPr>
              <a:t>alınması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gerektiği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göz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önünde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bulundurulmalıdır</a:t>
            </a:r>
            <a:endParaRPr lang="tr-TR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50875"/>
          </a:xfrm>
        </p:spPr>
        <p:txBody>
          <a:bodyPr/>
          <a:lstStyle/>
          <a:p>
            <a:r>
              <a:rPr lang="tr-TR" altLang="tr-TR" sz="32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Düzenli</a:t>
            </a:r>
            <a:r>
              <a:rPr lang="en-US" altLang="tr-TR" sz="32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kullanım uygulamasında </a:t>
            </a:r>
            <a:endParaRPr lang="tr-TR" altLang="tr-TR" sz="3200" b="1" smtClean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438"/>
          </a:xfrm>
        </p:spPr>
        <p:txBody>
          <a:bodyPr/>
          <a:lstStyle/>
          <a:p>
            <a:r>
              <a:rPr lang="en-US" altLang="tr-TR" sz="2800" smtClean="0">
                <a:latin typeface="Comic Sans MS" pitchFamily="66" charset="0"/>
              </a:rPr>
              <a:t>PDE5 inhibitörünün hergün alınması ile kesintisiz, sürekli bir etki sağlanması hedefle</a:t>
            </a:r>
            <a:r>
              <a:rPr lang="tr-TR" altLang="tr-TR" sz="2800" smtClean="0">
                <a:latin typeface="Comic Sans MS" pitchFamily="66" charset="0"/>
              </a:rPr>
              <a:t>n</a:t>
            </a:r>
            <a:r>
              <a:rPr lang="en-US" altLang="tr-TR" sz="2800" smtClean="0">
                <a:latin typeface="Comic Sans MS" pitchFamily="66" charset="0"/>
              </a:rPr>
              <a:t>mektedir</a:t>
            </a:r>
            <a:endParaRPr lang="tr-TR" altLang="tr-TR" sz="2800" smtClean="0">
              <a:latin typeface="Comic Sans MS" pitchFamily="66" charset="0"/>
            </a:endParaRPr>
          </a:p>
          <a:p>
            <a:endParaRPr lang="tr-TR" altLang="tr-TR" sz="2800" smtClean="0">
              <a:latin typeface="Comic Sans MS" pitchFamily="66" charset="0"/>
            </a:endParaRPr>
          </a:p>
          <a:p>
            <a:r>
              <a:rPr lang="en-US" altLang="tr-TR" sz="2800" smtClean="0">
                <a:latin typeface="Comic Sans MS" pitchFamily="66" charset="0"/>
              </a:rPr>
              <a:t>Hasta günün kendisi için uygun bir saatinde ilacını almayı planlar ve ilacın etkisi bir kez başladıktan sonra etkinliğin günün herhangi bir saatinde var olduğu kabul edilir</a:t>
            </a:r>
            <a:endParaRPr lang="tr-TR" altLang="tr-TR" sz="280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77"/>
          <p:cNvSpPr>
            <a:spLocks noChangeArrowheads="1"/>
          </p:cNvSpPr>
          <p:nvPr/>
        </p:nvSpPr>
        <p:spPr bwMode="auto">
          <a:xfrm>
            <a:off x="2152650" y="4295775"/>
            <a:ext cx="5111750" cy="711200"/>
          </a:xfrm>
          <a:custGeom>
            <a:avLst/>
            <a:gdLst>
              <a:gd name="T0" fmla="*/ 41253 w 5111393"/>
              <a:gd name="T1" fmla="*/ 224065 h 710629"/>
              <a:gd name="T2" fmla="*/ 82505 w 5111393"/>
              <a:gd name="T3" fmla="*/ 20524 h 710629"/>
              <a:gd name="T4" fmla="*/ 170148 w 5111393"/>
              <a:gd name="T5" fmla="*/ 138370 h 710629"/>
              <a:gd name="T6" fmla="*/ 391822 w 5111393"/>
              <a:gd name="T7" fmla="*/ 486517 h 710629"/>
              <a:gd name="T8" fmla="*/ 732117 w 5111393"/>
              <a:gd name="T9" fmla="*/ 695411 h 710629"/>
              <a:gd name="T10" fmla="*/ 757907 w 5111393"/>
              <a:gd name="T11" fmla="*/ 454382 h 710629"/>
              <a:gd name="T12" fmla="*/ 773370 w 5111393"/>
              <a:gd name="T13" fmla="*/ 154438 h 710629"/>
              <a:gd name="T14" fmla="*/ 824948 w 5111393"/>
              <a:gd name="T15" fmla="*/ 15179 h 710629"/>
              <a:gd name="T16" fmla="*/ 917728 w 5111393"/>
              <a:gd name="T17" fmla="*/ 186574 h 710629"/>
              <a:gd name="T18" fmla="*/ 1170381 w 5111393"/>
              <a:gd name="T19" fmla="*/ 529373 h 710629"/>
              <a:gd name="T20" fmla="*/ 1474560 w 5111393"/>
              <a:gd name="T21" fmla="*/ 690056 h 710629"/>
              <a:gd name="T22" fmla="*/ 1505487 w 5111393"/>
              <a:gd name="T23" fmla="*/ 256204 h 710629"/>
              <a:gd name="T24" fmla="*/ 1541599 w 5111393"/>
              <a:gd name="T25" fmla="*/ 15179 h 710629"/>
              <a:gd name="T26" fmla="*/ 1685960 w 5111393"/>
              <a:gd name="T27" fmla="*/ 250846 h 710629"/>
              <a:gd name="T28" fmla="*/ 2046856 w 5111393"/>
              <a:gd name="T29" fmla="*/ 625780 h 710629"/>
              <a:gd name="T30" fmla="*/ 2222135 w 5111393"/>
              <a:gd name="T31" fmla="*/ 475805 h 710629"/>
              <a:gd name="T32" fmla="*/ 2237605 w 5111393"/>
              <a:gd name="T33" fmla="*/ 165148 h 710629"/>
              <a:gd name="T34" fmla="*/ 2330386 w 5111393"/>
              <a:gd name="T35" fmla="*/ 52671 h 710629"/>
              <a:gd name="T36" fmla="*/ 2510863 w 5111393"/>
              <a:gd name="T37" fmla="*/ 390107 h 710629"/>
              <a:gd name="T38" fmla="*/ 2866617 w 5111393"/>
              <a:gd name="T39" fmla="*/ 668631 h 710629"/>
              <a:gd name="T40" fmla="*/ 2954259 w 5111393"/>
              <a:gd name="T41" fmla="*/ 518653 h 710629"/>
              <a:gd name="T42" fmla="*/ 2964534 w 5111393"/>
              <a:gd name="T43" fmla="*/ 213354 h 710629"/>
              <a:gd name="T44" fmla="*/ 2995473 w 5111393"/>
              <a:gd name="T45" fmla="*/ 25886 h 710629"/>
              <a:gd name="T46" fmla="*/ 3062552 w 5111393"/>
              <a:gd name="T47" fmla="*/ 63382 h 710629"/>
              <a:gd name="T48" fmla="*/ 3309967 w 5111393"/>
              <a:gd name="T49" fmla="*/ 481161 h 710629"/>
              <a:gd name="T50" fmla="*/ 3665760 w 5111393"/>
              <a:gd name="T51" fmla="*/ 700766 h 710629"/>
              <a:gd name="T52" fmla="*/ 3706978 w 5111393"/>
              <a:gd name="T53" fmla="*/ 175865 h 710629"/>
              <a:gd name="T54" fmla="*/ 3789482 w 5111393"/>
              <a:gd name="T55" fmla="*/ 52671 h 710629"/>
              <a:gd name="T56" fmla="*/ 4021482 w 5111393"/>
              <a:gd name="T57" fmla="*/ 465092 h 710629"/>
              <a:gd name="T58" fmla="*/ 4392675 w 5111393"/>
              <a:gd name="T59" fmla="*/ 695411 h 710629"/>
              <a:gd name="T60" fmla="*/ 4423631 w 5111393"/>
              <a:gd name="T61" fmla="*/ 277631 h 710629"/>
              <a:gd name="T62" fmla="*/ 4449383 w 5111393"/>
              <a:gd name="T63" fmla="*/ 68737 h 710629"/>
              <a:gd name="T64" fmla="*/ 4531927 w 5111393"/>
              <a:gd name="T65" fmla="*/ 58025 h 710629"/>
              <a:gd name="T66" fmla="*/ 4784477 w 5111393"/>
              <a:gd name="T67" fmla="*/ 491874 h 71062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111393"/>
              <a:gd name="T103" fmla="*/ 0 h 710629"/>
              <a:gd name="T104" fmla="*/ 5111393 w 5111393"/>
              <a:gd name="T105" fmla="*/ 710629 h 71062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111393" h="710629">
                <a:moveTo>
                  <a:pt x="0" y="677238"/>
                </a:moveTo>
                <a:cubicBezTo>
                  <a:pt x="14555" y="494871"/>
                  <a:pt x="29111" y="312505"/>
                  <a:pt x="41097" y="214901"/>
                </a:cubicBezTo>
                <a:cubicBezTo>
                  <a:pt x="53083" y="117297"/>
                  <a:pt x="65070" y="124146"/>
                  <a:pt x="71919" y="91611"/>
                </a:cubicBezTo>
                <a:cubicBezTo>
                  <a:pt x="78768" y="59076"/>
                  <a:pt x="71063" y="27398"/>
                  <a:pt x="82193" y="19692"/>
                </a:cubicBezTo>
                <a:cubicBezTo>
                  <a:pt x="93323" y="11987"/>
                  <a:pt x="124146" y="26542"/>
                  <a:pt x="138701" y="45378"/>
                </a:cubicBezTo>
                <a:cubicBezTo>
                  <a:pt x="153256" y="64214"/>
                  <a:pt x="143839" y="83906"/>
                  <a:pt x="169524" y="132708"/>
                </a:cubicBezTo>
                <a:cubicBezTo>
                  <a:pt x="195209" y="181510"/>
                  <a:pt x="255997" y="282539"/>
                  <a:pt x="292813" y="338191"/>
                </a:cubicBezTo>
                <a:cubicBezTo>
                  <a:pt x="329629" y="393843"/>
                  <a:pt x="330485" y="416960"/>
                  <a:pt x="390418" y="466618"/>
                </a:cubicBezTo>
                <a:cubicBezTo>
                  <a:pt x="450351" y="516276"/>
                  <a:pt x="595901" y="602751"/>
                  <a:pt x="652409" y="636142"/>
                </a:cubicBezTo>
                <a:cubicBezTo>
                  <a:pt x="708917" y="669533"/>
                  <a:pt x="714054" y="660971"/>
                  <a:pt x="729465" y="666964"/>
                </a:cubicBezTo>
                <a:cubicBezTo>
                  <a:pt x="744876" y="672957"/>
                  <a:pt x="740595" y="710629"/>
                  <a:pt x="744876" y="672101"/>
                </a:cubicBezTo>
                <a:cubicBezTo>
                  <a:pt x="749157" y="633573"/>
                  <a:pt x="751726" y="506003"/>
                  <a:pt x="755151" y="435796"/>
                </a:cubicBezTo>
                <a:cubicBezTo>
                  <a:pt x="758576" y="365589"/>
                  <a:pt x="762857" y="298807"/>
                  <a:pt x="765425" y="250861"/>
                </a:cubicBezTo>
                <a:cubicBezTo>
                  <a:pt x="767994" y="202915"/>
                  <a:pt x="764569" y="183222"/>
                  <a:pt x="770562" y="148119"/>
                </a:cubicBezTo>
                <a:cubicBezTo>
                  <a:pt x="776555" y="113016"/>
                  <a:pt x="792822" y="62501"/>
                  <a:pt x="801384" y="40241"/>
                </a:cubicBezTo>
                <a:cubicBezTo>
                  <a:pt x="809946" y="17981"/>
                  <a:pt x="810803" y="12843"/>
                  <a:pt x="821933" y="14555"/>
                </a:cubicBezTo>
                <a:cubicBezTo>
                  <a:pt x="833063" y="16267"/>
                  <a:pt x="852755" y="23117"/>
                  <a:pt x="868166" y="50515"/>
                </a:cubicBezTo>
                <a:cubicBezTo>
                  <a:pt x="883577" y="77913"/>
                  <a:pt x="887002" y="127572"/>
                  <a:pt x="914400" y="178942"/>
                </a:cubicBezTo>
                <a:cubicBezTo>
                  <a:pt x="941798" y="230312"/>
                  <a:pt x="990600" y="303944"/>
                  <a:pt x="1032553" y="358739"/>
                </a:cubicBezTo>
                <a:cubicBezTo>
                  <a:pt x="1074506" y="413534"/>
                  <a:pt x="1116459" y="465762"/>
                  <a:pt x="1166117" y="507715"/>
                </a:cubicBezTo>
                <a:cubicBezTo>
                  <a:pt x="1215775" y="549668"/>
                  <a:pt x="1279989" y="584771"/>
                  <a:pt x="1330503" y="610456"/>
                </a:cubicBezTo>
                <a:cubicBezTo>
                  <a:pt x="1381018" y="636141"/>
                  <a:pt x="1444375" y="684944"/>
                  <a:pt x="1469204" y="661827"/>
                </a:cubicBezTo>
                <a:cubicBezTo>
                  <a:pt x="1494033" y="638710"/>
                  <a:pt x="1474342" y="541105"/>
                  <a:pt x="1479479" y="471755"/>
                </a:cubicBezTo>
                <a:cubicBezTo>
                  <a:pt x="1484616" y="402405"/>
                  <a:pt x="1496602" y="301376"/>
                  <a:pt x="1500027" y="245724"/>
                </a:cubicBezTo>
                <a:cubicBezTo>
                  <a:pt x="1503452" y="190072"/>
                  <a:pt x="1494034" y="176373"/>
                  <a:pt x="1500027" y="137845"/>
                </a:cubicBezTo>
                <a:cubicBezTo>
                  <a:pt x="1506020" y="99317"/>
                  <a:pt x="1520575" y="29110"/>
                  <a:pt x="1535986" y="14555"/>
                </a:cubicBezTo>
                <a:cubicBezTo>
                  <a:pt x="1551397" y="0"/>
                  <a:pt x="1568521" y="12843"/>
                  <a:pt x="1592494" y="50515"/>
                </a:cubicBezTo>
                <a:cubicBezTo>
                  <a:pt x="1616467" y="88187"/>
                  <a:pt x="1643009" y="177230"/>
                  <a:pt x="1679825" y="240587"/>
                </a:cubicBezTo>
                <a:cubicBezTo>
                  <a:pt x="1716641" y="303944"/>
                  <a:pt x="1753457" y="370727"/>
                  <a:pt x="1813389" y="430659"/>
                </a:cubicBezTo>
                <a:cubicBezTo>
                  <a:pt x="1873321" y="490591"/>
                  <a:pt x="1975207" y="560798"/>
                  <a:pt x="2039420" y="600182"/>
                </a:cubicBezTo>
                <a:cubicBezTo>
                  <a:pt x="2103634" y="639566"/>
                  <a:pt x="2169560" y="690937"/>
                  <a:pt x="2198670" y="666964"/>
                </a:cubicBezTo>
                <a:cubicBezTo>
                  <a:pt x="2227780" y="642991"/>
                  <a:pt x="2209800" y="529975"/>
                  <a:pt x="2214081" y="456344"/>
                </a:cubicBezTo>
                <a:cubicBezTo>
                  <a:pt x="2218362" y="382713"/>
                  <a:pt x="2221787" y="274834"/>
                  <a:pt x="2224355" y="225175"/>
                </a:cubicBezTo>
                <a:cubicBezTo>
                  <a:pt x="2226924" y="175517"/>
                  <a:pt x="2222643" y="192640"/>
                  <a:pt x="2229492" y="158393"/>
                </a:cubicBezTo>
                <a:cubicBezTo>
                  <a:pt x="2236342" y="124146"/>
                  <a:pt x="2250041" y="37672"/>
                  <a:pt x="2265452" y="19692"/>
                </a:cubicBezTo>
                <a:cubicBezTo>
                  <a:pt x="2280863" y="1712"/>
                  <a:pt x="2301412" y="21405"/>
                  <a:pt x="2321960" y="50515"/>
                </a:cubicBezTo>
                <a:cubicBezTo>
                  <a:pt x="2342508" y="79625"/>
                  <a:pt x="2358776" y="140414"/>
                  <a:pt x="2388742" y="194353"/>
                </a:cubicBezTo>
                <a:cubicBezTo>
                  <a:pt x="2418708" y="248292"/>
                  <a:pt x="2463229" y="322780"/>
                  <a:pt x="2501757" y="374151"/>
                </a:cubicBezTo>
                <a:cubicBezTo>
                  <a:pt x="2540285" y="425522"/>
                  <a:pt x="2560834" y="458057"/>
                  <a:pt x="2619910" y="502578"/>
                </a:cubicBezTo>
                <a:cubicBezTo>
                  <a:pt x="2678987" y="547099"/>
                  <a:pt x="2804845" y="614738"/>
                  <a:pt x="2856216" y="641279"/>
                </a:cubicBezTo>
                <a:cubicBezTo>
                  <a:pt x="2907587" y="667820"/>
                  <a:pt x="2913580" y="685800"/>
                  <a:pt x="2928135" y="661827"/>
                </a:cubicBezTo>
                <a:cubicBezTo>
                  <a:pt x="2942690" y="637854"/>
                  <a:pt x="2939265" y="553093"/>
                  <a:pt x="2943546" y="497441"/>
                </a:cubicBezTo>
                <a:cubicBezTo>
                  <a:pt x="2947827" y="441789"/>
                  <a:pt x="2952108" y="376719"/>
                  <a:pt x="2953820" y="327917"/>
                </a:cubicBezTo>
                <a:cubicBezTo>
                  <a:pt x="2955532" y="279115"/>
                  <a:pt x="2953820" y="204627"/>
                  <a:pt x="2953820" y="204627"/>
                </a:cubicBezTo>
                <a:cubicBezTo>
                  <a:pt x="2953820" y="175517"/>
                  <a:pt x="2948683" y="183222"/>
                  <a:pt x="2953820" y="153256"/>
                </a:cubicBezTo>
                <a:cubicBezTo>
                  <a:pt x="2958957" y="123290"/>
                  <a:pt x="2972657" y="46234"/>
                  <a:pt x="2984643" y="24829"/>
                </a:cubicBezTo>
                <a:cubicBezTo>
                  <a:pt x="2996630" y="3425"/>
                  <a:pt x="3014609" y="18836"/>
                  <a:pt x="3025739" y="24829"/>
                </a:cubicBezTo>
                <a:cubicBezTo>
                  <a:pt x="3036869" y="30822"/>
                  <a:pt x="3028308" y="17124"/>
                  <a:pt x="3051425" y="60789"/>
                </a:cubicBezTo>
                <a:cubicBezTo>
                  <a:pt x="3074542" y="104454"/>
                  <a:pt x="3123344" y="220038"/>
                  <a:pt x="3164440" y="286820"/>
                </a:cubicBezTo>
                <a:cubicBezTo>
                  <a:pt x="3205536" y="353602"/>
                  <a:pt x="3254339" y="415247"/>
                  <a:pt x="3298004" y="461481"/>
                </a:cubicBezTo>
                <a:cubicBezTo>
                  <a:pt x="3341669" y="507715"/>
                  <a:pt x="3367355" y="529120"/>
                  <a:pt x="3426431" y="564223"/>
                </a:cubicBezTo>
                <a:cubicBezTo>
                  <a:pt x="3485507" y="599326"/>
                  <a:pt x="3613079" y="696074"/>
                  <a:pt x="3652463" y="672101"/>
                </a:cubicBezTo>
                <a:cubicBezTo>
                  <a:pt x="3691847" y="648128"/>
                  <a:pt x="3655888" y="504289"/>
                  <a:pt x="3662737" y="420384"/>
                </a:cubicBezTo>
                <a:cubicBezTo>
                  <a:pt x="3669586" y="336479"/>
                  <a:pt x="3684142" y="234594"/>
                  <a:pt x="3693560" y="168668"/>
                </a:cubicBezTo>
                <a:cubicBezTo>
                  <a:pt x="3702978" y="102742"/>
                  <a:pt x="3705546" y="44521"/>
                  <a:pt x="3719245" y="24829"/>
                </a:cubicBezTo>
                <a:cubicBezTo>
                  <a:pt x="3732944" y="5137"/>
                  <a:pt x="3755205" y="20549"/>
                  <a:pt x="3775753" y="50515"/>
                </a:cubicBezTo>
                <a:cubicBezTo>
                  <a:pt x="3796301" y="80481"/>
                  <a:pt x="3804007" y="138701"/>
                  <a:pt x="3842535" y="204627"/>
                </a:cubicBezTo>
                <a:cubicBezTo>
                  <a:pt x="3881063" y="270553"/>
                  <a:pt x="3952126" y="383569"/>
                  <a:pt x="4006921" y="446070"/>
                </a:cubicBezTo>
                <a:cubicBezTo>
                  <a:pt x="4061716" y="508571"/>
                  <a:pt x="4109663" y="542818"/>
                  <a:pt x="4171308" y="579634"/>
                </a:cubicBezTo>
                <a:cubicBezTo>
                  <a:pt x="4232953" y="616450"/>
                  <a:pt x="4340832" y="686656"/>
                  <a:pt x="4376791" y="666964"/>
                </a:cubicBezTo>
                <a:cubicBezTo>
                  <a:pt x="4412750" y="647272"/>
                  <a:pt x="4381928" y="528263"/>
                  <a:pt x="4387065" y="461481"/>
                </a:cubicBezTo>
                <a:cubicBezTo>
                  <a:pt x="4392202" y="394699"/>
                  <a:pt x="4403332" y="315930"/>
                  <a:pt x="4407613" y="266272"/>
                </a:cubicBezTo>
                <a:cubicBezTo>
                  <a:pt x="4411894" y="216614"/>
                  <a:pt x="4408470" y="196921"/>
                  <a:pt x="4412751" y="163530"/>
                </a:cubicBezTo>
                <a:cubicBezTo>
                  <a:pt x="4417032" y="130139"/>
                  <a:pt x="4426450" y="90755"/>
                  <a:pt x="4433299" y="65926"/>
                </a:cubicBezTo>
                <a:cubicBezTo>
                  <a:pt x="4440148" y="41097"/>
                  <a:pt x="4440148" y="16267"/>
                  <a:pt x="4453847" y="14555"/>
                </a:cubicBezTo>
                <a:cubicBezTo>
                  <a:pt x="4467546" y="12843"/>
                  <a:pt x="4494087" y="20549"/>
                  <a:pt x="4515492" y="55652"/>
                </a:cubicBezTo>
                <a:cubicBezTo>
                  <a:pt x="4536897" y="90755"/>
                  <a:pt x="4540321" y="155825"/>
                  <a:pt x="4582274" y="225175"/>
                </a:cubicBezTo>
                <a:cubicBezTo>
                  <a:pt x="4624227" y="294525"/>
                  <a:pt x="4679023" y="397267"/>
                  <a:pt x="4767209" y="471755"/>
                </a:cubicBezTo>
                <a:cubicBezTo>
                  <a:pt x="4855396" y="546243"/>
                  <a:pt x="4983394" y="609172"/>
                  <a:pt x="5111393" y="672101"/>
                </a:cubicBezTo>
              </a:path>
            </a:pathLst>
          </a:custGeom>
          <a:solidFill>
            <a:srgbClr val="CA7700"/>
          </a:solidFill>
          <a:ln w="19050" algn="ctr">
            <a:solidFill>
              <a:srgbClr val="CA77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4579" name="Freeform 80"/>
          <p:cNvSpPr>
            <a:spLocks noChangeArrowheads="1"/>
          </p:cNvSpPr>
          <p:nvPr/>
        </p:nvSpPr>
        <p:spPr bwMode="auto">
          <a:xfrm>
            <a:off x="2165350" y="2652713"/>
            <a:ext cx="3854450" cy="2795587"/>
          </a:xfrm>
          <a:custGeom>
            <a:avLst/>
            <a:gdLst>
              <a:gd name="T0" fmla="*/ 0 w 5111750"/>
              <a:gd name="T1" fmla="*/ 2824811 h 2795058"/>
              <a:gd name="T2" fmla="*/ 284 w 5111750"/>
              <a:gd name="T3" fmla="*/ 2523180 h 2795058"/>
              <a:gd name="T4" fmla="*/ 284 w 5111750"/>
              <a:gd name="T5" fmla="*/ 2375580 h 2795058"/>
              <a:gd name="T6" fmla="*/ 854 w 5111750"/>
              <a:gd name="T7" fmla="*/ 1881432 h 2795058"/>
              <a:gd name="T8" fmla="*/ 854 w 5111750"/>
              <a:gd name="T9" fmla="*/ 1656818 h 2795058"/>
              <a:gd name="T10" fmla="*/ 1707 w 5111750"/>
              <a:gd name="T11" fmla="*/ 1291019 h 2795058"/>
              <a:gd name="T12" fmla="*/ 1991 w 5111750"/>
              <a:gd name="T13" fmla="*/ 668501 h 2795058"/>
              <a:gd name="T14" fmla="*/ 1991 w 5111750"/>
              <a:gd name="T15" fmla="*/ 488809 h 2795058"/>
              <a:gd name="T16" fmla="*/ 2560 w 5111750"/>
              <a:gd name="T17" fmla="*/ 238528 h 2795058"/>
              <a:gd name="T18" fmla="*/ 2845 w 5111750"/>
              <a:gd name="T19" fmla="*/ 155082 h 2795058"/>
              <a:gd name="T20" fmla="*/ 2845 w 5111750"/>
              <a:gd name="T21" fmla="*/ 46012 h 2795058"/>
              <a:gd name="T22" fmla="*/ 4268 w 5111750"/>
              <a:gd name="T23" fmla="*/ 20332 h 2795058"/>
              <a:gd name="T24" fmla="*/ 5690 w 5111750"/>
              <a:gd name="T25" fmla="*/ 20332 h 2795058"/>
              <a:gd name="T26" fmla="*/ 6259 w 5111750"/>
              <a:gd name="T27" fmla="*/ 142270 h 2795058"/>
              <a:gd name="T28" fmla="*/ 7397 w 5111750"/>
              <a:gd name="T29" fmla="*/ 373288 h 2795058"/>
              <a:gd name="T30" fmla="*/ 9389 w 5111750"/>
              <a:gd name="T31" fmla="*/ 565825 h 2795058"/>
              <a:gd name="T32" fmla="*/ 11381 w 5111750"/>
              <a:gd name="T33" fmla="*/ 771189 h 2795058"/>
              <a:gd name="T34" fmla="*/ 13941 w 5111750"/>
              <a:gd name="T35" fmla="*/ 982965 h 2795058"/>
              <a:gd name="T36" fmla="*/ 16217 w 5111750"/>
              <a:gd name="T37" fmla="*/ 1188342 h 2795058"/>
              <a:gd name="T38" fmla="*/ 21053 w 5111750"/>
              <a:gd name="T39" fmla="*/ 1387281 h 2795058"/>
              <a:gd name="T40" fmla="*/ 29873 w 5111750"/>
              <a:gd name="T41" fmla="*/ 1560556 h 2795058"/>
              <a:gd name="T42" fmla="*/ 38693 w 5111750"/>
              <a:gd name="T43" fmla="*/ 1765919 h 2795058"/>
              <a:gd name="T44" fmla="*/ 47231 w 5111750"/>
              <a:gd name="T45" fmla="*/ 1958444 h 2795058"/>
              <a:gd name="T46" fmla="*/ 56335 w 5111750"/>
              <a:gd name="T47" fmla="*/ 2163805 h 2795058"/>
              <a:gd name="T48" fmla="*/ 65154 w 5111750"/>
              <a:gd name="T49" fmla="*/ 2362744 h 2795058"/>
              <a:gd name="T50" fmla="*/ 75113 w 5111750"/>
              <a:gd name="T51" fmla="*/ 2452598 h 2795058"/>
              <a:gd name="T52" fmla="*/ 83363 w 5111750"/>
              <a:gd name="T53" fmla="*/ 2529608 h 2795058"/>
              <a:gd name="T54" fmla="*/ 94742 w 5111750"/>
              <a:gd name="T55" fmla="*/ 2625868 h 2795058"/>
              <a:gd name="T56" fmla="*/ 101570 w 5111750"/>
              <a:gd name="T57" fmla="*/ 2664370 h 2795058"/>
              <a:gd name="T58" fmla="*/ 108113 w 5111750"/>
              <a:gd name="T59" fmla="*/ 2683620 h 2795058"/>
              <a:gd name="T60" fmla="*/ 110675 w 5111750"/>
              <a:gd name="T61" fmla="*/ 2696458 h 2795058"/>
              <a:gd name="T62" fmla="*/ 113804 w 5111750"/>
              <a:gd name="T63" fmla="*/ 2696458 h 2795058"/>
              <a:gd name="T64" fmla="*/ 120347 w 5111750"/>
              <a:gd name="T65" fmla="*/ 2722130 h 2795058"/>
              <a:gd name="T66" fmla="*/ 129167 w 5111750"/>
              <a:gd name="T67" fmla="*/ 2747796 h 2795058"/>
              <a:gd name="T68" fmla="*/ 138841 w 5111750"/>
              <a:gd name="T69" fmla="*/ 2767048 h 2795058"/>
              <a:gd name="T70" fmla="*/ 148514 w 5111750"/>
              <a:gd name="T71" fmla="*/ 2773474 h 2795058"/>
              <a:gd name="T72" fmla="*/ 156195 w 5111750"/>
              <a:gd name="T73" fmla="*/ 2786304 h 2795058"/>
              <a:gd name="T74" fmla="*/ 165584 w 5111750"/>
              <a:gd name="T75" fmla="*/ 2792720 h 2795058"/>
              <a:gd name="T76" fmla="*/ 174973 w 5111750"/>
              <a:gd name="T77" fmla="*/ 2792720 h 2795058"/>
              <a:gd name="T78" fmla="*/ 184361 w 5111750"/>
              <a:gd name="T79" fmla="*/ 2805560 h 2795058"/>
              <a:gd name="T80" fmla="*/ 192897 w 5111750"/>
              <a:gd name="T81" fmla="*/ 2805560 h 2795058"/>
              <a:gd name="T82" fmla="*/ 202286 w 5111750"/>
              <a:gd name="T83" fmla="*/ 2811970 h 2795058"/>
              <a:gd name="T84" fmla="*/ 211390 w 5111750"/>
              <a:gd name="T85" fmla="*/ 2805560 h 2795058"/>
              <a:gd name="T86" fmla="*/ 220210 w 5111750"/>
              <a:gd name="T87" fmla="*/ 2805560 h 2795058"/>
              <a:gd name="T88" fmla="*/ 229030 w 5111750"/>
              <a:gd name="T89" fmla="*/ 2811970 h 279505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111750"/>
              <a:gd name="T136" fmla="*/ 0 h 2795058"/>
              <a:gd name="T137" fmla="*/ 5111750 w 5111750"/>
              <a:gd name="T138" fmla="*/ 2795058 h 279505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111750" h="2795058">
                <a:moveTo>
                  <a:pt x="0" y="2795058"/>
                </a:moveTo>
                <a:cubicBezTo>
                  <a:pt x="2646" y="2682874"/>
                  <a:pt x="5292" y="2570691"/>
                  <a:pt x="6350" y="2496608"/>
                </a:cubicBezTo>
                <a:cubicBezTo>
                  <a:pt x="7408" y="2422525"/>
                  <a:pt x="4233" y="2456391"/>
                  <a:pt x="6350" y="2350558"/>
                </a:cubicBezTo>
                <a:cubicBezTo>
                  <a:pt x="8467" y="2244725"/>
                  <a:pt x="16933" y="1980141"/>
                  <a:pt x="19050" y="1861608"/>
                </a:cubicBezTo>
                <a:cubicBezTo>
                  <a:pt x="21167" y="1743075"/>
                  <a:pt x="15875" y="1736725"/>
                  <a:pt x="19050" y="1639358"/>
                </a:cubicBezTo>
                <a:cubicBezTo>
                  <a:pt x="22225" y="1541991"/>
                  <a:pt x="33867" y="1440391"/>
                  <a:pt x="38100" y="1277408"/>
                </a:cubicBezTo>
                <a:cubicBezTo>
                  <a:pt x="42333" y="1114425"/>
                  <a:pt x="43392" y="793750"/>
                  <a:pt x="44450" y="661458"/>
                </a:cubicBezTo>
                <a:cubicBezTo>
                  <a:pt x="45508" y="529166"/>
                  <a:pt x="42333" y="554566"/>
                  <a:pt x="44450" y="483658"/>
                </a:cubicBezTo>
                <a:cubicBezTo>
                  <a:pt x="46567" y="412750"/>
                  <a:pt x="53975" y="291041"/>
                  <a:pt x="57150" y="236008"/>
                </a:cubicBezTo>
                <a:cubicBezTo>
                  <a:pt x="60325" y="180975"/>
                  <a:pt x="62442" y="185208"/>
                  <a:pt x="63500" y="153458"/>
                </a:cubicBezTo>
                <a:cubicBezTo>
                  <a:pt x="64558" y="121708"/>
                  <a:pt x="58208" y="67733"/>
                  <a:pt x="63500" y="45508"/>
                </a:cubicBezTo>
                <a:cubicBezTo>
                  <a:pt x="68792" y="23283"/>
                  <a:pt x="84667" y="24341"/>
                  <a:pt x="95250" y="20108"/>
                </a:cubicBezTo>
                <a:cubicBezTo>
                  <a:pt x="105833" y="15875"/>
                  <a:pt x="119592" y="0"/>
                  <a:pt x="127000" y="20108"/>
                </a:cubicBezTo>
                <a:cubicBezTo>
                  <a:pt x="134408" y="40216"/>
                  <a:pt x="133350" y="82550"/>
                  <a:pt x="139700" y="140758"/>
                </a:cubicBezTo>
                <a:cubicBezTo>
                  <a:pt x="146050" y="198966"/>
                  <a:pt x="153458" y="299508"/>
                  <a:pt x="165100" y="369358"/>
                </a:cubicBezTo>
                <a:cubicBezTo>
                  <a:pt x="176742" y="439208"/>
                  <a:pt x="194733" y="494241"/>
                  <a:pt x="209550" y="559858"/>
                </a:cubicBezTo>
                <a:cubicBezTo>
                  <a:pt x="224367" y="625475"/>
                  <a:pt x="237067" y="694266"/>
                  <a:pt x="254000" y="763058"/>
                </a:cubicBezTo>
                <a:cubicBezTo>
                  <a:pt x="270933" y="831850"/>
                  <a:pt x="293158" y="903816"/>
                  <a:pt x="311150" y="972608"/>
                </a:cubicBezTo>
                <a:cubicBezTo>
                  <a:pt x="329142" y="1041400"/>
                  <a:pt x="335492" y="1109133"/>
                  <a:pt x="361950" y="1175808"/>
                </a:cubicBezTo>
                <a:cubicBezTo>
                  <a:pt x="388408" y="1242483"/>
                  <a:pt x="419100" y="1311275"/>
                  <a:pt x="469900" y="1372658"/>
                </a:cubicBezTo>
                <a:cubicBezTo>
                  <a:pt x="520700" y="1434041"/>
                  <a:pt x="601133" y="1481666"/>
                  <a:pt x="666750" y="1544108"/>
                </a:cubicBezTo>
                <a:cubicBezTo>
                  <a:pt x="732367" y="1606550"/>
                  <a:pt x="799042" y="1681691"/>
                  <a:pt x="863600" y="1747308"/>
                </a:cubicBezTo>
                <a:cubicBezTo>
                  <a:pt x="928158" y="1812925"/>
                  <a:pt x="1054100" y="1937808"/>
                  <a:pt x="1054100" y="1937808"/>
                </a:cubicBezTo>
                <a:lnTo>
                  <a:pt x="1257300" y="2141008"/>
                </a:lnTo>
                <a:cubicBezTo>
                  <a:pt x="1323975" y="2207683"/>
                  <a:pt x="1384300" y="2290233"/>
                  <a:pt x="1454150" y="2337858"/>
                </a:cubicBezTo>
                <a:cubicBezTo>
                  <a:pt x="1524000" y="2385483"/>
                  <a:pt x="1676400" y="2426758"/>
                  <a:pt x="1676400" y="2426758"/>
                </a:cubicBezTo>
                <a:cubicBezTo>
                  <a:pt x="1744133" y="2454275"/>
                  <a:pt x="1787525" y="2474383"/>
                  <a:pt x="1860550" y="2502958"/>
                </a:cubicBezTo>
                <a:cubicBezTo>
                  <a:pt x="1933575" y="2531533"/>
                  <a:pt x="2046817" y="2575983"/>
                  <a:pt x="2114550" y="2598208"/>
                </a:cubicBezTo>
                <a:cubicBezTo>
                  <a:pt x="2182283" y="2620433"/>
                  <a:pt x="2217208" y="2626783"/>
                  <a:pt x="2266950" y="2636308"/>
                </a:cubicBezTo>
                <a:cubicBezTo>
                  <a:pt x="2316692" y="2645833"/>
                  <a:pt x="2379133" y="2650066"/>
                  <a:pt x="2413000" y="2655358"/>
                </a:cubicBezTo>
                <a:cubicBezTo>
                  <a:pt x="2446867" y="2660650"/>
                  <a:pt x="2448983" y="2665941"/>
                  <a:pt x="2470150" y="2668058"/>
                </a:cubicBezTo>
                <a:cubicBezTo>
                  <a:pt x="2491317" y="2670175"/>
                  <a:pt x="2504017" y="2663825"/>
                  <a:pt x="2540000" y="2668058"/>
                </a:cubicBezTo>
                <a:cubicBezTo>
                  <a:pt x="2575983" y="2672291"/>
                  <a:pt x="2628900" y="2684991"/>
                  <a:pt x="2686050" y="2693458"/>
                </a:cubicBezTo>
                <a:cubicBezTo>
                  <a:pt x="2743200" y="2701925"/>
                  <a:pt x="2814108" y="2711450"/>
                  <a:pt x="2882900" y="2718858"/>
                </a:cubicBezTo>
                <a:cubicBezTo>
                  <a:pt x="2951692" y="2726266"/>
                  <a:pt x="3026833" y="2733675"/>
                  <a:pt x="3098800" y="2737908"/>
                </a:cubicBezTo>
                <a:cubicBezTo>
                  <a:pt x="3170767" y="2742141"/>
                  <a:pt x="3250142" y="2741083"/>
                  <a:pt x="3314700" y="2744258"/>
                </a:cubicBezTo>
                <a:cubicBezTo>
                  <a:pt x="3379258" y="2747433"/>
                  <a:pt x="3422650" y="2753783"/>
                  <a:pt x="3486150" y="2756958"/>
                </a:cubicBezTo>
                <a:cubicBezTo>
                  <a:pt x="3549650" y="2760133"/>
                  <a:pt x="3625850" y="2762250"/>
                  <a:pt x="3695700" y="2763308"/>
                </a:cubicBezTo>
                <a:cubicBezTo>
                  <a:pt x="3765550" y="2764366"/>
                  <a:pt x="3835400" y="2761191"/>
                  <a:pt x="3905250" y="2763308"/>
                </a:cubicBezTo>
                <a:cubicBezTo>
                  <a:pt x="3975100" y="2765425"/>
                  <a:pt x="4048125" y="2773891"/>
                  <a:pt x="4114800" y="2776008"/>
                </a:cubicBezTo>
                <a:cubicBezTo>
                  <a:pt x="4181475" y="2778125"/>
                  <a:pt x="4238625" y="2774950"/>
                  <a:pt x="4305300" y="2776008"/>
                </a:cubicBezTo>
                <a:cubicBezTo>
                  <a:pt x="4371975" y="2777066"/>
                  <a:pt x="4446058" y="2782358"/>
                  <a:pt x="4514850" y="2782358"/>
                </a:cubicBezTo>
                <a:cubicBezTo>
                  <a:pt x="4583642" y="2782358"/>
                  <a:pt x="4651375" y="2777066"/>
                  <a:pt x="4718050" y="2776008"/>
                </a:cubicBezTo>
                <a:cubicBezTo>
                  <a:pt x="4784725" y="2774950"/>
                  <a:pt x="4849283" y="2774950"/>
                  <a:pt x="4914900" y="2776008"/>
                </a:cubicBezTo>
                <a:cubicBezTo>
                  <a:pt x="4980517" y="2777066"/>
                  <a:pt x="5046133" y="2779712"/>
                  <a:pt x="5111750" y="2782358"/>
                </a:cubicBezTo>
              </a:path>
            </a:pathLst>
          </a:custGeom>
          <a:noFill/>
          <a:ln w="19050" algn="ctr">
            <a:solidFill>
              <a:srgbClr val="FFDB69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580" name="Freeform 127"/>
          <p:cNvSpPr>
            <a:spLocks noChangeArrowheads="1"/>
          </p:cNvSpPr>
          <p:nvPr/>
        </p:nvSpPr>
        <p:spPr bwMode="auto">
          <a:xfrm>
            <a:off x="2195513" y="4322763"/>
            <a:ext cx="34925" cy="138112"/>
          </a:xfrm>
          <a:custGeom>
            <a:avLst/>
            <a:gdLst>
              <a:gd name="T0" fmla="*/ 0 w 35719"/>
              <a:gd name="T1" fmla="*/ 138057 h 138113"/>
              <a:gd name="T2" fmla="*/ 2028 w 35719"/>
              <a:gd name="T3" fmla="*/ 78525 h 138113"/>
              <a:gd name="T4" fmla="*/ 10143 w 35719"/>
              <a:gd name="T5" fmla="*/ 0 h 138113"/>
              <a:gd name="T6" fmla="*/ 0 60000 65536"/>
              <a:gd name="T7" fmla="*/ 0 60000 65536"/>
              <a:gd name="T8" fmla="*/ 0 60000 65536"/>
              <a:gd name="T9" fmla="*/ 0 w 35719"/>
              <a:gd name="T10" fmla="*/ 0 h 138113"/>
              <a:gd name="T11" fmla="*/ 35719 w 35719"/>
              <a:gd name="T12" fmla="*/ 138113 h 138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719" h="138113">
                <a:moveTo>
                  <a:pt x="0" y="138113"/>
                </a:moveTo>
                <a:cubicBezTo>
                  <a:pt x="595" y="119856"/>
                  <a:pt x="1191" y="101600"/>
                  <a:pt x="7144" y="78581"/>
                </a:cubicBezTo>
                <a:cubicBezTo>
                  <a:pt x="13097" y="55562"/>
                  <a:pt x="24408" y="27781"/>
                  <a:pt x="35719" y="0"/>
                </a:cubicBezTo>
              </a:path>
            </a:pathLst>
          </a:custGeom>
          <a:solidFill>
            <a:srgbClr val="CA7700"/>
          </a:solidFill>
          <a:ln w="25400" algn="ctr">
            <a:solidFill>
              <a:srgbClr val="CA77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4581" name="Rectangle 5"/>
          <p:cNvSpPr txBox="1">
            <a:spLocks noChangeArrowheads="1"/>
          </p:cNvSpPr>
          <p:nvPr/>
        </p:nvSpPr>
        <p:spPr bwMode="auto">
          <a:xfrm>
            <a:off x="228600" y="152400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tr-TR" sz="2400">
                <a:solidFill>
                  <a:srgbClr val="FFFF00"/>
                </a:solidFill>
                <a:latin typeface="Comic Sans MS" pitchFamily="66" charset="0"/>
              </a:rPr>
              <a:t>Ön Görülen Tadalafil</a:t>
            </a:r>
            <a:r>
              <a:rPr lang="tr-TR" altLang="tr-TR" sz="240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altLang="tr-TR" sz="2400">
                <a:solidFill>
                  <a:srgbClr val="FFFF00"/>
                </a:solidFill>
                <a:latin typeface="Comic Sans MS" pitchFamily="66" charset="0"/>
              </a:rPr>
              <a:t>Zamana Karşı Konsantrasyon Profilleri</a:t>
            </a:r>
          </a:p>
        </p:txBody>
      </p:sp>
      <p:sp>
        <p:nvSpPr>
          <p:cNvPr id="24582" name="Text Box 59"/>
          <p:cNvSpPr txBox="1">
            <a:spLocks noChangeArrowheads="1"/>
          </p:cNvSpPr>
          <p:nvPr/>
        </p:nvSpPr>
        <p:spPr bwMode="auto">
          <a:xfrm>
            <a:off x="152400" y="6467475"/>
            <a:ext cx="2689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nb-NO" altLang="tr-TR" sz="1000" b="0">
                <a:solidFill>
                  <a:schemeClr val="tx1"/>
                </a:solidFill>
                <a:latin typeface="Arial" charset="0"/>
                <a:cs typeface="Arial" charset="0"/>
              </a:rPr>
              <a:t>Wrishko R et al. </a:t>
            </a:r>
            <a:r>
              <a:rPr lang="nb-NO" altLang="tr-TR" sz="1000" b="0" i="1">
                <a:solidFill>
                  <a:schemeClr val="tx1"/>
                </a:solidFill>
                <a:latin typeface="Arial" charset="0"/>
                <a:cs typeface="Arial" charset="0"/>
              </a:rPr>
              <a:t>J Sex Med</a:t>
            </a:r>
            <a:r>
              <a:rPr lang="nb-NO" altLang="tr-TR" sz="1000" b="0">
                <a:solidFill>
                  <a:schemeClr val="tx1"/>
                </a:solidFill>
                <a:latin typeface="Arial" charset="0"/>
                <a:cs typeface="Arial" charset="0"/>
              </a:rPr>
              <a:t> 2009;6:2039-48.</a:t>
            </a:r>
          </a:p>
        </p:txBody>
      </p:sp>
      <p:cxnSp>
        <p:nvCxnSpPr>
          <p:cNvPr id="24583" name="Straight Connector 78"/>
          <p:cNvCxnSpPr>
            <a:cxnSpLocks noChangeShapeType="1"/>
          </p:cNvCxnSpPr>
          <p:nvPr/>
        </p:nvCxnSpPr>
        <p:spPr bwMode="auto">
          <a:xfrm>
            <a:off x="2120900" y="4984750"/>
            <a:ext cx="5264150" cy="1588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4" name="Straight Connector 81"/>
          <p:cNvCxnSpPr>
            <a:cxnSpLocks noChangeShapeType="1"/>
          </p:cNvCxnSpPr>
          <p:nvPr/>
        </p:nvCxnSpPr>
        <p:spPr bwMode="auto">
          <a:xfrm rot="5400000">
            <a:off x="225426" y="3679825"/>
            <a:ext cx="3536950" cy="317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5" name="Straight Connector 82"/>
          <p:cNvCxnSpPr>
            <a:cxnSpLocks noChangeShapeType="1"/>
          </p:cNvCxnSpPr>
          <p:nvPr/>
        </p:nvCxnSpPr>
        <p:spPr bwMode="auto">
          <a:xfrm>
            <a:off x="2171700" y="5556250"/>
            <a:ext cx="510540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6" name="Line 6"/>
          <p:cNvSpPr>
            <a:spLocks noChangeShapeType="1"/>
          </p:cNvSpPr>
          <p:nvPr/>
        </p:nvSpPr>
        <p:spPr bwMode="auto">
          <a:xfrm>
            <a:off x="1912938" y="1912938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587" name="Line 6"/>
          <p:cNvSpPr>
            <a:spLocks noChangeShapeType="1"/>
          </p:cNvSpPr>
          <p:nvPr/>
        </p:nvSpPr>
        <p:spPr bwMode="auto">
          <a:xfrm>
            <a:off x="1912938" y="2354263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588" name="Line 6"/>
          <p:cNvSpPr>
            <a:spLocks noChangeShapeType="1"/>
          </p:cNvSpPr>
          <p:nvPr/>
        </p:nvSpPr>
        <p:spPr bwMode="auto">
          <a:xfrm>
            <a:off x="1912938" y="2797175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589" name="Line 6"/>
          <p:cNvSpPr>
            <a:spLocks noChangeShapeType="1"/>
          </p:cNvSpPr>
          <p:nvPr/>
        </p:nvSpPr>
        <p:spPr bwMode="auto">
          <a:xfrm>
            <a:off x="1912938" y="3238500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590" name="Line 6"/>
          <p:cNvSpPr>
            <a:spLocks noChangeShapeType="1"/>
          </p:cNvSpPr>
          <p:nvPr/>
        </p:nvSpPr>
        <p:spPr bwMode="auto">
          <a:xfrm>
            <a:off x="1912938" y="3681413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591" name="Line 6"/>
          <p:cNvSpPr>
            <a:spLocks noChangeShapeType="1"/>
          </p:cNvSpPr>
          <p:nvPr/>
        </p:nvSpPr>
        <p:spPr bwMode="auto">
          <a:xfrm>
            <a:off x="1912938" y="4122738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592" name="Line 6"/>
          <p:cNvSpPr>
            <a:spLocks noChangeShapeType="1"/>
          </p:cNvSpPr>
          <p:nvPr/>
        </p:nvSpPr>
        <p:spPr bwMode="auto">
          <a:xfrm>
            <a:off x="1912938" y="4565650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593" name="Line 6"/>
          <p:cNvSpPr>
            <a:spLocks noChangeShapeType="1"/>
          </p:cNvSpPr>
          <p:nvPr/>
        </p:nvSpPr>
        <p:spPr bwMode="auto">
          <a:xfrm>
            <a:off x="1912938" y="5006975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594" name="Line 6"/>
          <p:cNvSpPr>
            <a:spLocks noChangeShapeType="1"/>
          </p:cNvSpPr>
          <p:nvPr/>
        </p:nvSpPr>
        <p:spPr bwMode="auto">
          <a:xfrm>
            <a:off x="1912938" y="5449888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cxnSp>
        <p:nvCxnSpPr>
          <p:cNvPr id="93" name="Straight Connector 92"/>
          <p:cNvCxnSpPr/>
          <p:nvPr/>
        </p:nvCxnSpPr>
        <p:spPr>
          <a:xfrm rot="5400000">
            <a:off x="2134394" y="5593556"/>
            <a:ext cx="76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2863057" y="5593556"/>
            <a:ext cx="762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3593307" y="5593556"/>
            <a:ext cx="762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4321969" y="5593556"/>
            <a:ext cx="76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5050632" y="5593556"/>
            <a:ext cx="762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5779294" y="5593556"/>
            <a:ext cx="76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6509544" y="5593556"/>
            <a:ext cx="76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7238207" y="5593556"/>
            <a:ext cx="762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3" name="TextBox 100"/>
          <p:cNvSpPr txBox="1">
            <a:spLocks noChangeArrowheads="1"/>
          </p:cNvSpPr>
          <p:nvPr/>
        </p:nvSpPr>
        <p:spPr bwMode="auto">
          <a:xfrm>
            <a:off x="1465263" y="1741488"/>
            <a:ext cx="56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>
                <a:latin typeface="Arial" charset="0"/>
              </a:rPr>
              <a:t>400</a:t>
            </a:r>
          </a:p>
        </p:txBody>
      </p:sp>
      <p:sp>
        <p:nvSpPr>
          <p:cNvPr id="24604" name="TextBox 101"/>
          <p:cNvSpPr txBox="1">
            <a:spLocks noChangeArrowheads="1"/>
          </p:cNvSpPr>
          <p:nvPr/>
        </p:nvSpPr>
        <p:spPr bwMode="auto">
          <a:xfrm>
            <a:off x="1465263" y="2182813"/>
            <a:ext cx="56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>
                <a:latin typeface="Arial" charset="0"/>
              </a:rPr>
              <a:t>350</a:t>
            </a:r>
          </a:p>
        </p:txBody>
      </p:sp>
      <p:sp>
        <p:nvSpPr>
          <p:cNvPr id="24605" name="TextBox 102"/>
          <p:cNvSpPr txBox="1">
            <a:spLocks noChangeArrowheads="1"/>
          </p:cNvSpPr>
          <p:nvPr/>
        </p:nvSpPr>
        <p:spPr bwMode="auto">
          <a:xfrm>
            <a:off x="1465263" y="2627313"/>
            <a:ext cx="56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>
                <a:latin typeface="Arial" charset="0"/>
              </a:rPr>
              <a:t>300</a:t>
            </a:r>
          </a:p>
        </p:txBody>
      </p:sp>
      <p:sp>
        <p:nvSpPr>
          <p:cNvPr id="24606" name="TextBox 103"/>
          <p:cNvSpPr txBox="1">
            <a:spLocks noChangeArrowheads="1"/>
          </p:cNvSpPr>
          <p:nvPr/>
        </p:nvSpPr>
        <p:spPr bwMode="auto">
          <a:xfrm>
            <a:off x="1465263" y="3070225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>
                <a:latin typeface="Arial" charset="0"/>
              </a:rPr>
              <a:t>250</a:t>
            </a:r>
          </a:p>
        </p:txBody>
      </p:sp>
      <p:sp>
        <p:nvSpPr>
          <p:cNvPr id="24607" name="TextBox 104"/>
          <p:cNvSpPr txBox="1">
            <a:spLocks noChangeArrowheads="1"/>
          </p:cNvSpPr>
          <p:nvPr/>
        </p:nvSpPr>
        <p:spPr bwMode="auto">
          <a:xfrm>
            <a:off x="1465263" y="3513138"/>
            <a:ext cx="56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>
                <a:latin typeface="Arial" charset="0"/>
              </a:rPr>
              <a:t>200</a:t>
            </a:r>
          </a:p>
        </p:txBody>
      </p:sp>
      <p:sp>
        <p:nvSpPr>
          <p:cNvPr id="24608" name="TextBox 105"/>
          <p:cNvSpPr txBox="1">
            <a:spLocks noChangeArrowheads="1"/>
          </p:cNvSpPr>
          <p:nvPr/>
        </p:nvSpPr>
        <p:spPr bwMode="auto">
          <a:xfrm>
            <a:off x="1465263" y="3956050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>
                <a:latin typeface="Arial" charset="0"/>
              </a:rPr>
              <a:t>150</a:t>
            </a:r>
          </a:p>
        </p:txBody>
      </p:sp>
      <p:sp>
        <p:nvSpPr>
          <p:cNvPr id="24609" name="TextBox 106"/>
          <p:cNvSpPr txBox="1">
            <a:spLocks noChangeArrowheads="1"/>
          </p:cNvSpPr>
          <p:nvPr/>
        </p:nvSpPr>
        <p:spPr bwMode="auto">
          <a:xfrm>
            <a:off x="1465263" y="4398963"/>
            <a:ext cx="56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>
                <a:latin typeface="Arial" charset="0"/>
              </a:rPr>
              <a:t>100</a:t>
            </a:r>
          </a:p>
        </p:txBody>
      </p:sp>
      <p:sp>
        <p:nvSpPr>
          <p:cNvPr id="24610" name="TextBox 107"/>
          <p:cNvSpPr txBox="1">
            <a:spLocks noChangeArrowheads="1"/>
          </p:cNvSpPr>
          <p:nvPr/>
        </p:nvSpPr>
        <p:spPr bwMode="auto">
          <a:xfrm>
            <a:off x="1563688" y="484187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>
                <a:latin typeface="Arial" charset="0"/>
              </a:rPr>
              <a:t>50</a:t>
            </a:r>
          </a:p>
        </p:txBody>
      </p:sp>
      <p:sp>
        <p:nvSpPr>
          <p:cNvPr id="24611" name="TextBox 108"/>
          <p:cNvSpPr txBox="1">
            <a:spLocks noChangeArrowheads="1"/>
          </p:cNvSpPr>
          <p:nvPr/>
        </p:nvSpPr>
        <p:spPr bwMode="auto">
          <a:xfrm>
            <a:off x="1663700" y="52847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>
                <a:latin typeface="Arial" charset="0"/>
              </a:rPr>
              <a:t>0</a:t>
            </a:r>
          </a:p>
        </p:txBody>
      </p:sp>
      <p:sp>
        <p:nvSpPr>
          <p:cNvPr id="24612" name="TextBox 109"/>
          <p:cNvSpPr txBox="1">
            <a:spLocks noChangeArrowheads="1"/>
          </p:cNvSpPr>
          <p:nvPr/>
        </p:nvSpPr>
        <p:spPr bwMode="auto">
          <a:xfrm>
            <a:off x="2025650" y="5608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>
                <a:latin typeface="Arial" charset="0"/>
              </a:rPr>
              <a:t>0</a:t>
            </a:r>
          </a:p>
        </p:txBody>
      </p:sp>
      <p:sp>
        <p:nvSpPr>
          <p:cNvPr id="24613" name="TextBox 110"/>
          <p:cNvSpPr txBox="1">
            <a:spLocks noChangeArrowheads="1"/>
          </p:cNvSpPr>
          <p:nvPr/>
        </p:nvSpPr>
        <p:spPr bwMode="auto">
          <a:xfrm>
            <a:off x="2709863" y="560863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>
                <a:latin typeface="Arial" charset="0"/>
              </a:rPr>
              <a:t>24</a:t>
            </a:r>
          </a:p>
        </p:txBody>
      </p:sp>
      <p:sp>
        <p:nvSpPr>
          <p:cNvPr id="24614" name="TextBox 111"/>
          <p:cNvSpPr txBox="1">
            <a:spLocks noChangeArrowheads="1"/>
          </p:cNvSpPr>
          <p:nvPr/>
        </p:nvSpPr>
        <p:spPr bwMode="auto">
          <a:xfrm>
            <a:off x="3436938" y="560863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>
                <a:latin typeface="Arial" charset="0"/>
              </a:rPr>
              <a:t>48</a:t>
            </a:r>
          </a:p>
        </p:txBody>
      </p:sp>
      <p:sp>
        <p:nvSpPr>
          <p:cNvPr id="24615" name="TextBox 112"/>
          <p:cNvSpPr txBox="1">
            <a:spLocks noChangeArrowheads="1"/>
          </p:cNvSpPr>
          <p:nvPr/>
        </p:nvSpPr>
        <p:spPr bwMode="auto">
          <a:xfrm>
            <a:off x="4173538" y="560863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>
                <a:latin typeface="Arial" charset="0"/>
              </a:rPr>
              <a:t>72</a:t>
            </a:r>
          </a:p>
        </p:txBody>
      </p:sp>
      <p:sp>
        <p:nvSpPr>
          <p:cNvPr id="24616" name="TextBox 113"/>
          <p:cNvSpPr txBox="1">
            <a:spLocks noChangeArrowheads="1"/>
          </p:cNvSpPr>
          <p:nvPr/>
        </p:nvSpPr>
        <p:spPr bwMode="auto">
          <a:xfrm>
            <a:off x="4891088" y="560863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>
                <a:latin typeface="Arial" charset="0"/>
              </a:rPr>
              <a:t>96</a:t>
            </a:r>
          </a:p>
        </p:txBody>
      </p:sp>
      <p:sp>
        <p:nvSpPr>
          <p:cNvPr id="24617" name="TextBox 114"/>
          <p:cNvSpPr txBox="1">
            <a:spLocks noChangeArrowheads="1"/>
          </p:cNvSpPr>
          <p:nvPr/>
        </p:nvSpPr>
        <p:spPr bwMode="auto">
          <a:xfrm>
            <a:off x="5589588" y="5608638"/>
            <a:ext cx="56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>
                <a:latin typeface="Arial" charset="0"/>
              </a:rPr>
              <a:t>120</a:t>
            </a:r>
          </a:p>
        </p:txBody>
      </p:sp>
      <p:sp>
        <p:nvSpPr>
          <p:cNvPr id="24618" name="TextBox 115"/>
          <p:cNvSpPr txBox="1">
            <a:spLocks noChangeArrowheads="1"/>
          </p:cNvSpPr>
          <p:nvPr/>
        </p:nvSpPr>
        <p:spPr bwMode="auto">
          <a:xfrm>
            <a:off x="6300788" y="5608638"/>
            <a:ext cx="56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>
                <a:latin typeface="Arial" charset="0"/>
              </a:rPr>
              <a:t>144</a:t>
            </a:r>
          </a:p>
        </p:txBody>
      </p:sp>
      <p:sp>
        <p:nvSpPr>
          <p:cNvPr id="24619" name="TextBox 116"/>
          <p:cNvSpPr txBox="1">
            <a:spLocks noChangeArrowheads="1"/>
          </p:cNvSpPr>
          <p:nvPr/>
        </p:nvSpPr>
        <p:spPr bwMode="auto">
          <a:xfrm>
            <a:off x="7042150" y="5608638"/>
            <a:ext cx="56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>
                <a:latin typeface="Arial" charset="0"/>
              </a:rPr>
              <a:t>168</a:t>
            </a:r>
          </a:p>
        </p:txBody>
      </p:sp>
      <p:sp>
        <p:nvSpPr>
          <p:cNvPr id="24620" name="Rectangle 157"/>
          <p:cNvSpPr>
            <a:spLocks noChangeAspect="1" noChangeArrowheads="1"/>
          </p:cNvSpPr>
          <p:nvPr/>
        </p:nvSpPr>
        <p:spPr bwMode="auto">
          <a:xfrm>
            <a:off x="2455863" y="5989638"/>
            <a:ext cx="42338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tr-TR" b="0">
                <a:latin typeface="Arial" charset="0"/>
              </a:rPr>
              <a:t>Süre (saat)</a:t>
            </a:r>
          </a:p>
        </p:txBody>
      </p:sp>
      <p:sp>
        <p:nvSpPr>
          <p:cNvPr id="24621" name="Rectangle 158"/>
          <p:cNvSpPr>
            <a:spLocks noChangeAspect="1" noChangeArrowheads="1"/>
          </p:cNvSpPr>
          <p:nvPr/>
        </p:nvSpPr>
        <p:spPr bwMode="auto">
          <a:xfrm rot="-5400000">
            <a:off x="-646113" y="3638551"/>
            <a:ext cx="39036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tr-TR" b="0">
                <a:latin typeface="Arial" charset="0"/>
              </a:rPr>
              <a:t>Tadalafil Plazma </a:t>
            </a:r>
            <a:r>
              <a:rPr lang="en-US" altLang="tr-TR" sz="1400" b="0">
                <a:latin typeface="Arial" charset="0"/>
              </a:rPr>
              <a:t>Konsantrasyonu (ng/mL)</a:t>
            </a:r>
          </a:p>
        </p:txBody>
      </p:sp>
      <p:sp>
        <p:nvSpPr>
          <p:cNvPr id="24622" name="TextBox 28"/>
          <p:cNvSpPr txBox="1">
            <a:spLocks noChangeArrowheads="1"/>
          </p:cNvSpPr>
          <p:nvPr/>
        </p:nvSpPr>
        <p:spPr bwMode="auto">
          <a:xfrm>
            <a:off x="5562600" y="2743200"/>
            <a:ext cx="3354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1400" b="0">
                <a:latin typeface="Comic Sans MS" pitchFamily="66" charset="0"/>
              </a:rPr>
              <a:t>Tadalafil 20 mg</a:t>
            </a:r>
            <a:r>
              <a:rPr lang="tr-TR" altLang="tr-TR" sz="1400" b="0">
                <a:latin typeface="Comic Sans MS" pitchFamily="66" charset="0"/>
              </a:rPr>
              <a:t>, gerektiğinde kullanım</a:t>
            </a:r>
            <a:endParaRPr lang="en-US" altLang="tr-TR" sz="1400" b="0">
              <a:latin typeface="Comic Sans MS" pitchFamily="66" charset="0"/>
            </a:endParaRPr>
          </a:p>
        </p:txBody>
      </p:sp>
      <p:sp>
        <p:nvSpPr>
          <p:cNvPr id="24623" name="TextBox 28"/>
          <p:cNvSpPr txBox="1">
            <a:spLocks noChangeArrowheads="1"/>
          </p:cNvSpPr>
          <p:nvPr/>
        </p:nvSpPr>
        <p:spPr bwMode="auto">
          <a:xfrm>
            <a:off x="5562600" y="2438400"/>
            <a:ext cx="2644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1400" b="0">
                <a:latin typeface="Comic Sans MS" pitchFamily="66" charset="0"/>
              </a:rPr>
              <a:t>Tadalafil 5 mg</a:t>
            </a:r>
            <a:r>
              <a:rPr lang="tr-TR" altLang="tr-TR" sz="1400" b="0">
                <a:latin typeface="Comic Sans MS" pitchFamily="66" charset="0"/>
              </a:rPr>
              <a:t>, günde tek doz</a:t>
            </a:r>
            <a:endParaRPr lang="en-US" altLang="tr-TR" sz="1400" b="0">
              <a:latin typeface="Comic Sans MS" pitchFamily="66" charset="0"/>
            </a:endParaRPr>
          </a:p>
        </p:txBody>
      </p:sp>
      <p:cxnSp>
        <p:nvCxnSpPr>
          <p:cNvPr id="24624" name="Straight Connector 121"/>
          <p:cNvCxnSpPr>
            <a:cxnSpLocks noChangeShapeType="1"/>
          </p:cNvCxnSpPr>
          <p:nvPr/>
        </p:nvCxnSpPr>
        <p:spPr bwMode="auto">
          <a:xfrm flipV="1">
            <a:off x="5257800" y="2895600"/>
            <a:ext cx="352425" cy="0"/>
          </a:xfrm>
          <a:prstGeom prst="line">
            <a:avLst/>
          </a:prstGeom>
          <a:noFill/>
          <a:ln w="19050" algn="ctr">
            <a:solidFill>
              <a:srgbClr val="FFDB6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25" name="Rectangle 122"/>
          <p:cNvSpPr>
            <a:spLocks noChangeArrowheads="1"/>
          </p:cNvSpPr>
          <p:nvPr/>
        </p:nvSpPr>
        <p:spPr bwMode="auto">
          <a:xfrm>
            <a:off x="5257800" y="2535238"/>
            <a:ext cx="361950" cy="114300"/>
          </a:xfrm>
          <a:prstGeom prst="rect">
            <a:avLst/>
          </a:prstGeom>
          <a:solidFill>
            <a:srgbClr val="CA7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626" name="TextBox 28"/>
          <p:cNvSpPr txBox="1">
            <a:spLocks noChangeArrowheads="1"/>
          </p:cNvSpPr>
          <p:nvPr/>
        </p:nvSpPr>
        <p:spPr bwMode="auto">
          <a:xfrm>
            <a:off x="2176463" y="1619250"/>
            <a:ext cx="4791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b="0">
                <a:latin typeface="Comic Sans MS" pitchFamily="66" charset="0"/>
              </a:rPr>
              <a:t>1 Haftada Tadalafil Plazma Konsantrasyonları</a:t>
            </a:r>
          </a:p>
        </p:txBody>
      </p:sp>
      <p:sp>
        <p:nvSpPr>
          <p:cNvPr id="24627" name="Freeform 80"/>
          <p:cNvSpPr>
            <a:spLocks noChangeArrowheads="1"/>
          </p:cNvSpPr>
          <p:nvPr/>
        </p:nvSpPr>
        <p:spPr bwMode="auto">
          <a:xfrm>
            <a:off x="3613150" y="2743200"/>
            <a:ext cx="3854450" cy="2795588"/>
          </a:xfrm>
          <a:custGeom>
            <a:avLst/>
            <a:gdLst>
              <a:gd name="T0" fmla="*/ 0 w 5111750"/>
              <a:gd name="T1" fmla="*/ 2824813 h 2795058"/>
              <a:gd name="T2" fmla="*/ 284 w 5111750"/>
              <a:gd name="T3" fmla="*/ 2523198 h 2795058"/>
              <a:gd name="T4" fmla="*/ 284 w 5111750"/>
              <a:gd name="T5" fmla="*/ 2375594 h 2795058"/>
              <a:gd name="T6" fmla="*/ 854 w 5111750"/>
              <a:gd name="T7" fmla="*/ 1881437 h 2795058"/>
              <a:gd name="T8" fmla="*/ 854 w 5111750"/>
              <a:gd name="T9" fmla="*/ 1656826 h 2795058"/>
              <a:gd name="T10" fmla="*/ 1707 w 5111750"/>
              <a:gd name="T11" fmla="*/ 1291026 h 2795058"/>
              <a:gd name="T12" fmla="*/ 1991 w 5111750"/>
              <a:gd name="T13" fmla="*/ 668511 h 2795058"/>
              <a:gd name="T14" fmla="*/ 1991 w 5111750"/>
              <a:gd name="T15" fmla="*/ 488816 h 2795058"/>
              <a:gd name="T16" fmla="*/ 2560 w 5111750"/>
              <a:gd name="T17" fmla="*/ 238528 h 2795058"/>
              <a:gd name="T18" fmla="*/ 2845 w 5111750"/>
              <a:gd name="T19" fmla="*/ 155082 h 2795058"/>
              <a:gd name="T20" fmla="*/ 2845 w 5111750"/>
              <a:gd name="T21" fmla="*/ 46012 h 2795058"/>
              <a:gd name="T22" fmla="*/ 4268 w 5111750"/>
              <a:gd name="T23" fmla="*/ 20332 h 2795058"/>
              <a:gd name="T24" fmla="*/ 5690 w 5111750"/>
              <a:gd name="T25" fmla="*/ 20332 h 2795058"/>
              <a:gd name="T26" fmla="*/ 6259 w 5111750"/>
              <a:gd name="T27" fmla="*/ 142270 h 2795058"/>
              <a:gd name="T28" fmla="*/ 7397 w 5111750"/>
              <a:gd name="T29" fmla="*/ 373288 h 2795058"/>
              <a:gd name="T30" fmla="*/ 9389 w 5111750"/>
              <a:gd name="T31" fmla="*/ 565825 h 2795058"/>
              <a:gd name="T32" fmla="*/ 11381 w 5111750"/>
              <a:gd name="T33" fmla="*/ 771189 h 2795058"/>
              <a:gd name="T34" fmla="*/ 13941 w 5111750"/>
              <a:gd name="T35" fmla="*/ 982965 h 2795058"/>
              <a:gd name="T36" fmla="*/ 16217 w 5111750"/>
              <a:gd name="T37" fmla="*/ 1188342 h 2795058"/>
              <a:gd name="T38" fmla="*/ 21053 w 5111750"/>
              <a:gd name="T39" fmla="*/ 1387290 h 2795058"/>
              <a:gd name="T40" fmla="*/ 29873 w 5111750"/>
              <a:gd name="T41" fmla="*/ 1560562 h 2795058"/>
              <a:gd name="T42" fmla="*/ 38693 w 5111750"/>
              <a:gd name="T43" fmla="*/ 1765923 h 2795058"/>
              <a:gd name="T44" fmla="*/ 47231 w 5111750"/>
              <a:gd name="T45" fmla="*/ 1958452 h 2795058"/>
              <a:gd name="T46" fmla="*/ 56335 w 5111750"/>
              <a:gd name="T47" fmla="*/ 2163820 h 2795058"/>
              <a:gd name="T48" fmla="*/ 65154 w 5111750"/>
              <a:gd name="T49" fmla="*/ 2362758 h 2795058"/>
              <a:gd name="T50" fmla="*/ 75113 w 5111750"/>
              <a:gd name="T51" fmla="*/ 2452602 h 2795058"/>
              <a:gd name="T52" fmla="*/ 83363 w 5111750"/>
              <a:gd name="T53" fmla="*/ 2529610 h 2795058"/>
              <a:gd name="T54" fmla="*/ 94742 w 5111750"/>
              <a:gd name="T55" fmla="*/ 2625876 h 2795058"/>
              <a:gd name="T56" fmla="*/ 101570 w 5111750"/>
              <a:gd name="T57" fmla="*/ 2664376 h 2795058"/>
              <a:gd name="T58" fmla="*/ 108113 w 5111750"/>
              <a:gd name="T59" fmla="*/ 2683634 h 2795058"/>
              <a:gd name="T60" fmla="*/ 110675 w 5111750"/>
              <a:gd name="T61" fmla="*/ 2696462 h 2795058"/>
              <a:gd name="T62" fmla="*/ 113804 w 5111750"/>
              <a:gd name="T63" fmla="*/ 2696462 h 2795058"/>
              <a:gd name="T64" fmla="*/ 120347 w 5111750"/>
              <a:gd name="T65" fmla="*/ 2722142 h 2795058"/>
              <a:gd name="T66" fmla="*/ 129167 w 5111750"/>
              <a:gd name="T67" fmla="*/ 2747808 h 2795058"/>
              <a:gd name="T68" fmla="*/ 138841 w 5111750"/>
              <a:gd name="T69" fmla="*/ 2767066 h 2795058"/>
              <a:gd name="T70" fmla="*/ 148514 w 5111750"/>
              <a:gd name="T71" fmla="*/ 2773480 h 2795058"/>
              <a:gd name="T72" fmla="*/ 156195 w 5111750"/>
              <a:gd name="T73" fmla="*/ 2786318 h 2795058"/>
              <a:gd name="T74" fmla="*/ 165584 w 5111750"/>
              <a:gd name="T75" fmla="*/ 2792722 h 2795058"/>
              <a:gd name="T76" fmla="*/ 174973 w 5111750"/>
              <a:gd name="T77" fmla="*/ 2792722 h 2795058"/>
              <a:gd name="T78" fmla="*/ 184361 w 5111750"/>
              <a:gd name="T79" fmla="*/ 2805566 h 2795058"/>
              <a:gd name="T80" fmla="*/ 192897 w 5111750"/>
              <a:gd name="T81" fmla="*/ 2805566 h 2795058"/>
              <a:gd name="T82" fmla="*/ 202286 w 5111750"/>
              <a:gd name="T83" fmla="*/ 2811980 h 2795058"/>
              <a:gd name="T84" fmla="*/ 211390 w 5111750"/>
              <a:gd name="T85" fmla="*/ 2805566 h 2795058"/>
              <a:gd name="T86" fmla="*/ 220210 w 5111750"/>
              <a:gd name="T87" fmla="*/ 2805566 h 2795058"/>
              <a:gd name="T88" fmla="*/ 229030 w 5111750"/>
              <a:gd name="T89" fmla="*/ 2811980 h 279505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111750"/>
              <a:gd name="T136" fmla="*/ 0 h 2795058"/>
              <a:gd name="T137" fmla="*/ 5111750 w 5111750"/>
              <a:gd name="T138" fmla="*/ 2795058 h 279505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111750" h="2795058">
                <a:moveTo>
                  <a:pt x="0" y="2795058"/>
                </a:moveTo>
                <a:cubicBezTo>
                  <a:pt x="2646" y="2682874"/>
                  <a:pt x="5292" y="2570691"/>
                  <a:pt x="6350" y="2496608"/>
                </a:cubicBezTo>
                <a:cubicBezTo>
                  <a:pt x="7408" y="2422525"/>
                  <a:pt x="4233" y="2456391"/>
                  <a:pt x="6350" y="2350558"/>
                </a:cubicBezTo>
                <a:cubicBezTo>
                  <a:pt x="8467" y="2244725"/>
                  <a:pt x="16933" y="1980141"/>
                  <a:pt x="19050" y="1861608"/>
                </a:cubicBezTo>
                <a:cubicBezTo>
                  <a:pt x="21167" y="1743075"/>
                  <a:pt x="15875" y="1736725"/>
                  <a:pt x="19050" y="1639358"/>
                </a:cubicBezTo>
                <a:cubicBezTo>
                  <a:pt x="22225" y="1541991"/>
                  <a:pt x="33867" y="1440391"/>
                  <a:pt x="38100" y="1277408"/>
                </a:cubicBezTo>
                <a:cubicBezTo>
                  <a:pt x="42333" y="1114425"/>
                  <a:pt x="43392" y="793750"/>
                  <a:pt x="44450" y="661458"/>
                </a:cubicBezTo>
                <a:cubicBezTo>
                  <a:pt x="45508" y="529166"/>
                  <a:pt x="42333" y="554566"/>
                  <a:pt x="44450" y="483658"/>
                </a:cubicBezTo>
                <a:cubicBezTo>
                  <a:pt x="46567" y="412750"/>
                  <a:pt x="53975" y="291041"/>
                  <a:pt x="57150" y="236008"/>
                </a:cubicBezTo>
                <a:cubicBezTo>
                  <a:pt x="60325" y="180975"/>
                  <a:pt x="62442" y="185208"/>
                  <a:pt x="63500" y="153458"/>
                </a:cubicBezTo>
                <a:cubicBezTo>
                  <a:pt x="64558" y="121708"/>
                  <a:pt x="58208" y="67733"/>
                  <a:pt x="63500" y="45508"/>
                </a:cubicBezTo>
                <a:cubicBezTo>
                  <a:pt x="68792" y="23283"/>
                  <a:pt x="84667" y="24341"/>
                  <a:pt x="95250" y="20108"/>
                </a:cubicBezTo>
                <a:cubicBezTo>
                  <a:pt x="105833" y="15875"/>
                  <a:pt x="119592" y="0"/>
                  <a:pt x="127000" y="20108"/>
                </a:cubicBezTo>
                <a:cubicBezTo>
                  <a:pt x="134408" y="40216"/>
                  <a:pt x="133350" y="82550"/>
                  <a:pt x="139700" y="140758"/>
                </a:cubicBezTo>
                <a:cubicBezTo>
                  <a:pt x="146050" y="198966"/>
                  <a:pt x="153458" y="299508"/>
                  <a:pt x="165100" y="369358"/>
                </a:cubicBezTo>
                <a:cubicBezTo>
                  <a:pt x="176742" y="439208"/>
                  <a:pt x="194733" y="494241"/>
                  <a:pt x="209550" y="559858"/>
                </a:cubicBezTo>
                <a:cubicBezTo>
                  <a:pt x="224367" y="625475"/>
                  <a:pt x="237067" y="694266"/>
                  <a:pt x="254000" y="763058"/>
                </a:cubicBezTo>
                <a:cubicBezTo>
                  <a:pt x="270933" y="831850"/>
                  <a:pt x="293158" y="903816"/>
                  <a:pt x="311150" y="972608"/>
                </a:cubicBezTo>
                <a:cubicBezTo>
                  <a:pt x="329142" y="1041400"/>
                  <a:pt x="335492" y="1109133"/>
                  <a:pt x="361950" y="1175808"/>
                </a:cubicBezTo>
                <a:cubicBezTo>
                  <a:pt x="388408" y="1242483"/>
                  <a:pt x="419100" y="1311275"/>
                  <a:pt x="469900" y="1372658"/>
                </a:cubicBezTo>
                <a:cubicBezTo>
                  <a:pt x="520700" y="1434041"/>
                  <a:pt x="601133" y="1481666"/>
                  <a:pt x="666750" y="1544108"/>
                </a:cubicBezTo>
                <a:cubicBezTo>
                  <a:pt x="732367" y="1606550"/>
                  <a:pt x="799042" y="1681691"/>
                  <a:pt x="863600" y="1747308"/>
                </a:cubicBezTo>
                <a:cubicBezTo>
                  <a:pt x="928158" y="1812925"/>
                  <a:pt x="1054100" y="1937808"/>
                  <a:pt x="1054100" y="1937808"/>
                </a:cubicBezTo>
                <a:lnTo>
                  <a:pt x="1257300" y="2141008"/>
                </a:lnTo>
                <a:cubicBezTo>
                  <a:pt x="1323975" y="2207683"/>
                  <a:pt x="1384300" y="2290233"/>
                  <a:pt x="1454150" y="2337858"/>
                </a:cubicBezTo>
                <a:cubicBezTo>
                  <a:pt x="1524000" y="2385483"/>
                  <a:pt x="1676400" y="2426758"/>
                  <a:pt x="1676400" y="2426758"/>
                </a:cubicBezTo>
                <a:cubicBezTo>
                  <a:pt x="1744133" y="2454275"/>
                  <a:pt x="1787525" y="2474383"/>
                  <a:pt x="1860550" y="2502958"/>
                </a:cubicBezTo>
                <a:cubicBezTo>
                  <a:pt x="1933575" y="2531533"/>
                  <a:pt x="2046817" y="2575983"/>
                  <a:pt x="2114550" y="2598208"/>
                </a:cubicBezTo>
                <a:cubicBezTo>
                  <a:pt x="2182283" y="2620433"/>
                  <a:pt x="2217208" y="2626783"/>
                  <a:pt x="2266950" y="2636308"/>
                </a:cubicBezTo>
                <a:cubicBezTo>
                  <a:pt x="2316692" y="2645833"/>
                  <a:pt x="2379133" y="2650066"/>
                  <a:pt x="2413000" y="2655358"/>
                </a:cubicBezTo>
                <a:cubicBezTo>
                  <a:pt x="2446867" y="2660650"/>
                  <a:pt x="2448983" y="2665941"/>
                  <a:pt x="2470150" y="2668058"/>
                </a:cubicBezTo>
                <a:cubicBezTo>
                  <a:pt x="2491317" y="2670175"/>
                  <a:pt x="2504017" y="2663825"/>
                  <a:pt x="2540000" y="2668058"/>
                </a:cubicBezTo>
                <a:cubicBezTo>
                  <a:pt x="2575983" y="2672291"/>
                  <a:pt x="2628900" y="2684991"/>
                  <a:pt x="2686050" y="2693458"/>
                </a:cubicBezTo>
                <a:cubicBezTo>
                  <a:pt x="2743200" y="2701925"/>
                  <a:pt x="2814108" y="2711450"/>
                  <a:pt x="2882900" y="2718858"/>
                </a:cubicBezTo>
                <a:cubicBezTo>
                  <a:pt x="2951692" y="2726266"/>
                  <a:pt x="3026833" y="2733675"/>
                  <a:pt x="3098800" y="2737908"/>
                </a:cubicBezTo>
                <a:cubicBezTo>
                  <a:pt x="3170767" y="2742141"/>
                  <a:pt x="3250142" y="2741083"/>
                  <a:pt x="3314700" y="2744258"/>
                </a:cubicBezTo>
                <a:cubicBezTo>
                  <a:pt x="3379258" y="2747433"/>
                  <a:pt x="3422650" y="2753783"/>
                  <a:pt x="3486150" y="2756958"/>
                </a:cubicBezTo>
                <a:cubicBezTo>
                  <a:pt x="3549650" y="2760133"/>
                  <a:pt x="3625850" y="2762250"/>
                  <a:pt x="3695700" y="2763308"/>
                </a:cubicBezTo>
                <a:cubicBezTo>
                  <a:pt x="3765550" y="2764366"/>
                  <a:pt x="3835400" y="2761191"/>
                  <a:pt x="3905250" y="2763308"/>
                </a:cubicBezTo>
                <a:cubicBezTo>
                  <a:pt x="3975100" y="2765425"/>
                  <a:pt x="4048125" y="2773891"/>
                  <a:pt x="4114800" y="2776008"/>
                </a:cubicBezTo>
                <a:cubicBezTo>
                  <a:pt x="4181475" y="2778125"/>
                  <a:pt x="4238625" y="2774950"/>
                  <a:pt x="4305300" y="2776008"/>
                </a:cubicBezTo>
                <a:cubicBezTo>
                  <a:pt x="4371975" y="2777066"/>
                  <a:pt x="4446058" y="2782358"/>
                  <a:pt x="4514850" y="2782358"/>
                </a:cubicBezTo>
                <a:cubicBezTo>
                  <a:pt x="4583642" y="2782358"/>
                  <a:pt x="4651375" y="2777066"/>
                  <a:pt x="4718050" y="2776008"/>
                </a:cubicBezTo>
                <a:cubicBezTo>
                  <a:pt x="4784725" y="2774950"/>
                  <a:pt x="4849283" y="2774950"/>
                  <a:pt x="4914900" y="2776008"/>
                </a:cubicBezTo>
                <a:cubicBezTo>
                  <a:pt x="4980517" y="2777066"/>
                  <a:pt x="5046133" y="2779712"/>
                  <a:pt x="5111750" y="2782358"/>
                </a:cubicBezTo>
              </a:path>
            </a:pathLst>
          </a:custGeom>
          <a:noFill/>
          <a:ln w="19050" algn="ctr">
            <a:solidFill>
              <a:srgbClr val="FFDB69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229600" cy="476250"/>
          </a:xfrm>
        </p:spPr>
        <p:txBody>
          <a:bodyPr/>
          <a:lstStyle/>
          <a:p>
            <a:pPr>
              <a:defRPr/>
            </a:pP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Günde Tek Doz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Uzun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Süreli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Etki</a:t>
            </a:r>
            <a:r>
              <a:rPr lang="tr-TR" sz="2400" b="1" dirty="0" err="1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li</a:t>
            </a:r>
            <a:r>
              <a:rPr lang="en-US" sz="2400" b="1" dirty="0" err="1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lik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: </a:t>
            </a:r>
            <a:r>
              <a:rPr lang="en-US" sz="2400" b="1" dirty="0" err="1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Sonuçla</a:t>
            </a:r>
            <a:r>
              <a:rPr lang="en-US" sz="2400" b="1" dirty="0" err="1" smtClean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r</a:t>
            </a:r>
            <a:endParaRPr lang="en-US" sz="2400" b="1" dirty="0" smtClean="0">
              <a:solidFill>
                <a:srgbClr val="FFFF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0"/>
            <a:ext cx="8382000" cy="4038600"/>
          </a:xfrm>
        </p:spPr>
        <p:txBody>
          <a:bodyPr/>
          <a:lstStyle/>
          <a:p>
            <a:pPr marL="346075" indent="-346075">
              <a:spcBef>
                <a:spcPct val="0"/>
              </a:spcBef>
            </a:pPr>
            <a:r>
              <a:rPr lang="en-US" altLang="tr-TR" sz="2800" dirty="0" err="1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Plasebo</a:t>
            </a:r>
            <a:r>
              <a:rPr lang="en-US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tr-TR" sz="2800" dirty="0" err="1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kontrollü</a:t>
            </a:r>
            <a:r>
              <a:rPr lang="en-US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tr-TR" sz="2800" dirty="0" err="1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çalışma</a:t>
            </a:r>
            <a:r>
              <a:rPr lang="en-US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tr-TR" sz="2800" dirty="0" err="1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periyotlarında</a:t>
            </a:r>
            <a:r>
              <a:rPr lang="en-US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 12 </a:t>
            </a:r>
            <a:r>
              <a:rPr lang="en-US" altLang="tr-TR" sz="2800" dirty="0" err="1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ve</a:t>
            </a:r>
            <a:r>
              <a:rPr lang="en-US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 24 </a:t>
            </a:r>
            <a:r>
              <a:rPr lang="en-US" altLang="tr-TR" sz="2800" dirty="0" err="1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hafta</a:t>
            </a:r>
            <a:r>
              <a:rPr lang="en-US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tr-TR" sz="2800" dirty="0" err="1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sonra</a:t>
            </a:r>
            <a:r>
              <a:rPr lang="en-US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tr-TR" sz="2800" dirty="0" err="1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gözlenen</a:t>
            </a:r>
            <a:r>
              <a:rPr lang="en-US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tr-TR" sz="2800" dirty="0" err="1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etki</a:t>
            </a:r>
            <a:r>
              <a:rPr lang="tr-TR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n</a:t>
            </a:r>
            <a:r>
              <a:rPr lang="en-US" altLang="tr-TR" sz="2800" dirty="0" err="1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lik</a:t>
            </a:r>
            <a:r>
              <a:rPr lang="en-US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 artışları</a:t>
            </a:r>
            <a:r>
              <a:rPr lang="en-US" altLang="tr-TR" sz="2800" baseline="300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1,2 </a:t>
            </a:r>
            <a:r>
              <a:rPr lang="en-US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1 </a:t>
            </a:r>
            <a:r>
              <a:rPr lang="en-US" altLang="tr-TR" sz="2800" dirty="0" err="1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ve</a:t>
            </a:r>
            <a:r>
              <a:rPr lang="en-US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 2 </a:t>
            </a:r>
            <a:r>
              <a:rPr lang="en-US" altLang="tr-TR" sz="2800" dirty="0" err="1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yıllık</a:t>
            </a:r>
            <a:r>
              <a:rPr lang="en-US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/>
            </a:r>
            <a:br>
              <a:rPr lang="en-US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</a:br>
            <a:r>
              <a:rPr lang="en-US" altLang="tr-TR" sz="2800" dirty="0" err="1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açık</a:t>
            </a:r>
            <a:r>
              <a:rPr lang="en-US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tr-TR" sz="2800" dirty="0" err="1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etiketli</a:t>
            </a:r>
            <a:r>
              <a:rPr lang="en-US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tr-TR" sz="2800" dirty="0" err="1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tedaviden</a:t>
            </a:r>
            <a:r>
              <a:rPr lang="en-US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tr-TR" sz="2800" dirty="0" err="1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sonra</a:t>
            </a:r>
            <a:r>
              <a:rPr lang="en-US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tr-TR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da </a:t>
            </a:r>
            <a:r>
              <a:rPr lang="en-US" altLang="tr-TR" sz="2800" u="sng" dirty="0" err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etki</a:t>
            </a:r>
            <a:r>
              <a:rPr lang="tr-TR" altLang="tr-TR" sz="2800" u="sng" dirty="0" err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li</a:t>
            </a:r>
            <a:r>
              <a:rPr lang="en-US" altLang="tr-TR" sz="2800" u="sng" dirty="0" err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lik</a:t>
            </a:r>
            <a:r>
              <a:rPr lang="en-US" altLang="tr-TR" sz="2800" u="sng" dirty="0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tr-TR" sz="2800" dirty="0" err="1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artışları</a:t>
            </a:r>
            <a:r>
              <a:rPr lang="en-US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tr-TR" sz="2800" dirty="0" err="1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olarak</a:t>
            </a:r>
            <a:r>
              <a:rPr lang="en-US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 korunmuştur</a:t>
            </a:r>
            <a:r>
              <a:rPr lang="en-US" altLang="tr-TR" sz="2800" baseline="300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3</a:t>
            </a:r>
          </a:p>
          <a:p>
            <a:pPr marL="346075" indent="-346075">
              <a:spcBef>
                <a:spcPct val="0"/>
              </a:spcBef>
            </a:pPr>
            <a:endParaRPr lang="en-US" altLang="tr-TR" sz="2800" dirty="0" smtClean="0">
              <a:latin typeface="Comic Sans MS" pitchFamily="66" charset="0"/>
              <a:cs typeface="Arial" charset="0"/>
            </a:endParaRPr>
          </a:p>
          <a:p>
            <a:pPr marL="346075" indent="-346075">
              <a:spcBef>
                <a:spcPct val="0"/>
              </a:spcBef>
            </a:pPr>
            <a:r>
              <a:rPr lang="en-US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2 </a:t>
            </a:r>
            <a:r>
              <a:rPr lang="en-US" altLang="tr-TR" sz="2800" dirty="0" err="1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yıllık</a:t>
            </a:r>
            <a:r>
              <a:rPr lang="en-US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tr-TR" sz="2800" dirty="0" err="1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tadalafil</a:t>
            </a:r>
            <a:r>
              <a:rPr lang="en-US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 5 mg</a:t>
            </a:r>
            <a:r>
              <a:rPr lang="tr-TR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tr-TR" sz="2800" dirty="0" err="1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günde</a:t>
            </a:r>
            <a:r>
              <a:rPr lang="en-US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tr-TR" sz="2800" dirty="0" err="1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bir</a:t>
            </a:r>
            <a:r>
              <a:rPr lang="en-US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tr-TR" sz="2800" dirty="0" err="1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kez</a:t>
            </a:r>
            <a:r>
              <a:rPr lang="en-US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tr-TR" sz="2800" dirty="0" err="1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dozlamadan</a:t>
            </a:r>
            <a:r>
              <a:rPr lang="en-US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tr-TR" sz="2800" dirty="0" err="1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sonra</a:t>
            </a:r>
            <a:r>
              <a:rPr lang="en-US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tr-TR" sz="2800" dirty="0" err="1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tolerans</a:t>
            </a:r>
            <a:r>
              <a:rPr lang="en-US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tr-TR" sz="2800" dirty="0" err="1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veya</a:t>
            </a:r>
            <a:r>
              <a:rPr lang="en-US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tr-TR" sz="2800" dirty="0" err="1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tedaviye</a:t>
            </a:r>
            <a:r>
              <a:rPr lang="en-US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tr-TR" sz="2800" u="sng" dirty="0" err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direnç</a:t>
            </a:r>
            <a:r>
              <a:rPr lang="en-US" altLang="tr-TR" sz="2800" u="sng" dirty="0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(</a:t>
            </a:r>
            <a:r>
              <a:rPr lang="en-US" altLang="tr-TR" sz="2800" u="sng" dirty="0" err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taşifilaksi</a:t>
            </a:r>
            <a:r>
              <a:rPr lang="en-US" altLang="tr-TR" sz="2800" u="sng" dirty="0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) </a:t>
            </a:r>
            <a:r>
              <a:rPr lang="en-US" altLang="tr-TR" sz="2800" dirty="0" err="1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kanıtına</a:t>
            </a:r>
            <a:r>
              <a:rPr lang="en-US" altLang="tr-TR" sz="28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 rastlanmamıştır</a:t>
            </a:r>
            <a:r>
              <a:rPr lang="en-US" altLang="tr-TR" sz="2800" baseline="30000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3</a:t>
            </a:r>
          </a:p>
          <a:p>
            <a:pPr marL="346075" indent="-346075">
              <a:spcBef>
                <a:spcPct val="0"/>
              </a:spcBef>
            </a:pPr>
            <a:endParaRPr lang="en-US" altLang="tr-TR" sz="2400" dirty="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533400" y="6167438"/>
            <a:ext cx="6019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1000" b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1. Porst H et al. </a:t>
            </a:r>
            <a:r>
              <a:rPr lang="en-US" altLang="tr-TR" sz="1000" b="0" i="1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Eur Urol</a:t>
            </a:r>
            <a:r>
              <a:rPr lang="en-US" altLang="tr-TR" sz="1000" b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 2006;50:351-359.</a:t>
            </a:r>
          </a:p>
          <a:p>
            <a:r>
              <a:rPr lang="en-US" altLang="tr-TR" sz="1000" b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2. Rajfer J et al. </a:t>
            </a:r>
            <a:r>
              <a:rPr lang="en-US" altLang="tr-TR" sz="1000" b="0" i="1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Int J Impot Res</a:t>
            </a:r>
            <a:r>
              <a:rPr lang="en-US" altLang="tr-TR" sz="1000" b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 2007;19:95-103.</a:t>
            </a:r>
            <a:endParaRPr lang="tr-TR" altLang="tr-TR" sz="1000" b="0">
              <a:solidFill>
                <a:schemeClr val="tx1"/>
              </a:solidFill>
              <a:latin typeface="Comic Sans MS" pitchFamily="66" charset="0"/>
              <a:cs typeface="Arial" charset="0"/>
            </a:endParaRPr>
          </a:p>
          <a:p>
            <a:r>
              <a:rPr lang="en-US" altLang="tr-TR" sz="1000" b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3. Porst H et al. </a:t>
            </a:r>
            <a:r>
              <a:rPr lang="en-US" altLang="tr-TR" sz="1000" b="0" i="1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J Sex Med</a:t>
            </a:r>
            <a:r>
              <a:rPr lang="en-US" altLang="tr-TR" sz="1000" b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 2008;5(9):2160-2169.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632700" cy="577850"/>
          </a:xfrm>
        </p:spPr>
        <p:txBody>
          <a:bodyPr/>
          <a:lstStyle/>
          <a:p>
            <a:pPr eaLnBrk="1" hangingPunct="1"/>
            <a:r>
              <a:rPr lang="en-US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Ere</a:t>
            </a:r>
            <a:r>
              <a:rPr lang="tr-TR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k</a:t>
            </a:r>
            <a:r>
              <a:rPr lang="en-US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til D</a:t>
            </a:r>
            <a:r>
              <a:rPr lang="tr-TR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i</a:t>
            </a:r>
            <a:r>
              <a:rPr lang="en-US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sf</a:t>
            </a:r>
            <a:r>
              <a:rPr lang="tr-TR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o</a:t>
            </a:r>
            <a:r>
              <a:rPr lang="en-US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n</a:t>
            </a:r>
            <a:r>
              <a:rPr lang="tr-TR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ks</a:t>
            </a:r>
            <a:r>
              <a:rPr lang="en-US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i</a:t>
            </a:r>
            <a:r>
              <a:rPr lang="tr-TR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y</a:t>
            </a:r>
            <a:r>
              <a:rPr lang="en-US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on (ED): </a:t>
            </a:r>
            <a:r>
              <a:rPr lang="tr-TR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Tanımı</a:t>
            </a:r>
            <a:endParaRPr lang="en-US" altLang="tr-TR" sz="2800" b="1" smtClean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33513"/>
            <a:ext cx="8077200" cy="3519487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tr-TR" smtClean="0"/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tr-TR" smtClean="0"/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tr-TR" smtClean="0"/>
              <a:t> </a:t>
            </a:r>
            <a:r>
              <a:rPr lang="en-US" altLang="tr-TR" smtClean="0">
                <a:latin typeface="Comic Sans MS" pitchFamily="66" charset="0"/>
                <a:cs typeface="Arial" charset="0"/>
              </a:rPr>
              <a:t>“. . .</a:t>
            </a:r>
            <a:r>
              <a:rPr lang="tr-TR" altLang="tr-TR" smtClean="0">
                <a:latin typeface="Comic Sans MS" pitchFamily="66" charset="0"/>
                <a:cs typeface="Arial" charset="0"/>
              </a:rPr>
              <a:t>bir erkeğin sürekli ya da tekrarlayan şekilde, cinsel performans için yeterli penil ereksiyona (sertleşmeye) ulaşamaması ve/veya bunu koruyamaması</a:t>
            </a:r>
            <a:r>
              <a:rPr lang="en-US" altLang="tr-TR" smtClean="0">
                <a:latin typeface="Comic Sans MS" pitchFamily="66" charset="0"/>
                <a:cs typeface="Arial" charset="0"/>
              </a:rPr>
              <a:t>”</a:t>
            </a:r>
            <a:endParaRPr lang="en-US" altLang="tr-TR" baseline="300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8839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tr-TR" altLang="en-US" sz="1000" b="0">
                <a:solidFill>
                  <a:schemeClr val="tx1"/>
                </a:solidFill>
                <a:latin typeface="Arial" charset="0"/>
                <a:cs typeface="Arial" charset="0"/>
              </a:rPr>
              <a:t>Uluslara</a:t>
            </a:r>
            <a:r>
              <a:rPr lang="en-US" altLang="en-US" sz="1000" b="0">
                <a:solidFill>
                  <a:schemeClr val="tx1"/>
                </a:solidFill>
                <a:latin typeface="Arial" charset="0"/>
                <a:cs typeface="Arial" charset="0"/>
              </a:rPr>
              <a:t>r</a:t>
            </a:r>
            <a:r>
              <a:rPr lang="tr-TR" altLang="en-US" sz="1000" b="0">
                <a:solidFill>
                  <a:schemeClr val="tx1"/>
                </a:solidFill>
                <a:latin typeface="Arial" charset="0"/>
                <a:cs typeface="Arial" charset="0"/>
              </a:rPr>
              <a:t>ası ED Konsültasyon toplantısı önerileri</a:t>
            </a:r>
            <a:r>
              <a:rPr lang="en-US" altLang="en-US" sz="1000" b="0">
                <a:solidFill>
                  <a:schemeClr val="tx1"/>
                </a:solidFill>
                <a:latin typeface="Arial" charset="0"/>
                <a:cs typeface="Arial" charset="0"/>
              </a:rPr>
              <a:t>. </a:t>
            </a:r>
            <a:r>
              <a:rPr lang="tr-TR" altLang="en-US" sz="1000" b="0">
                <a:solidFill>
                  <a:schemeClr val="tx1"/>
                </a:solidFill>
                <a:latin typeface="Arial" charset="0"/>
                <a:cs typeface="Arial" charset="0"/>
              </a:rPr>
              <a:t>Kaynak</a:t>
            </a:r>
            <a:r>
              <a:rPr lang="en-US" altLang="en-US" sz="1000" b="0">
                <a:solidFill>
                  <a:schemeClr val="tx1"/>
                </a:solidFill>
                <a:latin typeface="Arial" charset="0"/>
                <a:cs typeface="Arial" charset="0"/>
              </a:rPr>
              <a:t>: Jardin A et al, eds. Erectile Dysfunction. Plymouth, UK: Health Publication, Ltd; 2000:711-726. </a:t>
            </a:r>
          </a:p>
        </p:txBody>
      </p:sp>
      <p:sp>
        <p:nvSpPr>
          <p:cNvPr id="8197" name="Slide Modified" hidden="1"/>
          <p:cNvSpPr txBox="1">
            <a:spLocks noChangeArrowheads="1"/>
          </p:cNvSpPr>
          <p:nvPr/>
        </p:nvSpPr>
        <p:spPr bwMode="auto">
          <a:xfrm>
            <a:off x="127000" y="7239000"/>
            <a:ext cx="381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Slide Modified: </a:t>
            </a:r>
          </a:p>
        </p:txBody>
      </p:sp>
      <p:sp>
        <p:nvSpPr>
          <p:cNvPr id="8198" name="Review" hidden="1"/>
          <p:cNvSpPr txBox="1">
            <a:spLocks noChangeArrowheads="1"/>
          </p:cNvSpPr>
          <p:nvPr/>
        </p:nvSpPr>
        <p:spPr bwMode="auto">
          <a:xfrm>
            <a:off x="9652000" y="1778000"/>
            <a:ext cx="381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Review: </a:t>
            </a:r>
          </a:p>
        </p:txBody>
      </p:sp>
      <p:sp>
        <p:nvSpPr>
          <p:cNvPr id="8199" name="ReviewerMemo" hidden="1"/>
          <p:cNvSpPr txBox="1">
            <a:spLocks noChangeArrowheads="1"/>
          </p:cNvSpPr>
          <p:nvPr/>
        </p:nvSpPr>
        <p:spPr bwMode="auto">
          <a:xfrm>
            <a:off x="9652000" y="3429000"/>
            <a:ext cx="381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Reviewer Memo: </a:t>
            </a:r>
          </a:p>
        </p:txBody>
      </p:sp>
      <p:sp>
        <p:nvSpPr>
          <p:cNvPr id="8200" name="Source" hidden="1"/>
          <p:cNvSpPr txBox="1">
            <a:spLocks noChangeArrowheads="1"/>
          </p:cNvSpPr>
          <p:nvPr/>
        </p:nvSpPr>
        <p:spPr bwMode="auto">
          <a:xfrm>
            <a:off x="9652000" y="127000"/>
            <a:ext cx="381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Source: </a:t>
            </a:r>
          </a:p>
        </p:txBody>
      </p:sp>
      <p:sp>
        <p:nvSpPr>
          <p:cNvPr id="8201" name="Memo" hidden="1"/>
          <p:cNvSpPr txBox="1">
            <a:spLocks noChangeArrowheads="1"/>
          </p:cNvSpPr>
          <p:nvPr/>
        </p:nvSpPr>
        <p:spPr bwMode="auto">
          <a:xfrm>
            <a:off x="4762500" y="7239000"/>
            <a:ext cx="508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Memo: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763000" cy="476250"/>
          </a:xfrm>
        </p:spPr>
        <p:txBody>
          <a:bodyPr/>
          <a:lstStyle/>
          <a:p>
            <a:pPr>
              <a:defRPr/>
            </a:pPr>
            <a:r>
              <a:rPr lang="en-US" sz="2300" b="1" dirty="0" err="1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Günde</a:t>
            </a:r>
            <a:r>
              <a:rPr lang="en-US" sz="23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tr-TR" sz="23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Tek Doz</a:t>
            </a:r>
            <a:r>
              <a:rPr lang="en-US" sz="2300" b="1" dirty="0" err="1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Tadalafil</a:t>
            </a:r>
            <a:r>
              <a:rPr lang="en-US" sz="23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 5 mg </a:t>
            </a:r>
            <a:r>
              <a:rPr lang="en-US" sz="2300" b="1" dirty="0" err="1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Uzun</a:t>
            </a:r>
            <a:r>
              <a:rPr lang="en-US" sz="23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Süreli</a:t>
            </a:r>
            <a:r>
              <a:rPr lang="en-US" sz="23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Etki</a:t>
            </a:r>
            <a:r>
              <a:rPr lang="tr-TR" sz="2300" b="1" dirty="0" err="1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li</a:t>
            </a:r>
            <a:r>
              <a:rPr lang="en-US" sz="2300" b="1" dirty="0" err="1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liği</a:t>
            </a:r>
            <a:r>
              <a:rPr lang="en-US" sz="23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: IIEF EF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889000" y="1708150"/>
          <a:ext cx="7446963" cy="365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8" name="Text Box 4"/>
          <p:cNvSpPr txBox="1">
            <a:spLocks noChangeArrowheads="1"/>
          </p:cNvSpPr>
          <p:nvPr/>
        </p:nvSpPr>
        <p:spPr bwMode="auto">
          <a:xfrm rot="-5400000">
            <a:off x="-320674" y="3424237"/>
            <a:ext cx="264001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tr-TR" sz="1400">
                <a:latin typeface="Arial" charset="0"/>
              </a:rPr>
              <a:t>Ortalama IIEF EF Alanı Skoru</a:t>
            </a:r>
          </a:p>
        </p:txBody>
      </p:sp>
      <p:sp>
        <p:nvSpPr>
          <p:cNvPr id="26629" name="Text Box 24"/>
          <p:cNvSpPr txBox="1">
            <a:spLocks noChangeArrowheads="1"/>
          </p:cNvSpPr>
          <p:nvPr/>
        </p:nvSpPr>
        <p:spPr bwMode="auto">
          <a:xfrm>
            <a:off x="1846263" y="5180013"/>
            <a:ext cx="439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1200">
                <a:latin typeface="Arial" charset="0"/>
              </a:rPr>
              <a:t>229</a:t>
            </a:r>
          </a:p>
        </p:txBody>
      </p:sp>
      <p:sp>
        <p:nvSpPr>
          <p:cNvPr id="26630" name="Text Box 25"/>
          <p:cNvSpPr txBox="1">
            <a:spLocks noChangeArrowheads="1"/>
          </p:cNvSpPr>
          <p:nvPr/>
        </p:nvSpPr>
        <p:spPr bwMode="auto">
          <a:xfrm>
            <a:off x="5019675" y="5180013"/>
            <a:ext cx="439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1200">
                <a:latin typeface="Arial" charset="0"/>
              </a:rPr>
              <a:t>205</a:t>
            </a:r>
          </a:p>
        </p:txBody>
      </p:sp>
      <p:sp>
        <p:nvSpPr>
          <p:cNvPr id="26631" name="Text Box 26"/>
          <p:cNvSpPr txBox="1">
            <a:spLocks noChangeArrowheads="1"/>
          </p:cNvSpPr>
          <p:nvPr/>
        </p:nvSpPr>
        <p:spPr bwMode="auto">
          <a:xfrm>
            <a:off x="2438400" y="5180013"/>
            <a:ext cx="439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1200">
                <a:latin typeface="Arial" charset="0"/>
              </a:rPr>
              <a:t>229</a:t>
            </a:r>
          </a:p>
        </p:txBody>
      </p:sp>
      <p:sp>
        <p:nvSpPr>
          <p:cNvPr id="26632" name="Text Box 27"/>
          <p:cNvSpPr txBox="1">
            <a:spLocks noChangeArrowheads="1"/>
          </p:cNvSpPr>
          <p:nvPr/>
        </p:nvSpPr>
        <p:spPr bwMode="auto">
          <a:xfrm>
            <a:off x="5580063" y="5180013"/>
            <a:ext cx="439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1200">
                <a:latin typeface="Arial" charset="0"/>
              </a:rPr>
              <a:t>204</a:t>
            </a:r>
          </a:p>
        </p:txBody>
      </p:sp>
      <p:sp>
        <p:nvSpPr>
          <p:cNvPr id="26633" name="Text Box 28"/>
          <p:cNvSpPr txBox="1">
            <a:spLocks noChangeArrowheads="1"/>
          </p:cNvSpPr>
          <p:nvPr/>
        </p:nvSpPr>
        <p:spPr bwMode="auto">
          <a:xfrm>
            <a:off x="3048000" y="5180013"/>
            <a:ext cx="439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1200">
                <a:latin typeface="Arial" charset="0"/>
              </a:rPr>
              <a:t>217</a:t>
            </a:r>
          </a:p>
        </p:txBody>
      </p:sp>
      <p:sp>
        <p:nvSpPr>
          <p:cNvPr id="26634" name="Text Box 29"/>
          <p:cNvSpPr txBox="1">
            <a:spLocks noChangeArrowheads="1"/>
          </p:cNvSpPr>
          <p:nvPr/>
        </p:nvSpPr>
        <p:spPr bwMode="auto">
          <a:xfrm>
            <a:off x="6172200" y="5180013"/>
            <a:ext cx="439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1200">
                <a:latin typeface="Arial" charset="0"/>
              </a:rPr>
              <a:t>170</a:t>
            </a:r>
          </a:p>
        </p:txBody>
      </p:sp>
      <p:sp>
        <p:nvSpPr>
          <p:cNvPr id="26635" name="Text Box 30"/>
          <p:cNvSpPr txBox="1">
            <a:spLocks noChangeArrowheads="1"/>
          </p:cNvSpPr>
          <p:nvPr/>
        </p:nvSpPr>
        <p:spPr bwMode="auto">
          <a:xfrm>
            <a:off x="3581400" y="5180013"/>
            <a:ext cx="439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1200">
                <a:latin typeface="Arial" charset="0"/>
              </a:rPr>
              <a:t>213</a:t>
            </a:r>
          </a:p>
        </p:txBody>
      </p:sp>
      <p:sp>
        <p:nvSpPr>
          <p:cNvPr id="26636" name="Text Box 31"/>
          <p:cNvSpPr txBox="1">
            <a:spLocks noChangeArrowheads="1"/>
          </p:cNvSpPr>
          <p:nvPr/>
        </p:nvSpPr>
        <p:spPr bwMode="auto">
          <a:xfrm>
            <a:off x="6723063" y="5180013"/>
            <a:ext cx="439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1200">
                <a:latin typeface="Arial" charset="0"/>
              </a:rPr>
              <a:t>153</a:t>
            </a:r>
          </a:p>
        </p:txBody>
      </p:sp>
      <p:sp>
        <p:nvSpPr>
          <p:cNvPr id="26637" name="Text Box 32"/>
          <p:cNvSpPr txBox="1">
            <a:spLocks noChangeArrowheads="1"/>
          </p:cNvSpPr>
          <p:nvPr/>
        </p:nvSpPr>
        <p:spPr bwMode="auto">
          <a:xfrm>
            <a:off x="7256463" y="5180013"/>
            <a:ext cx="439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1200">
                <a:latin typeface="Arial" charset="0"/>
              </a:rPr>
              <a:t>139</a:t>
            </a:r>
          </a:p>
        </p:txBody>
      </p:sp>
      <p:sp>
        <p:nvSpPr>
          <p:cNvPr id="26638" name="Text Box 17"/>
          <p:cNvSpPr txBox="1">
            <a:spLocks noChangeArrowheads="1"/>
          </p:cNvSpPr>
          <p:nvPr/>
        </p:nvSpPr>
        <p:spPr bwMode="auto">
          <a:xfrm>
            <a:off x="1557338" y="5402263"/>
            <a:ext cx="989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1200">
                <a:latin typeface="Arial" charset="0"/>
              </a:rPr>
              <a:t>Başlangıç  </a:t>
            </a:r>
          </a:p>
        </p:txBody>
      </p:sp>
      <p:sp>
        <p:nvSpPr>
          <p:cNvPr id="26639" name="Text Box 18"/>
          <p:cNvSpPr txBox="1">
            <a:spLocks noChangeArrowheads="1"/>
          </p:cNvSpPr>
          <p:nvPr/>
        </p:nvSpPr>
        <p:spPr bwMode="auto">
          <a:xfrm>
            <a:off x="3513138" y="5402263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1200">
                <a:latin typeface="Arial" charset="0"/>
              </a:rPr>
              <a:t>12-</a:t>
            </a:r>
            <a:r>
              <a:rPr lang="tr-TR" altLang="tr-TR" sz="1200">
                <a:latin typeface="Arial" charset="0"/>
              </a:rPr>
              <a:t>ay</a:t>
            </a:r>
            <a:endParaRPr lang="en-US" altLang="tr-TR" sz="1200">
              <a:latin typeface="Arial" charset="0"/>
            </a:endParaRPr>
          </a:p>
        </p:txBody>
      </p:sp>
      <p:sp>
        <p:nvSpPr>
          <p:cNvPr id="26640" name="Text Box 19"/>
          <p:cNvSpPr txBox="1">
            <a:spLocks noChangeArrowheads="1"/>
          </p:cNvSpPr>
          <p:nvPr/>
        </p:nvSpPr>
        <p:spPr bwMode="auto">
          <a:xfrm>
            <a:off x="6630988" y="5402263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1200">
                <a:latin typeface="Arial" charset="0"/>
              </a:rPr>
              <a:t>18-</a:t>
            </a:r>
            <a:r>
              <a:rPr lang="tr-TR" altLang="tr-TR" sz="1200">
                <a:latin typeface="Arial" charset="0"/>
              </a:rPr>
              <a:t>ay</a:t>
            </a:r>
            <a:endParaRPr lang="en-US" altLang="tr-TR" sz="1200">
              <a:latin typeface="Arial" charset="0"/>
            </a:endParaRPr>
          </a:p>
        </p:txBody>
      </p:sp>
      <p:sp>
        <p:nvSpPr>
          <p:cNvPr id="26641" name="Text Box 20"/>
          <p:cNvSpPr txBox="1">
            <a:spLocks noChangeArrowheads="1"/>
          </p:cNvSpPr>
          <p:nvPr/>
        </p:nvSpPr>
        <p:spPr bwMode="auto">
          <a:xfrm>
            <a:off x="7281863" y="5402263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1200">
                <a:latin typeface="Arial" charset="0"/>
              </a:rPr>
              <a:t>24-</a:t>
            </a:r>
            <a:r>
              <a:rPr lang="tr-TR" altLang="tr-TR" sz="1200">
                <a:latin typeface="Arial" charset="0"/>
              </a:rPr>
              <a:t>ay</a:t>
            </a:r>
            <a:endParaRPr lang="en-US" altLang="tr-TR" sz="1200">
              <a:latin typeface="Arial" charset="0"/>
            </a:endParaRPr>
          </a:p>
        </p:txBody>
      </p:sp>
      <p:sp>
        <p:nvSpPr>
          <p:cNvPr id="26642" name="Text Box 21"/>
          <p:cNvSpPr txBox="1">
            <a:spLocks noChangeArrowheads="1"/>
          </p:cNvSpPr>
          <p:nvPr/>
        </p:nvSpPr>
        <p:spPr bwMode="auto">
          <a:xfrm>
            <a:off x="2363788" y="5402263"/>
            <a:ext cx="490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1200">
                <a:latin typeface="Arial" charset="0"/>
              </a:rPr>
              <a:t>4-</a:t>
            </a:r>
            <a:r>
              <a:rPr lang="tr-TR" altLang="tr-TR" sz="1200">
                <a:latin typeface="Arial" charset="0"/>
              </a:rPr>
              <a:t>ay</a:t>
            </a:r>
            <a:endParaRPr lang="en-US" altLang="tr-TR" sz="1200">
              <a:latin typeface="Arial" charset="0"/>
            </a:endParaRPr>
          </a:p>
        </p:txBody>
      </p:sp>
      <p:sp>
        <p:nvSpPr>
          <p:cNvPr id="26643" name="Text Box 22"/>
          <p:cNvSpPr txBox="1">
            <a:spLocks noChangeArrowheads="1"/>
          </p:cNvSpPr>
          <p:nvPr/>
        </p:nvSpPr>
        <p:spPr bwMode="auto">
          <a:xfrm>
            <a:off x="5487988" y="5402263"/>
            <a:ext cx="490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1200">
                <a:latin typeface="Arial" charset="0"/>
              </a:rPr>
              <a:t>6-</a:t>
            </a:r>
            <a:r>
              <a:rPr lang="tr-TR" altLang="tr-TR" sz="1200">
                <a:latin typeface="Arial" charset="0"/>
              </a:rPr>
              <a:t>ay</a:t>
            </a:r>
            <a:endParaRPr lang="en-US" altLang="tr-TR" sz="1200">
              <a:latin typeface="Arial" charset="0"/>
            </a:endParaRPr>
          </a:p>
        </p:txBody>
      </p:sp>
      <p:sp>
        <p:nvSpPr>
          <p:cNvPr id="26644" name="Text Box 23"/>
          <p:cNvSpPr txBox="1">
            <a:spLocks noChangeArrowheads="1"/>
          </p:cNvSpPr>
          <p:nvPr/>
        </p:nvSpPr>
        <p:spPr bwMode="auto">
          <a:xfrm>
            <a:off x="2973388" y="5402263"/>
            <a:ext cx="490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1200">
                <a:latin typeface="Arial" charset="0"/>
              </a:rPr>
              <a:t>8-</a:t>
            </a:r>
            <a:r>
              <a:rPr lang="tr-TR" altLang="tr-TR" sz="1200">
                <a:latin typeface="Arial" charset="0"/>
              </a:rPr>
              <a:t>ay</a:t>
            </a:r>
            <a:endParaRPr lang="en-US" altLang="tr-TR" sz="1200">
              <a:latin typeface="Arial" charset="0"/>
            </a:endParaRPr>
          </a:p>
        </p:txBody>
      </p:sp>
      <p:sp>
        <p:nvSpPr>
          <p:cNvPr id="26645" name="Text Box 33"/>
          <p:cNvSpPr txBox="1">
            <a:spLocks noChangeArrowheads="1"/>
          </p:cNvSpPr>
          <p:nvPr/>
        </p:nvSpPr>
        <p:spPr bwMode="auto">
          <a:xfrm>
            <a:off x="4714875" y="5402263"/>
            <a:ext cx="989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1200">
                <a:latin typeface="Arial" charset="0"/>
              </a:rPr>
              <a:t>Başlangıç  </a:t>
            </a:r>
          </a:p>
        </p:txBody>
      </p:sp>
      <p:sp>
        <p:nvSpPr>
          <p:cNvPr id="26646" name="Text Box 34"/>
          <p:cNvSpPr txBox="1">
            <a:spLocks noChangeArrowheads="1"/>
          </p:cNvSpPr>
          <p:nvPr/>
        </p:nvSpPr>
        <p:spPr bwMode="auto">
          <a:xfrm>
            <a:off x="6022975" y="5402263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1200">
                <a:latin typeface="Arial" charset="0"/>
              </a:rPr>
              <a:t>12-</a:t>
            </a:r>
            <a:r>
              <a:rPr lang="tr-TR" altLang="tr-TR" sz="1200">
                <a:latin typeface="Arial" charset="0"/>
              </a:rPr>
              <a:t>ay</a:t>
            </a:r>
            <a:endParaRPr lang="en-US" altLang="tr-TR" sz="1200">
              <a:latin typeface="Arial" charset="0"/>
            </a:endParaRPr>
          </a:p>
        </p:txBody>
      </p:sp>
      <p:sp>
        <p:nvSpPr>
          <p:cNvPr id="26647" name="Line 35"/>
          <p:cNvSpPr>
            <a:spLocks noChangeShapeType="1"/>
          </p:cNvSpPr>
          <p:nvPr/>
        </p:nvSpPr>
        <p:spPr bwMode="auto">
          <a:xfrm>
            <a:off x="4533900" y="2251075"/>
            <a:ext cx="0" cy="3322638"/>
          </a:xfrm>
          <a:prstGeom prst="line">
            <a:avLst/>
          </a:prstGeom>
          <a:noFill/>
          <a:ln w="25400" cap="rnd">
            <a:solidFill>
              <a:srgbClr val="DDDDD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648" name="Text Box 36"/>
          <p:cNvSpPr txBox="1">
            <a:spLocks noChangeArrowheads="1"/>
          </p:cNvSpPr>
          <p:nvPr/>
        </p:nvSpPr>
        <p:spPr bwMode="auto">
          <a:xfrm>
            <a:off x="2443163" y="1531938"/>
            <a:ext cx="1620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>
                <a:latin typeface="Arial" charset="0"/>
              </a:rPr>
              <a:t>1-Yıllık Uzatma</a:t>
            </a:r>
          </a:p>
        </p:txBody>
      </p:sp>
      <p:sp>
        <p:nvSpPr>
          <p:cNvPr id="26649" name="Text Box 37"/>
          <p:cNvSpPr txBox="1">
            <a:spLocks noChangeArrowheads="1"/>
          </p:cNvSpPr>
          <p:nvPr/>
        </p:nvSpPr>
        <p:spPr bwMode="auto">
          <a:xfrm>
            <a:off x="5695950" y="1524000"/>
            <a:ext cx="1620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>
                <a:latin typeface="Arial" charset="0"/>
              </a:rPr>
              <a:t>2-Yıllık Uzatma</a:t>
            </a:r>
          </a:p>
        </p:txBody>
      </p:sp>
      <p:sp>
        <p:nvSpPr>
          <p:cNvPr id="26650" name="Text Box 58"/>
          <p:cNvSpPr txBox="1">
            <a:spLocks noChangeArrowheads="1"/>
          </p:cNvSpPr>
          <p:nvPr/>
        </p:nvSpPr>
        <p:spPr bwMode="auto">
          <a:xfrm>
            <a:off x="381000" y="6553200"/>
            <a:ext cx="634523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1000" b="0">
                <a:solidFill>
                  <a:schemeClr val="tx1"/>
                </a:solidFill>
                <a:latin typeface="Arial" charset="0"/>
                <a:cs typeface="Arial" charset="0"/>
              </a:rPr>
              <a:t>Porst H et al. </a:t>
            </a:r>
            <a:r>
              <a:rPr lang="en-US" altLang="tr-TR" sz="1000" b="0" i="1">
                <a:solidFill>
                  <a:schemeClr val="tx1"/>
                </a:solidFill>
                <a:latin typeface="Arial" charset="0"/>
                <a:cs typeface="Arial" charset="0"/>
              </a:rPr>
              <a:t>J Sex Med</a:t>
            </a:r>
            <a:r>
              <a:rPr lang="en-US" altLang="tr-TR" sz="1000" b="0">
                <a:solidFill>
                  <a:schemeClr val="tx1"/>
                </a:solidFill>
                <a:latin typeface="Arial" charset="0"/>
                <a:cs typeface="Arial" charset="0"/>
              </a:rPr>
              <a:t> 2008;5(9):2160-2169.</a:t>
            </a:r>
          </a:p>
        </p:txBody>
      </p:sp>
      <p:sp>
        <p:nvSpPr>
          <p:cNvPr id="26651" name="Text Box 6"/>
          <p:cNvSpPr txBox="1">
            <a:spLocks noChangeArrowheads="1"/>
          </p:cNvSpPr>
          <p:nvPr/>
        </p:nvSpPr>
        <p:spPr bwMode="auto">
          <a:xfrm>
            <a:off x="457200" y="5922963"/>
            <a:ext cx="7859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86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en-US" sz="1000" b="0">
                <a:latin typeface="Arial" charset="0"/>
              </a:rPr>
              <a:t>1-yıllık uzatma fazında açık etiketli fazdan sonra tedavi</a:t>
            </a:r>
            <a:r>
              <a:rPr lang="tr-TR" altLang="en-US" sz="1000" b="0">
                <a:latin typeface="Arial" charset="0"/>
              </a:rPr>
              <a:t>ye</a:t>
            </a:r>
            <a:r>
              <a:rPr lang="en-US" altLang="en-US" sz="1000" b="0">
                <a:latin typeface="Arial" charset="0"/>
              </a:rPr>
              <a:t> 1 aylık sürede ara verilmiştir</a:t>
            </a:r>
          </a:p>
          <a:p>
            <a:r>
              <a:rPr lang="en-US" altLang="en-US" sz="1000" b="0">
                <a:latin typeface="Arial" charset="0"/>
              </a:rPr>
              <a:t>Bu arınma periyodunun sonunda ortalama IIEF EF Alanı skoru 16</a:t>
            </a:r>
            <a:r>
              <a:rPr lang="tr-TR" altLang="en-US" sz="1000" b="0">
                <a:latin typeface="Arial" charset="0"/>
              </a:rPr>
              <a:t>.</a:t>
            </a:r>
            <a:r>
              <a:rPr lang="en-US" altLang="en-US" sz="1000" b="0">
                <a:latin typeface="Arial" charset="0"/>
              </a:rPr>
              <a:t>0'dır</a:t>
            </a:r>
          </a:p>
          <a:p>
            <a:r>
              <a:rPr lang="en-US" altLang="en-US" sz="1000" b="0">
                <a:latin typeface="Arial" charset="0"/>
              </a:rPr>
              <a:t>IIEF EF=Erektil Fonksiyon Uluslararası İndeksi - Erektil Fonksiyon Alanı; </a:t>
            </a:r>
            <a:r>
              <a:rPr lang="tr-TR" altLang="en-US" sz="1000" b="0">
                <a:latin typeface="Arial" charset="0"/>
              </a:rPr>
              <a:t>ay</a:t>
            </a:r>
            <a:r>
              <a:rPr lang="en-US" altLang="en-US" sz="1000" b="0">
                <a:latin typeface="Arial" charset="0"/>
              </a:rPr>
              <a:t> = aydaki çalışma viziti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152400"/>
            <a:ext cx="8047038" cy="765175"/>
          </a:xfrm>
        </p:spPr>
        <p:txBody>
          <a:bodyPr/>
          <a:lstStyle/>
          <a:p>
            <a:pPr>
              <a:defRPr/>
            </a:pPr>
            <a:r>
              <a:rPr lang="en-US" sz="2300" b="1" dirty="0" err="1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Günde</a:t>
            </a:r>
            <a:r>
              <a:rPr lang="en-US" sz="23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tr-TR" sz="23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Tek Doz </a:t>
            </a:r>
            <a:r>
              <a:rPr lang="en-US" sz="2300" b="1" dirty="0" err="1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Tadalafil</a:t>
            </a:r>
            <a:r>
              <a:rPr lang="en-US" sz="23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 5 mg </a:t>
            </a:r>
            <a:r>
              <a:rPr lang="en-US" sz="2300" b="1" dirty="0" err="1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Uzun</a:t>
            </a:r>
            <a:r>
              <a:rPr lang="en-US" sz="23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Süreli</a:t>
            </a:r>
            <a:r>
              <a:rPr lang="en-US" sz="23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Etki</a:t>
            </a:r>
            <a:r>
              <a:rPr lang="tr-TR" sz="2300" b="1" dirty="0" err="1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li</a:t>
            </a:r>
            <a:r>
              <a:rPr lang="en-US" sz="2300" b="1" dirty="0" err="1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liği</a:t>
            </a:r>
            <a:r>
              <a:rPr lang="en-US" sz="23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: </a:t>
            </a:r>
            <a:r>
              <a:rPr lang="tr-TR" sz="23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/>
            </a:r>
            <a:br>
              <a:rPr lang="tr-TR" sz="23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en-US" sz="23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IIEF EF ≥26 </a:t>
            </a:r>
            <a:r>
              <a:rPr lang="en-US" sz="2300" b="1" dirty="0" err="1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Sağlanan</a:t>
            </a:r>
            <a:r>
              <a:rPr lang="en-US" sz="23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Erkeklerin</a:t>
            </a:r>
            <a:r>
              <a:rPr lang="en-US" sz="23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Oranı</a:t>
            </a:r>
            <a:endParaRPr lang="en-US" sz="2300" b="1" dirty="0" smtClean="0">
              <a:solidFill>
                <a:srgbClr val="FFFF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7651" name="Rectangle 52"/>
          <p:cNvSpPr>
            <a:spLocks noChangeArrowheads="1"/>
          </p:cNvSpPr>
          <p:nvPr/>
        </p:nvSpPr>
        <p:spPr bwMode="auto">
          <a:xfrm>
            <a:off x="2954338" y="5561013"/>
            <a:ext cx="4108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1400">
                <a:solidFill>
                  <a:srgbClr val="FFFAE6"/>
                </a:solidFill>
                <a:latin typeface="Comic Sans MS" pitchFamily="66" charset="0"/>
              </a:rPr>
              <a:t>Başlangıçta IIEF EF</a:t>
            </a:r>
            <a:r>
              <a:rPr lang="tr-TR" altLang="tr-TR" sz="1400">
                <a:solidFill>
                  <a:srgbClr val="FFFAE6"/>
                </a:solidFill>
                <a:latin typeface="Comic Sans MS" pitchFamily="66" charset="0"/>
              </a:rPr>
              <a:t>&lt;</a:t>
            </a:r>
            <a:r>
              <a:rPr lang="en-US" altLang="tr-TR" sz="1400">
                <a:solidFill>
                  <a:srgbClr val="FFFAE6"/>
                </a:solidFill>
                <a:latin typeface="Comic Sans MS" pitchFamily="66" charset="0"/>
              </a:rPr>
              <a:t>26 Olan Hastalar</a:t>
            </a:r>
          </a:p>
        </p:txBody>
      </p:sp>
      <p:sp>
        <p:nvSpPr>
          <p:cNvPr id="27652" name="Text Box 59"/>
          <p:cNvSpPr txBox="1">
            <a:spLocks noChangeArrowheads="1"/>
          </p:cNvSpPr>
          <p:nvPr/>
        </p:nvSpPr>
        <p:spPr bwMode="auto">
          <a:xfrm rot="-5400000">
            <a:off x="-101599" y="2940050"/>
            <a:ext cx="3295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tr-TR" sz="1400">
                <a:solidFill>
                  <a:srgbClr val="FFFAE6"/>
                </a:solidFill>
                <a:latin typeface="Comic Sans MS" pitchFamily="66" charset="0"/>
              </a:rPr>
              <a:t>Normal</a:t>
            </a:r>
            <a:r>
              <a:rPr lang="en-US" altLang="tr-TR" sz="1400">
                <a:solidFill>
                  <a:srgbClr val="FFCC00"/>
                </a:solidFill>
                <a:latin typeface="Comic Sans MS" pitchFamily="66" charset="0"/>
              </a:rPr>
              <a:t> </a:t>
            </a:r>
            <a:r>
              <a:rPr lang="tr-TR" altLang="tr-TR" sz="1400">
                <a:solidFill>
                  <a:srgbClr val="FFFAE6"/>
                </a:solidFill>
                <a:latin typeface="Comic Sans MS" pitchFamily="66" charset="0"/>
              </a:rPr>
              <a:t> </a:t>
            </a:r>
            <a:r>
              <a:rPr lang="en-US" altLang="tr-TR" sz="1400">
                <a:solidFill>
                  <a:srgbClr val="FFFAE6"/>
                </a:solidFill>
                <a:latin typeface="Comic Sans MS" pitchFamily="66" charset="0"/>
              </a:rPr>
              <a:t>I</a:t>
            </a:r>
            <a:r>
              <a:rPr lang="tr-TR" altLang="tr-TR" sz="1400">
                <a:solidFill>
                  <a:srgbClr val="FFFAE6"/>
                </a:solidFill>
                <a:latin typeface="Comic Sans MS" pitchFamily="66" charset="0"/>
              </a:rPr>
              <a:t>I</a:t>
            </a:r>
            <a:r>
              <a:rPr lang="en-US" altLang="tr-TR" sz="1400">
                <a:solidFill>
                  <a:srgbClr val="FFFAE6"/>
                </a:solidFill>
                <a:latin typeface="Comic Sans MS" pitchFamily="66" charset="0"/>
              </a:rPr>
              <a:t>EF EF Alanı Skoru Olan </a:t>
            </a:r>
            <a:r>
              <a:rPr lang="tr-TR" altLang="tr-TR" sz="1400">
                <a:solidFill>
                  <a:srgbClr val="FFFAE6"/>
                </a:solidFill>
                <a:latin typeface="Comic Sans MS" pitchFamily="66" charset="0"/>
              </a:rPr>
              <a:t/>
            </a:r>
            <a:br>
              <a:rPr lang="tr-TR" altLang="tr-TR" sz="1400">
                <a:solidFill>
                  <a:srgbClr val="FFFAE6"/>
                </a:solidFill>
                <a:latin typeface="Comic Sans MS" pitchFamily="66" charset="0"/>
              </a:rPr>
            </a:br>
            <a:r>
              <a:rPr lang="en-US" altLang="tr-TR" sz="1400">
                <a:solidFill>
                  <a:srgbClr val="FFFAE6"/>
                </a:solidFill>
                <a:latin typeface="Comic Sans MS" pitchFamily="66" charset="0"/>
              </a:rPr>
              <a:t>Hastaların Oranı (%)</a:t>
            </a:r>
          </a:p>
        </p:txBody>
      </p:sp>
      <p:graphicFrame>
        <p:nvGraphicFramePr>
          <p:cNvPr id="2" name="Object 61"/>
          <p:cNvGraphicFramePr>
            <a:graphicFrameLocks noChangeAspect="1"/>
          </p:cNvGraphicFramePr>
          <p:nvPr/>
        </p:nvGraphicFramePr>
        <p:xfrm>
          <a:off x="1666875" y="1584325"/>
          <a:ext cx="6049963" cy="373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654" name="Text Box 62"/>
          <p:cNvSpPr txBox="1">
            <a:spLocks noChangeArrowheads="1"/>
          </p:cNvSpPr>
          <p:nvPr/>
        </p:nvSpPr>
        <p:spPr bwMode="auto">
          <a:xfrm>
            <a:off x="3355975" y="5254625"/>
            <a:ext cx="71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1400">
                <a:latin typeface="Arial" charset="0"/>
              </a:rPr>
              <a:t>N=202</a:t>
            </a:r>
          </a:p>
        </p:txBody>
      </p:sp>
      <p:sp>
        <p:nvSpPr>
          <p:cNvPr id="27655" name="Text Box 63"/>
          <p:cNvSpPr txBox="1">
            <a:spLocks noChangeArrowheads="1"/>
          </p:cNvSpPr>
          <p:nvPr/>
        </p:nvSpPr>
        <p:spPr bwMode="auto">
          <a:xfrm>
            <a:off x="6067425" y="5254625"/>
            <a:ext cx="71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1400">
                <a:latin typeface="Arial" charset="0"/>
              </a:rPr>
              <a:t>N=135</a:t>
            </a:r>
          </a:p>
        </p:txBody>
      </p:sp>
      <p:sp>
        <p:nvSpPr>
          <p:cNvPr id="27656" name="Rectangle 64"/>
          <p:cNvSpPr>
            <a:spLocks noChangeArrowheads="1"/>
          </p:cNvSpPr>
          <p:nvPr/>
        </p:nvSpPr>
        <p:spPr bwMode="auto">
          <a:xfrm>
            <a:off x="6402388" y="1895475"/>
            <a:ext cx="217487" cy="247650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7657" name="Rectangle 65"/>
          <p:cNvSpPr>
            <a:spLocks noChangeArrowheads="1"/>
          </p:cNvSpPr>
          <p:nvPr/>
        </p:nvSpPr>
        <p:spPr bwMode="auto">
          <a:xfrm>
            <a:off x="6400800" y="2246313"/>
            <a:ext cx="217488" cy="247650"/>
          </a:xfrm>
          <a:prstGeom prst="rect">
            <a:avLst/>
          </a:prstGeom>
          <a:solidFill>
            <a:srgbClr val="00F4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7658" name="Text Box 66"/>
          <p:cNvSpPr txBox="1">
            <a:spLocks noChangeArrowheads="1"/>
          </p:cNvSpPr>
          <p:nvPr/>
        </p:nvSpPr>
        <p:spPr bwMode="auto">
          <a:xfrm>
            <a:off x="6605588" y="1858963"/>
            <a:ext cx="2365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1400">
                <a:latin typeface="Comic Sans MS" pitchFamily="66" charset="0"/>
              </a:rPr>
              <a:t>1 Yıllık Uzatma Çalışması</a:t>
            </a:r>
          </a:p>
        </p:txBody>
      </p:sp>
      <p:sp>
        <p:nvSpPr>
          <p:cNvPr id="27659" name="Text Box 67"/>
          <p:cNvSpPr txBox="1">
            <a:spLocks noChangeArrowheads="1"/>
          </p:cNvSpPr>
          <p:nvPr/>
        </p:nvSpPr>
        <p:spPr bwMode="auto">
          <a:xfrm>
            <a:off x="6605588" y="2209800"/>
            <a:ext cx="2365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1400">
                <a:latin typeface="Comic Sans MS" pitchFamily="66" charset="0"/>
              </a:rPr>
              <a:t>2 Yıllık Uzatma Çalışması</a:t>
            </a:r>
          </a:p>
        </p:txBody>
      </p:sp>
      <p:sp>
        <p:nvSpPr>
          <p:cNvPr id="27660" name="Text Box 6"/>
          <p:cNvSpPr txBox="1">
            <a:spLocks noChangeArrowheads="1"/>
          </p:cNvSpPr>
          <p:nvPr/>
        </p:nvSpPr>
        <p:spPr bwMode="auto">
          <a:xfrm>
            <a:off x="612775" y="5988050"/>
            <a:ext cx="78597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86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1200">
                <a:latin typeface="Comic Sans MS" pitchFamily="66" charset="0"/>
              </a:rPr>
              <a:t>IIEF EF=Erektil Fonksiyon Uluslararası İndeksi - Erektil Fonksiyon Alanı</a:t>
            </a:r>
          </a:p>
        </p:txBody>
      </p:sp>
      <p:sp>
        <p:nvSpPr>
          <p:cNvPr id="27661" name="Text Box 58"/>
          <p:cNvSpPr txBox="1">
            <a:spLocks noChangeArrowheads="1"/>
          </p:cNvSpPr>
          <p:nvPr/>
        </p:nvSpPr>
        <p:spPr bwMode="auto">
          <a:xfrm>
            <a:off x="457200" y="6627813"/>
            <a:ext cx="6345238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1000" b="0">
                <a:solidFill>
                  <a:schemeClr val="tx1"/>
                </a:solidFill>
                <a:latin typeface="Arial" charset="0"/>
                <a:cs typeface="Arial" charset="0"/>
              </a:rPr>
              <a:t>Porst H et al. </a:t>
            </a:r>
            <a:r>
              <a:rPr lang="en-US" altLang="tr-TR" sz="1000" b="0" i="1">
                <a:solidFill>
                  <a:schemeClr val="tx1"/>
                </a:solidFill>
                <a:latin typeface="Arial" charset="0"/>
                <a:cs typeface="Arial" charset="0"/>
              </a:rPr>
              <a:t>J Sex Med</a:t>
            </a:r>
            <a:r>
              <a:rPr lang="en-US" altLang="tr-TR" sz="1000" b="0">
                <a:solidFill>
                  <a:schemeClr val="tx1"/>
                </a:solidFill>
                <a:latin typeface="Arial" charset="0"/>
                <a:cs typeface="Arial" charset="0"/>
              </a:rPr>
              <a:t> 2008;5(9):2160-2169.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95288" y="1362075"/>
            <a:ext cx="8229600" cy="4733925"/>
          </a:xfrm>
        </p:spPr>
        <p:txBody>
          <a:bodyPr/>
          <a:lstStyle/>
          <a:p>
            <a:r>
              <a:rPr lang="tr-TR" altLang="tr-TR" sz="2800" smtClean="0">
                <a:latin typeface="Comic Sans MS" pitchFamily="66" charset="0"/>
              </a:rPr>
              <a:t>Cialis’in gerektiğinde kullanımı ve sürekli kullanımı ile izlenen advers olaylar benzerlik göstermektedir</a:t>
            </a:r>
          </a:p>
          <a:p>
            <a:endParaRPr lang="tr-TR" altLang="tr-TR" sz="2800" smtClean="0">
              <a:latin typeface="Comic Sans MS" pitchFamily="66" charset="0"/>
            </a:endParaRPr>
          </a:p>
          <a:p>
            <a:r>
              <a:rPr lang="tr-TR" altLang="tr-TR" sz="2800" smtClean="0">
                <a:latin typeface="Comic Sans MS" pitchFamily="66" charset="0"/>
              </a:rPr>
              <a:t>Her iki dozlama ile en sık rastlanan advers olaylar</a:t>
            </a:r>
          </a:p>
          <a:p>
            <a:pPr lvl="1"/>
            <a:r>
              <a:rPr lang="tr-TR" altLang="tr-TR" smtClean="0">
                <a:latin typeface="Comic Sans MS" pitchFamily="66" charset="0"/>
              </a:rPr>
              <a:t>Baş ağrısı</a:t>
            </a:r>
          </a:p>
          <a:p>
            <a:pPr lvl="1"/>
            <a:r>
              <a:rPr lang="tr-TR" altLang="tr-TR" smtClean="0">
                <a:latin typeface="Comic Sans MS" pitchFamily="66" charset="0"/>
              </a:rPr>
              <a:t>Dispepsi</a:t>
            </a:r>
          </a:p>
          <a:p>
            <a:pPr lvl="1"/>
            <a:r>
              <a:rPr lang="tr-TR" altLang="tr-TR" smtClean="0">
                <a:latin typeface="Comic Sans MS" pitchFamily="66" charset="0"/>
              </a:rPr>
              <a:t>Sırt ağrısı</a:t>
            </a:r>
          </a:p>
          <a:p>
            <a:pPr lvl="1"/>
            <a:r>
              <a:rPr lang="tr-TR" altLang="tr-TR" smtClean="0">
                <a:latin typeface="Comic Sans MS" pitchFamily="66" charset="0"/>
              </a:rPr>
              <a:t>Miyalji olarak tanımlanmıştır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229600" cy="476250"/>
          </a:xfrm>
        </p:spPr>
        <p:txBody>
          <a:bodyPr/>
          <a:lstStyle/>
          <a:p>
            <a:pPr>
              <a:defRPr/>
            </a:pP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Günde Tek Doz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Uzun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Süreli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Etki</a:t>
            </a:r>
            <a:r>
              <a:rPr lang="tr-TR" sz="2400" b="1" dirty="0" err="1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li</a:t>
            </a:r>
            <a:r>
              <a:rPr lang="en-US" sz="2400" b="1" dirty="0" err="1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lik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: </a:t>
            </a: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Advers Olaylar</a:t>
            </a:r>
            <a:endParaRPr lang="en-US" sz="2400" b="1" dirty="0" smtClean="0">
              <a:solidFill>
                <a:srgbClr val="FFFF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381000" y="1216025"/>
            <a:ext cx="8229600" cy="5184775"/>
          </a:xfrm>
        </p:spPr>
        <p:txBody>
          <a:bodyPr/>
          <a:lstStyle/>
          <a:p>
            <a:r>
              <a:rPr lang="tr-TR" altLang="tr-TR" sz="2800" smtClean="0">
                <a:latin typeface="Comic Sans MS" pitchFamily="66" charset="0"/>
              </a:rPr>
              <a:t>EKG ya da diğer lab bulguları üzerine olumsuz etki saptanmamıştır</a:t>
            </a:r>
          </a:p>
          <a:p>
            <a:endParaRPr lang="tr-TR" altLang="tr-TR" sz="2800" smtClean="0">
              <a:latin typeface="Comic Sans MS" pitchFamily="66" charset="0"/>
            </a:endParaRPr>
          </a:p>
          <a:p>
            <a:r>
              <a:rPr lang="tr-TR" altLang="tr-TR" sz="2800" smtClean="0">
                <a:latin typeface="Comic Sans MS" pitchFamily="66" charset="0"/>
              </a:rPr>
              <a:t>9 ay boyunca günlük 20 mg tadalafil kullanımı ile</a:t>
            </a:r>
          </a:p>
          <a:p>
            <a:pPr lvl="1"/>
            <a:r>
              <a:rPr lang="tr-TR" altLang="tr-TR" smtClean="0">
                <a:latin typeface="Comic Sans MS" pitchFamily="66" charset="0"/>
              </a:rPr>
              <a:t>Total sperm sayısı</a:t>
            </a:r>
          </a:p>
          <a:p>
            <a:pPr lvl="1"/>
            <a:r>
              <a:rPr lang="tr-TR" altLang="tr-TR" smtClean="0">
                <a:latin typeface="Comic Sans MS" pitchFamily="66" charset="0"/>
              </a:rPr>
              <a:t>Sperm motilitesi</a:t>
            </a:r>
          </a:p>
          <a:p>
            <a:pPr lvl="1"/>
            <a:r>
              <a:rPr lang="tr-TR" altLang="tr-TR" smtClean="0">
                <a:latin typeface="Comic Sans MS" pitchFamily="66" charset="0"/>
              </a:rPr>
              <a:t>Sperm morfolojisi</a:t>
            </a:r>
          </a:p>
          <a:p>
            <a:pPr lvl="1"/>
            <a:r>
              <a:rPr lang="tr-TR" altLang="tr-TR" smtClean="0">
                <a:latin typeface="Comic Sans MS" pitchFamily="66" charset="0"/>
              </a:rPr>
              <a:t>Hormon düzeyleri  üzerine herhangi bir etki saptanmamıştır</a:t>
            </a: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539750" y="6453188"/>
            <a:ext cx="43926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tr-TR" altLang="tr-TR" sz="1200">
                <a:latin typeface="Comic Sans MS" pitchFamily="66" charset="0"/>
              </a:rPr>
              <a:t>Fusco F et al. </a:t>
            </a:r>
            <a:r>
              <a:rPr lang="tr-TR" altLang="tr-TR" sz="1200" i="1">
                <a:latin typeface="Comic Sans MS" pitchFamily="66" charset="0"/>
              </a:rPr>
              <a:t>BJU Int </a:t>
            </a:r>
            <a:r>
              <a:rPr lang="tr-TR" altLang="tr-TR" sz="1200">
                <a:latin typeface="Comic Sans MS" pitchFamily="66" charset="0"/>
              </a:rPr>
              <a:t>2010, 1634-39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5575"/>
            <a:ext cx="8378825" cy="1143000"/>
          </a:xfrm>
        </p:spPr>
        <p:txBody>
          <a:bodyPr/>
          <a:lstStyle/>
          <a:p>
            <a:r>
              <a:rPr lang="en-US" altLang="tr-TR" sz="2400" b="1" smtClean="0">
                <a:solidFill>
                  <a:srgbClr val="FFFF00"/>
                </a:solidFill>
                <a:latin typeface="Comic Sans MS" pitchFamily="66" charset="0"/>
              </a:rPr>
              <a:t>Önceki Verilerle Karşılaştırma: Advers Olaylar – Gerektiğinde Dozlamaya Karşı Günde Bir Kez Dozlamayla Randomize Çalışmalar (Çalışma 1 ve 2)</a:t>
            </a:r>
          </a:p>
        </p:txBody>
      </p:sp>
      <p:graphicFrame>
        <p:nvGraphicFramePr>
          <p:cNvPr id="178261" name="Group 85"/>
          <p:cNvGraphicFramePr>
            <a:graphicFrameLocks noGrp="1"/>
          </p:cNvGraphicFramePr>
          <p:nvPr/>
        </p:nvGraphicFramePr>
        <p:xfrm>
          <a:off x="250825" y="1525588"/>
          <a:ext cx="8547100" cy="4119563"/>
        </p:xfrm>
        <a:graphic>
          <a:graphicData uri="http://schemas.openxmlformats.org/drawingml/2006/table">
            <a:tbl>
              <a:tblPr/>
              <a:tblGrid>
                <a:gridCol w="2850149"/>
                <a:gridCol w="1003574"/>
                <a:gridCol w="1172508"/>
                <a:gridCol w="1092222"/>
                <a:gridCol w="1256140"/>
                <a:gridCol w="1172507"/>
              </a:tblGrid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7" marR="9144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Günde Bir Kez</a:t>
                      </a:r>
                      <a:r>
                        <a:rPr kumimoji="0" lang="en-US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1-3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Birleştirilmiş 11  (çoğunlukla 12-haftalık)</a:t>
                      </a:r>
                      <a:b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</a:b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Gerektiğinde Dozlama Çalışması</a:t>
                      </a:r>
                      <a:r>
                        <a:rPr kumimoji="0" lang="en-GB" sz="11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 </a:t>
                      </a: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N=2102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TEAE'ler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Hastaların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</a:t>
                      </a:r>
                      <a:r>
                        <a:rPr kumimoji="0" lang="tr-T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</a:t>
                      </a:r>
                      <a:r>
                        <a:rPr kumimoji="0" lang="en-US" sz="13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&gt;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%3'ünde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Bildirilmiştir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,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Herhangi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Bir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Tedavi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Grubunda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Plasebo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/>
                      </a:r>
                      <a:b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</a:b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(n=148)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Tadalafil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</a:t>
                      </a:r>
                      <a:b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</a:b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 mg OAD (n=206)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Plasebo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</a:t>
                      </a:r>
                      <a:b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</a:b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(n=638)</a:t>
                      </a:r>
                    </a:p>
                  </a:txBody>
                  <a:tcPr marL="91447" marR="9144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Tadalafil </a:t>
                      </a:r>
                      <a:b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</a:b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10 mg (n=321)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Tadalafil </a:t>
                      </a:r>
                      <a:b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</a:b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 mg (n=1143)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Baş ağrısı</a:t>
                      </a:r>
                    </a:p>
                  </a:txBody>
                  <a:tcPr marL="91447" marR="91447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4</a:t>
                      </a:r>
                    </a:p>
                  </a:txBody>
                  <a:tcPr marL="91447" marR="91447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4</a:t>
                      </a:r>
                    </a:p>
                  </a:txBody>
                  <a:tcPr marL="91447" marR="91447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5</a:t>
                      </a:r>
                    </a:p>
                  </a:txBody>
                  <a:tcPr marL="91447" marR="91447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12</a:t>
                      </a:r>
                    </a:p>
                  </a:txBody>
                  <a:tcPr marL="91447" marR="91447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15</a:t>
                      </a:r>
                    </a:p>
                  </a:txBody>
                  <a:tcPr marL="91447" marR="91447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Dispepsi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2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4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1</a:t>
                      </a:r>
                    </a:p>
                  </a:txBody>
                  <a:tcPr marL="91447" marR="9144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7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8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Sırt Ağrısı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2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2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2</a:t>
                      </a:r>
                    </a:p>
                  </a:txBody>
                  <a:tcPr marL="91447" marR="9144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6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5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Nazofarenjit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4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4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4</a:t>
                      </a:r>
                    </a:p>
                  </a:txBody>
                  <a:tcPr marL="91447" marR="9144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8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2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Miyalji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1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2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1</a:t>
                      </a:r>
                    </a:p>
                  </a:txBody>
                  <a:tcPr marL="91447" marR="9144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5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3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Yüzde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Kızarma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1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2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1</a:t>
                      </a:r>
                    </a:p>
                  </a:txBody>
                  <a:tcPr marL="91447" marR="9144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3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3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Grip</a:t>
                      </a:r>
                      <a:r>
                        <a:rPr kumimoji="0" lang="en-US" sz="13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/Burun Tıkanıklığı</a:t>
                      </a:r>
                      <a:r>
                        <a:rPr kumimoji="0" lang="en-US" sz="13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2</a:t>
                      </a:r>
                      <a:r>
                        <a:rPr kumimoji="0" lang="en-US" sz="13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2</a:t>
                      </a:r>
                      <a:r>
                        <a:rPr kumimoji="0" lang="en-US" sz="13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1</a:t>
                      </a:r>
                      <a:r>
                        <a:rPr kumimoji="0" lang="en-US" sz="13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</a:t>
                      </a:r>
                    </a:p>
                  </a:txBody>
                  <a:tcPr marL="91447" marR="9144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3</a:t>
                      </a:r>
                      <a:r>
                        <a:rPr kumimoji="0" lang="en-US" sz="13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2</a:t>
                      </a:r>
                      <a:r>
                        <a:rPr kumimoji="0" lang="en-US" sz="13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Ekstremitelerde</a:t>
                      </a:r>
                      <a:r>
                        <a:rPr kumimoji="0" lang="tr-T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Ağrı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2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1</a:t>
                      </a:r>
                    </a:p>
                  </a:txBody>
                  <a:tcPr marL="91447" marR="9144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3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3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AE nedeniyle </a:t>
                      </a:r>
                      <a:b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</a:b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ilacı kesme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2.2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2.4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1.3</a:t>
                      </a:r>
                    </a:p>
                  </a:txBody>
                  <a:tcPr marL="91447" marR="9144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1.6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3.2</a:t>
                      </a:r>
                    </a:p>
                  </a:txBody>
                  <a:tcPr marL="91447" marR="9144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92" name="TextBox 5"/>
          <p:cNvSpPr txBox="1">
            <a:spLocks noChangeArrowheads="1"/>
          </p:cNvSpPr>
          <p:nvPr/>
        </p:nvSpPr>
        <p:spPr bwMode="auto">
          <a:xfrm>
            <a:off x="250825" y="5661025"/>
            <a:ext cx="831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3038" indent="-173038"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1200">
                <a:latin typeface="Comic Sans MS" pitchFamily="66" charset="0"/>
              </a:rPr>
              <a:t>*Tüm günde bir kez ve gerektiğinde dozlama çalışmaları randomize ve plasebo kontrollüdür</a:t>
            </a:r>
          </a:p>
          <a:p>
            <a:r>
              <a:rPr lang="en-US" altLang="tr-TR" sz="1200">
                <a:latin typeface="Comic Sans MS" pitchFamily="66" charset="0"/>
              </a:rPr>
              <a:t>AE=Advers olay; OAD=Günde bir kez; TEAE=Tedavide Meydana Gelen Advers Olaylar.</a:t>
            </a:r>
          </a:p>
        </p:txBody>
      </p:sp>
      <p:sp>
        <p:nvSpPr>
          <p:cNvPr id="30793" name="Text Box 64"/>
          <p:cNvSpPr txBox="1">
            <a:spLocks noChangeArrowheads="1"/>
          </p:cNvSpPr>
          <p:nvPr/>
        </p:nvSpPr>
        <p:spPr bwMode="auto">
          <a:xfrm>
            <a:off x="179388" y="6184900"/>
            <a:ext cx="36671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1000">
                <a:latin typeface="Comic Sans MS" pitchFamily="66" charset="0"/>
              </a:rPr>
              <a:t>1</a:t>
            </a:r>
            <a:r>
              <a:rPr lang="en-US" altLang="tr-TR" sz="900">
                <a:latin typeface="Comic Sans MS" pitchFamily="66" charset="0"/>
              </a:rPr>
              <a:t>. Porst H et al. </a:t>
            </a:r>
            <a:r>
              <a:rPr lang="en-US" altLang="tr-TR" sz="900" i="1">
                <a:latin typeface="Comic Sans MS" pitchFamily="66" charset="0"/>
              </a:rPr>
              <a:t>Eur Urol</a:t>
            </a:r>
            <a:r>
              <a:rPr lang="en-US" altLang="tr-TR" sz="900">
                <a:latin typeface="Comic Sans MS" pitchFamily="66" charset="0"/>
              </a:rPr>
              <a:t> 2006;50:351-9.</a:t>
            </a:r>
          </a:p>
          <a:p>
            <a:r>
              <a:rPr lang="da-DK" altLang="tr-TR" sz="900">
                <a:latin typeface="Comic Sans MS" pitchFamily="66" charset="0"/>
              </a:rPr>
              <a:t>2. Rajfer J et al. </a:t>
            </a:r>
            <a:r>
              <a:rPr lang="da-DK" altLang="tr-TR" sz="900" i="1">
                <a:latin typeface="Comic Sans MS" pitchFamily="66" charset="0"/>
              </a:rPr>
              <a:t>Int J Impot Res</a:t>
            </a:r>
            <a:r>
              <a:rPr lang="da-DK" altLang="tr-TR" sz="900">
                <a:latin typeface="Comic Sans MS" pitchFamily="66" charset="0"/>
              </a:rPr>
              <a:t> 2007;19:95-103.</a:t>
            </a:r>
            <a:endParaRPr lang="tr-TR" altLang="tr-TR" sz="900">
              <a:latin typeface="Comic Sans MS" pitchFamily="66" charset="0"/>
            </a:endParaRPr>
          </a:p>
          <a:p>
            <a:pPr>
              <a:lnSpc>
                <a:spcPct val="95000"/>
              </a:lnSpc>
            </a:pPr>
            <a:r>
              <a:rPr lang="en-US" altLang="tr-TR" sz="900">
                <a:latin typeface="Comic Sans MS" pitchFamily="66" charset="0"/>
              </a:rPr>
              <a:t>3. Donatucci et al. </a:t>
            </a:r>
            <a:r>
              <a:rPr lang="en-US" altLang="tr-TR" sz="900" i="1">
                <a:latin typeface="Comic Sans MS" pitchFamily="66" charset="0"/>
              </a:rPr>
              <a:t>Curr Med Res Opin</a:t>
            </a:r>
            <a:r>
              <a:rPr lang="en-US" altLang="tr-TR" sz="900">
                <a:latin typeface="Comic Sans MS" pitchFamily="66" charset="0"/>
              </a:rPr>
              <a:t> 2008;24:3383-92.</a:t>
            </a:r>
          </a:p>
          <a:p>
            <a:r>
              <a:rPr lang="en-US" altLang="tr-TR" sz="900">
                <a:latin typeface="Comic Sans MS" pitchFamily="66" charset="0"/>
              </a:rPr>
              <a:t>4. Carson CC et al. </a:t>
            </a:r>
            <a:r>
              <a:rPr lang="en-US" altLang="tr-TR" sz="900" i="1">
                <a:latin typeface="Comic Sans MS" pitchFamily="66" charset="0"/>
              </a:rPr>
              <a:t>BJU Int </a:t>
            </a:r>
            <a:r>
              <a:rPr lang="en-US" altLang="tr-TR" sz="900">
                <a:latin typeface="Comic Sans MS" pitchFamily="66" charset="0"/>
              </a:rPr>
              <a:t>2004;93:1276-81. </a:t>
            </a:r>
          </a:p>
        </p:txBody>
      </p:sp>
      <p:sp>
        <p:nvSpPr>
          <p:cNvPr id="7" name="Oval 6"/>
          <p:cNvSpPr/>
          <p:nvPr/>
        </p:nvSpPr>
        <p:spPr>
          <a:xfrm>
            <a:off x="4267200" y="5181600"/>
            <a:ext cx="838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7772400" y="5181600"/>
            <a:ext cx="838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650875"/>
          </a:xfrm>
        </p:spPr>
        <p:txBody>
          <a:bodyPr/>
          <a:lstStyle/>
          <a:p>
            <a:r>
              <a:rPr lang="tr-TR" altLang="tr-TR" sz="2800" b="1" smtClean="0">
                <a:solidFill>
                  <a:srgbClr val="FFFF00"/>
                </a:solidFill>
                <a:latin typeface="Comic Sans MS" pitchFamily="66" charset="0"/>
              </a:rPr>
              <a:t>Yapılmış tüm Cialis OAD klinik çalışmalarında,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23850" y="1412875"/>
            <a:ext cx="8496300" cy="4389438"/>
          </a:xfrm>
        </p:spPr>
        <p:txBody>
          <a:bodyPr/>
          <a:lstStyle/>
          <a:p>
            <a:r>
              <a:rPr lang="tr-TR" altLang="tr-TR" sz="2800" smtClean="0">
                <a:latin typeface="Comic Sans MS" pitchFamily="66" charset="0"/>
              </a:rPr>
              <a:t>Cialis OAD, tedavi ile genel olarak iyi tolere edilmiştir</a:t>
            </a:r>
          </a:p>
          <a:p>
            <a:r>
              <a:rPr lang="tr-TR" altLang="tr-TR" sz="2800" smtClean="0">
                <a:latin typeface="Comic Sans MS" pitchFamily="66" charset="0"/>
              </a:rPr>
              <a:t>Tedavi sırasında ortaya çıkan advers olayların (AE) insidansı düşüktür</a:t>
            </a:r>
          </a:p>
          <a:p>
            <a:r>
              <a:rPr lang="tr-TR" altLang="tr-TR" sz="2800" smtClean="0">
                <a:latin typeface="Comic Sans MS" pitchFamily="66" charset="0"/>
              </a:rPr>
              <a:t>Tedavi sırasında ortaya çıkan advers olayların (AE) çoğu hafif-orta şiddettedir</a:t>
            </a:r>
          </a:p>
          <a:p>
            <a:r>
              <a:rPr lang="tr-TR" altLang="tr-TR" sz="2800" smtClean="0">
                <a:latin typeface="Comic Sans MS" pitchFamily="66" charset="0"/>
              </a:rPr>
              <a:t>İlaca devam edilmesi ile ortadan kalkmaktadır</a:t>
            </a:r>
          </a:p>
          <a:p>
            <a:r>
              <a:rPr lang="tr-TR" altLang="tr-TR" sz="2800" smtClean="0">
                <a:latin typeface="Comic Sans MS" pitchFamily="66" charset="0"/>
              </a:rPr>
              <a:t>Advers olaylar nedeniyle tedaviyi bırakma oranı düşüktür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438400"/>
            <a:ext cx="8686800" cy="1600200"/>
          </a:xfrm>
        </p:spPr>
        <p:txBody>
          <a:bodyPr/>
          <a:lstStyle/>
          <a:p>
            <a:pPr algn="ctr" eaLnBrk="1" hangingPunct="1"/>
            <a:r>
              <a:rPr lang="tr-TR" altLang="tr-TR" sz="4500" dirty="0" smtClean="0"/>
              <a:t/>
            </a:r>
            <a:br>
              <a:rPr lang="tr-TR" altLang="tr-TR" sz="4500" dirty="0" smtClean="0"/>
            </a:br>
            <a:r>
              <a:rPr lang="tr-TR" altLang="tr-TR" sz="3600" b="1" dirty="0" smtClean="0">
                <a:solidFill>
                  <a:srgbClr val="FFFF00"/>
                </a:solidFill>
                <a:latin typeface="Comic Sans MS" pitchFamily="66" charset="0"/>
              </a:rPr>
              <a:t>BPH/AÜSS tedavisinde </a:t>
            </a:r>
            <a:r>
              <a:rPr lang="tr-TR" altLang="tr-TR" sz="3600" b="1" dirty="0" err="1" smtClean="0">
                <a:solidFill>
                  <a:srgbClr val="FFFF00"/>
                </a:solidFill>
                <a:latin typeface="Comic Sans MS" pitchFamily="66" charset="0"/>
              </a:rPr>
              <a:t>Cialis</a:t>
            </a:r>
            <a:r>
              <a:rPr lang="tr-TR" altLang="tr-TR" sz="3600" b="1" dirty="0" smtClean="0">
                <a:solidFill>
                  <a:srgbClr val="FFFF00"/>
                </a:solidFill>
                <a:latin typeface="Comic Sans MS" pitchFamily="66" charset="0"/>
              </a:rPr>
              <a:t> 5mg</a:t>
            </a:r>
            <a:endParaRPr lang="tr-TR" altLang="tr-TR" sz="3600" i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536700"/>
          </a:xfrm>
        </p:spPr>
        <p:txBody>
          <a:bodyPr/>
          <a:lstStyle/>
          <a:p>
            <a:r>
              <a:rPr lang="tr-TR" altLang="tr-TR" dirty="0">
                <a:solidFill>
                  <a:srgbClr val="FFFF00"/>
                </a:solidFill>
              </a:rPr>
              <a:t>BPH-ED Ortak </a:t>
            </a:r>
            <a:r>
              <a:rPr lang="tr-TR" altLang="tr-TR" dirty="0" err="1">
                <a:solidFill>
                  <a:srgbClr val="FFFF00"/>
                </a:solidFill>
              </a:rPr>
              <a:t>Patofizyoloji</a:t>
            </a:r>
            <a:r>
              <a:rPr lang="fr-FR" altLang="tr-TR" dirty="0"/>
              <a:t/>
            </a:r>
            <a:br>
              <a:rPr lang="fr-FR" altLang="tr-TR" dirty="0"/>
            </a:b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609600" y="2438400"/>
            <a:ext cx="7924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tr-T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NOS/NO t</a:t>
            </a:r>
            <a:r>
              <a:rPr lang="tr-TR" altLang="tr-T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eorisi</a:t>
            </a:r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altLang="tr-T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Otonom </a:t>
            </a:r>
            <a:r>
              <a:rPr lang="tr-TR" altLang="tr-T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hiperaktivite</a:t>
            </a:r>
            <a:r>
              <a:rPr lang="tr-TR" altLang="tr-T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altLang="tr-T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metabolik</a:t>
            </a:r>
            <a:r>
              <a:rPr lang="tr-TR" altLang="tr-T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sendrom</a:t>
            </a:r>
          </a:p>
          <a:p>
            <a:endParaRPr lang="tr-TR" altLang="tr-T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tr-T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Altern</a:t>
            </a:r>
            <a:r>
              <a:rPr lang="tr-TR" altLang="tr-T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atif</a:t>
            </a:r>
            <a:r>
              <a:rPr lang="tr-TR" altLang="tr-T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yollar</a:t>
            </a:r>
            <a:r>
              <a:rPr lang="en-US" altLang="tr-T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altLang="tr-T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ET-1</a:t>
            </a:r>
            <a:r>
              <a:rPr lang="en-US" altLang="tr-T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/Rho kina</a:t>
            </a:r>
            <a:r>
              <a:rPr lang="tr-TR" altLang="tr-T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</a:p>
          <a:p>
            <a:endParaRPr lang="en-US" altLang="tr-T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tr-T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Pelvi</a:t>
            </a:r>
            <a:r>
              <a:rPr lang="tr-TR" altLang="tr-T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tr-TR" altLang="tr-T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ateroskleroz</a:t>
            </a:r>
            <a:endParaRPr lang="en-US" altLang="tr-T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1796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3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876650"/>
              </p:ext>
            </p:extLst>
          </p:nvPr>
        </p:nvGraphicFramePr>
        <p:xfrm>
          <a:off x="0" y="1397000"/>
          <a:ext cx="9144000" cy="3152458"/>
        </p:xfrm>
        <a:graphic>
          <a:graphicData uri="http://schemas.openxmlformats.org/drawingml/2006/table">
            <a:tbl>
              <a:tblPr/>
              <a:tblGrid>
                <a:gridCol w="1547813"/>
                <a:gridCol w="2952750"/>
                <a:gridCol w="4643437"/>
              </a:tblGrid>
              <a:tr h="592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e-NOS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n-NOS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Prostat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Damar </a:t>
                      </a:r>
                      <a:r>
                        <a:rPr kumimoji="0" lang="tr-TR" altLang="tr-T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endoteli</a:t>
                      </a:r>
                      <a:endParaRPr kumimoji="0" lang="tr-TR" altLang="tr-T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Glandular</a:t>
                      </a:r>
                      <a:r>
                        <a:rPr kumimoji="0" lang="tr-TR" alt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alt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epitel</a:t>
                      </a:r>
                      <a:r>
                        <a:rPr kumimoji="0" lang="tr-TR" alt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, </a:t>
                      </a:r>
                      <a:r>
                        <a:rPr kumimoji="0" lang="tr-TR" alt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fibromüsküler</a:t>
                      </a:r>
                      <a:r>
                        <a:rPr kumimoji="0" lang="tr-TR" alt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alt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stroma</a:t>
                      </a:r>
                      <a:r>
                        <a:rPr kumimoji="0" lang="tr-TR" alt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ve kan damarlarına ulaşan sinirler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Penis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Sinüzoid</a:t>
                      </a:r>
                      <a:r>
                        <a:rPr kumimoji="0" lang="tr-TR" alt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ve </a:t>
                      </a:r>
                      <a:r>
                        <a:rPr kumimoji="0" lang="tr-TR" altLang="tr-T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helicin</a:t>
                      </a:r>
                      <a:r>
                        <a:rPr kumimoji="0" lang="tr-TR" alt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arter </a:t>
                      </a:r>
                      <a:r>
                        <a:rPr kumimoji="0" lang="tr-TR" altLang="tr-T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endoteli</a:t>
                      </a:r>
                      <a:endParaRPr kumimoji="0" lang="tr-TR" altLang="tr-T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K.Kavernozum</a:t>
                      </a:r>
                      <a:r>
                        <a:rPr kumimoji="0" lang="tr-TR" alt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ve </a:t>
                      </a:r>
                      <a:r>
                        <a:rPr kumimoji="0" lang="tr-TR" alt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kavernozal</a:t>
                      </a:r>
                      <a:r>
                        <a:rPr kumimoji="0" lang="tr-TR" alt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arterleri </a:t>
                      </a:r>
                      <a:r>
                        <a:rPr kumimoji="0" lang="tr-TR" alt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innerve</a:t>
                      </a:r>
                      <a:r>
                        <a:rPr kumimoji="0" lang="tr-TR" alt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eden sinirler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6324600" y="5562600"/>
            <a:ext cx="24431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dirty="0" err="1">
                <a:solidFill>
                  <a:schemeClr val="tx1"/>
                </a:solidFill>
                <a:latin typeface="Arial" charset="0"/>
                <a:cs typeface="Arial" charset="0"/>
              </a:rPr>
              <a:t>Bloch</a:t>
            </a:r>
            <a:r>
              <a:rPr lang="tr-TR" altLang="tr-TR" dirty="0">
                <a:solidFill>
                  <a:schemeClr val="tx1"/>
                </a:solidFill>
                <a:latin typeface="Arial" charset="0"/>
                <a:cs typeface="Arial" charset="0"/>
              </a:rPr>
              <a:t> W, </a:t>
            </a:r>
            <a:r>
              <a:rPr lang="tr-TR" altLang="tr-TR" dirty="0" err="1">
                <a:solidFill>
                  <a:schemeClr val="tx1"/>
                </a:solidFill>
                <a:latin typeface="Arial" charset="0"/>
                <a:cs typeface="Arial" charset="0"/>
              </a:rPr>
              <a:t>Prostate</a:t>
            </a:r>
            <a:r>
              <a:rPr lang="tr-TR" altLang="tr-TR" dirty="0">
                <a:solidFill>
                  <a:schemeClr val="tx1"/>
                </a:solidFill>
                <a:latin typeface="Arial" charset="0"/>
                <a:cs typeface="Arial" charset="0"/>
              </a:rPr>
              <a:t> 1997</a:t>
            </a:r>
          </a:p>
        </p:txBody>
      </p:sp>
      <p:sp>
        <p:nvSpPr>
          <p:cNvPr id="5" name="Dikdörtgen 4"/>
          <p:cNvSpPr/>
          <p:nvPr/>
        </p:nvSpPr>
        <p:spPr>
          <a:xfrm>
            <a:off x="6180874" y="6019800"/>
            <a:ext cx="27306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dirty="0" err="1">
                <a:solidFill>
                  <a:schemeClr val="tx1"/>
                </a:solidFill>
                <a:latin typeface="Arial" charset="0"/>
                <a:cs typeface="Arial" charset="0"/>
              </a:rPr>
              <a:t>Stanarius</a:t>
            </a:r>
            <a:r>
              <a:rPr lang="tr-TR" altLang="tr-TR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tr-TR" altLang="tr-TR" dirty="0" err="1">
                <a:solidFill>
                  <a:schemeClr val="tx1"/>
                </a:solidFill>
                <a:latin typeface="Arial" charset="0"/>
                <a:cs typeface="Arial" charset="0"/>
              </a:rPr>
              <a:t>A,Urol</a:t>
            </a:r>
            <a:r>
              <a:rPr lang="tr-TR" altLang="tr-TR" dirty="0">
                <a:solidFill>
                  <a:schemeClr val="tx1"/>
                </a:solidFill>
                <a:latin typeface="Arial" charset="0"/>
                <a:cs typeface="Arial" charset="0"/>
              </a:rPr>
              <a:t> Res,2001</a:t>
            </a:r>
          </a:p>
        </p:txBody>
      </p:sp>
    </p:spTree>
    <p:extLst>
      <p:ext uri="{BB962C8B-B14F-4D97-AF65-F5344CB8AC3E}">
        <p14:creationId xmlns:p14="http://schemas.microsoft.com/office/powerpoint/2010/main" val="92492157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536700"/>
          </a:xfrm>
        </p:spPr>
        <p:txBody>
          <a:bodyPr/>
          <a:lstStyle/>
          <a:p>
            <a:r>
              <a:rPr lang="tr-TR" altLang="tr-TR" sz="4400" dirty="0">
                <a:solidFill>
                  <a:srgbClr val="FFFF00"/>
                </a:solidFill>
              </a:rPr>
              <a:t>ED-LUTS</a:t>
            </a:r>
            <a:r>
              <a:rPr lang="en-US" altLang="tr-TR" sz="4400" dirty="0">
                <a:solidFill>
                  <a:srgbClr val="FFFF00"/>
                </a:solidFill>
              </a:rPr>
              <a:t>: </a:t>
            </a:r>
            <a:r>
              <a:rPr lang="tr-TR" altLang="tr-TR" sz="4400" dirty="0">
                <a:solidFill>
                  <a:srgbClr val="FFFF00"/>
                </a:solidFill>
              </a:rPr>
              <a:t>NOS/NO Teorisi</a:t>
            </a:r>
            <a:endParaRPr lang="tr-TR" sz="4400" dirty="0">
              <a:solidFill>
                <a:srgbClr val="FFFF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600200"/>
            <a:ext cx="9144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tr-TR" altLang="tr-TR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alt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Prostat </a:t>
            </a:r>
            <a:r>
              <a:rPr kumimoji="0" lang="tr-TR" altLang="tr-T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glandüler</a:t>
            </a:r>
            <a:r>
              <a:rPr kumimoji="0" lang="tr-TR" alt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tr-TR" altLang="tr-T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epitel</a:t>
            </a:r>
            <a:r>
              <a:rPr kumimoji="0" lang="tr-TR" alt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tr-TR" altLang="tr-T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fibromüsküler</a:t>
            </a:r>
            <a:r>
              <a:rPr kumimoji="0" lang="tr-TR" alt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tr-TR" altLang="tr-T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stroma</a:t>
            </a:r>
            <a:r>
              <a:rPr kumimoji="0" lang="tr-TR" alt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ve kan damarlarında </a:t>
            </a:r>
            <a:r>
              <a:rPr kumimoji="0" lang="tr-TR" altLang="tr-T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nitrinerjik</a:t>
            </a:r>
            <a:r>
              <a:rPr kumimoji="0" lang="tr-TR" alt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tr-TR" altLang="tr-T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innervasyon</a:t>
            </a:r>
            <a:r>
              <a:rPr kumimoji="0" lang="tr-TR" alt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mevcuttur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alt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 	prostat ve peniste düz kas </a:t>
            </a:r>
            <a:r>
              <a:rPr kumimoji="0" lang="tr-TR" altLang="tr-T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relaksasyonu</a:t>
            </a:r>
            <a:endParaRPr kumimoji="0" lang="tr-TR" altLang="tr-TR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BPH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  NOS	       Düz Kas </a:t>
            </a:r>
            <a:r>
              <a:rPr kumimoji="0" lang="tr-TR" altLang="tr-T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Relaksasyonu</a:t>
            </a:r>
            <a:endParaRPr kumimoji="0" lang="tr-TR" altLang="tr-TR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Yaş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116013" y="3352800"/>
            <a:ext cx="609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258888" y="3901281"/>
            <a:ext cx="76200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1116013" y="4572000"/>
            <a:ext cx="909637" cy="3603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276600" y="4419600"/>
            <a:ext cx="8382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316913" y="4206081"/>
            <a:ext cx="0" cy="36036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059113" y="4038600"/>
            <a:ext cx="0" cy="5334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52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Massachusetts </a:t>
            </a:r>
            <a:r>
              <a:rPr lang="tr-TR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Erkek</a:t>
            </a:r>
            <a:r>
              <a:rPr lang="en-US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tr-TR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Yaşlanma</a:t>
            </a:r>
            <a:r>
              <a:rPr lang="en-US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tr-TR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Çalışması</a:t>
            </a:r>
            <a:r>
              <a:rPr lang="en-US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tr-TR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/>
            </a:r>
            <a:br>
              <a:rPr lang="tr-TR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</a:br>
            <a:r>
              <a:rPr lang="en-US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(</a:t>
            </a:r>
            <a:r>
              <a:rPr lang="tr-TR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ABD</a:t>
            </a:r>
            <a:r>
              <a:rPr lang="en-US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):</a:t>
            </a:r>
            <a:r>
              <a:rPr lang="tr-TR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En Önemli ED</a:t>
            </a:r>
            <a:r>
              <a:rPr lang="en-US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Preval</a:t>
            </a:r>
            <a:r>
              <a:rPr lang="tr-TR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ans</a:t>
            </a:r>
            <a:r>
              <a:rPr lang="en-US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tr-TR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Çalışması</a:t>
            </a:r>
            <a:endParaRPr lang="en-US" altLang="tr-TR" sz="2800" b="1" smtClean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28600" y="6553200"/>
            <a:ext cx="37306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rgbClr val="F7B309"/>
              </a:buClr>
              <a:buFont typeface="Wingdings" pitchFamily="2" charset="2"/>
              <a:buNone/>
            </a:pPr>
            <a:r>
              <a:rPr lang="en-US" altLang="tr-TR" sz="1100">
                <a:solidFill>
                  <a:schemeClr val="tx1"/>
                </a:solidFill>
                <a:latin typeface="Comic Sans MS" pitchFamily="66" charset="0"/>
              </a:rPr>
              <a:t>Feldman HA et al. </a:t>
            </a:r>
            <a:r>
              <a:rPr lang="en-US" altLang="tr-TR" sz="1100" i="1">
                <a:solidFill>
                  <a:schemeClr val="tx1"/>
                </a:solidFill>
                <a:latin typeface="Comic Sans MS" pitchFamily="66" charset="0"/>
              </a:rPr>
              <a:t>J Urol</a:t>
            </a:r>
            <a:r>
              <a:rPr lang="en-US" altLang="tr-TR" sz="1100">
                <a:solidFill>
                  <a:schemeClr val="tx1"/>
                </a:solidFill>
                <a:latin typeface="Comic Sans MS" pitchFamily="66" charset="0"/>
              </a:rPr>
              <a:t>. 1994;151</a:t>
            </a:r>
            <a:r>
              <a:rPr lang="en-US" altLang="tr-TR" sz="110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:</a:t>
            </a:r>
            <a:r>
              <a:rPr lang="en-US" altLang="tr-TR" sz="1100">
                <a:solidFill>
                  <a:schemeClr val="tx1"/>
                </a:solidFill>
                <a:latin typeface="Comic Sans MS" pitchFamily="66" charset="0"/>
              </a:rPr>
              <a:t>54-61.  </a:t>
            </a:r>
          </a:p>
        </p:txBody>
      </p:sp>
      <p:sp>
        <p:nvSpPr>
          <p:cNvPr id="9220" name="Slide Modified" hidden="1"/>
          <p:cNvSpPr txBox="1">
            <a:spLocks noChangeArrowheads="1"/>
          </p:cNvSpPr>
          <p:nvPr/>
        </p:nvSpPr>
        <p:spPr bwMode="auto">
          <a:xfrm>
            <a:off x="127000" y="7239000"/>
            <a:ext cx="381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Slide Modified: </a:t>
            </a:r>
          </a:p>
        </p:txBody>
      </p:sp>
      <p:sp>
        <p:nvSpPr>
          <p:cNvPr id="9221" name="Review" hidden="1"/>
          <p:cNvSpPr txBox="1">
            <a:spLocks noChangeArrowheads="1"/>
          </p:cNvSpPr>
          <p:nvPr/>
        </p:nvSpPr>
        <p:spPr bwMode="auto">
          <a:xfrm>
            <a:off x="9652000" y="1778000"/>
            <a:ext cx="381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Review: </a:t>
            </a:r>
          </a:p>
        </p:txBody>
      </p:sp>
      <p:sp>
        <p:nvSpPr>
          <p:cNvPr id="9222" name="ReviewerMemo" hidden="1"/>
          <p:cNvSpPr txBox="1">
            <a:spLocks noChangeArrowheads="1"/>
          </p:cNvSpPr>
          <p:nvPr/>
        </p:nvSpPr>
        <p:spPr bwMode="auto">
          <a:xfrm>
            <a:off x="9652000" y="3429000"/>
            <a:ext cx="381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Reviewer Memo: </a:t>
            </a:r>
          </a:p>
        </p:txBody>
      </p:sp>
      <p:sp>
        <p:nvSpPr>
          <p:cNvPr id="9223" name="Source" hidden="1"/>
          <p:cNvSpPr txBox="1">
            <a:spLocks noChangeArrowheads="1"/>
          </p:cNvSpPr>
          <p:nvPr/>
        </p:nvSpPr>
        <p:spPr bwMode="auto">
          <a:xfrm>
            <a:off x="9652000" y="127000"/>
            <a:ext cx="381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Source: </a:t>
            </a:r>
          </a:p>
        </p:txBody>
      </p:sp>
      <p:sp>
        <p:nvSpPr>
          <p:cNvPr id="9224" name="Memo" hidden="1"/>
          <p:cNvSpPr txBox="1">
            <a:spLocks noChangeArrowheads="1"/>
          </p:cNvSpPr>
          <p:nvPr/>
        </p:nvSpPr>
        <p:spPr bwMode="auto">
          <a:xfrm>
            <a:off x="4762500" y="7239000"/>
            <a:ext cx="508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Memo:</a:t>
            </a:r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212725" y="1358900"/>
            <a:ext cx="7075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2800" b="0">
                <a:solidFill>
                  <a:schemeClr val="tx1"/>
                </a:solidFill>
                <a:latin typeface="Comic Sans MS" pitchFamily="66" charset="0"/>
              </a:rPr>
              <a:t>40 </a:t>
            </a:r>
            <a:r>
              <a:rPr lang="tr-TR" altLang="tr-TR" sz="2800" b="0">
                <a:solidFill>
                  <a:schemeClr val="tx1"/>
                </a:solidFill>
                <a:latin typeface="Comic Sans MS" pitchFamily="66" charset="0"/>
              </a:rPr>
              <a:t>- </a:t>
            </a:r>
            <a:r>
              <a:rPr lang="en-US" altLang="tr-TR" sz="2800" b="0">
                <a:solidFill>
                  <a:schemeClr val="tx1"/>
                </a:solidFill>
                <a:latin typeface="Comic Sans MS" pitchFamily="66" charset="0"/>
              </a:rPr>
              <a:t>70 y</a:t>
            </a:r>
            <a:r>
              <a:rPr lang="tr-TR" altLang="tr-TR" sz="2800" b="0">
                <a:solidFill>
                  <a:schemeClr val="tx1"/>
                </a:solidFill>
                <a:latin typeface="Comic Sans MS" pitchFamily="66" charset="0"/>
              </a:rPr>
              <a:t>aş arasındaki erkekler</a:t>
            </a:r>
            <a:r>
              <a:rPr lang="en-US" altLang="tr-TR" sz="2800" b="0">
                <a:solidFill>
                  <a:schemeClr val="tx1"/>
                </a:solidFill>
                <a:latin typeface="Comic Sans MS" pitchFamily="66" charset="0"/>
              </a:rPr>
              <a:t> (N=1290)</a:t>
            </a:r>
          </a:p>
        </p:txBody>
      </p:sp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812800" y="1647825"/>
          <a:ext cx="7442200" cy="493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27" name="Text Box 16"/>
          <p:cNvSpPr txBox="1">
            <a:spLocks noChangeArrowheads="1"/>
          </p:cNvSpPr>
          <p:nvPr/>
        </p:nvSpPr>
        <p:spPr bwMode="auto">
          <a:xfrm>
            <a:off x="1524000" y="3581400"/>
            <a:ext cx="1600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tr-TR" sz="3000">
                <a:solidFill>
                  <a:srgbClr val="333333"/>
                </a:solidFill>
                <a:latin typeface="Comic Sans MS" pitchFamily="66" charset="0"/>
              </a:rPr>
              <a:t>ED</a:t>
            </a:r>
            <a:r>
              <a:rPr lang="tr-TR" altLang="tr-TR" sz="3000">
                <a:solidFill>
                  <a:srgbClr val="333333"/>
                </a:solidFill>
                <a:latin typeface="Comic Sans MS" pitchFamily="66" charset="0"/>
              </a:rPr>
              <a:t> yok</a:t>
            </a:r>
            <a:endParaRPr lang="en-US" altLang="tr-TR" sz="3000">
              <a:solidFill>
                <a:srgbClr val="333333"/>
              </a:solidFill>
              <a:latin typeface="Comic Sans MS" pitchFamily="66" charset="0"/>
            </a:endParaRPr>
          </a:p>
          <a:p>
            <a:pPr algn="ctr"/>
            <a:r>
              <a:rPr lang="tr-TR" altLang="tr-TR" sz="3000">
                <a:solidFill>
                  <a:srgbClr val="333333"/>
                </a:solidFill>
                <a:latin typeface="Comic Sans MS" pitchFamily="66" charset="0"/>
              </a:rPr>
              <a:t>%</a:t>
            </a:r>
            <a:r>
              <a:rPr lang="en-US" altLang="tr-TR" sz="3000">
                <a:solidFill>
                  <a:srgbClr val="333333"/>
                </a:solidFill>
                <a:latin typeface="Comic Sans MS" pitchFamily="66" charset="0"/>
              </a:rPr>
              <a:t>48</a:t>
            </a:r>
          </a:p>
        </p:txBody>
      </p:sp>
      <p:sp>
        <p:nvSpPr>
          <p:cNvPr id="9228" name="Text Box 17"/>
          <p:cNvSpPr txBox="1">
            <a:spLocks noChangeArrowheads="1"/>
          </p:cNvSpPr>
          <p:nvPr/>
        </p:nvSpPr>
        <p:spPr bwMode="auto">
          <a:xfrm>
            <a:off x="3673475" y="3556000"/>
            <a:ext cx="968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tr-TR" sz="3000">
                <a:solidFill>
                  <a:schemeClr val="bg1"/>
                </a:solidFill>
                <a:latin typeface="Comic Sans MS" pitchFamily="66" charset="0"/>
              </a:rPr>
              <a:t>ED</a:t>
            </a:r>
          </a:p>
          <a:p>
            <a:pPr algn="ctr"/>
            <a:r>
              <a:rPr lang="tr-TR" altLang="tr-TR" sz="3000">
                <a:solidFill>
                  <a:schemeClr val="bg1"/>
                </a:solidFill>
                <a:latin typeface="Comic Sans MS" pitchFamily="66" charset="0"/>
              </a:rPr>
              <a:t>%</a:t>
            </a:r>
            <a:r>
              <a:rPr lang="en-US" altLang="tr-TR" sz="3000">
                <a:solidFill>
                  <a:schemeClr val="bg1"/>
                </a:solidFill>
                <a:latin typeface="Comic Sans MS" pitchFamily="66" charset="0"/>
              </a:rPr>
              <a:t>52</a:t>
            </a:r>
          </a:p>
        </p:txBody>
      </p:sp>
      <p:sp>
        <p:nvSpPr>
          <p:cNvPr id="9229" name="Text Box 18"/>
          <p:cNvSpPr txBox="1">
            <a:spLocks noChangeArrowheads="1"/>
          </p:cNvSpPr>
          <p:nvPr/>
        </p:nvSpPr>
        <p:spPr bwMode="auto">
          <a:xfrm>
            <a:off x="6596063" y="2847975"/>
            <a:ext cx="722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altLang="tr-TR">
                <a:solidFill>
                  <a:schemeClr val="bg1"/>
                </a:solidFill>
                <a:latin typeface="Comic Sans MS" pitchFamily="66" charset="0"/>
              </a:rPr>
              <a:t>Hafif</a:t>
            </a:r>
            <a:endParaRPr lang="en-US" altLang="tr-TR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tr-TR" altLang="tr-TR">
                <a:solidFill>
                  <a:schemeClr val="bg1"/>
                </a:solidFill>
                <a:latin typeface="Comic Sans MS" pitchFamily="66" charset="0"/>
              </a:rPr>
              <a:t>%</a:t>
            </a:r>
            <a:r>
              <a:rPr lang="en-US" altLang="tr-TR">
                <a:solidFill>
                  <a:schemeClr val="bg1"/>
                </a:solidFill>
                <a:latin typeface="Comic Sans MS" pitchFamily="66" charset="0"/>
              </a:rPr>
              <a:t>17</a:t>
            </a:r>
          </a:p>
        </p:txBody>
      </p:sp>
      <p:sp>
        <p:nvSpPr>
          <p:cNvPr id="9230" name="Text Box 19"/>
          <p:cNvSpPr txBox="1">
            <a:spLocks noChangeArrowheads="1"/>
          </p:cNvSpPr>
          <p:nvPr/>
        </p:nvSpPr>
        <p:spPr bwMode="auto">
          <a:xfrm>
            <a:off x="6627813" y="4051300"/>
            <a:ext cx="658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altLang="tr-TR">
                <a:latin typeface="Comic Sans MS" pitchFamily="66" charset="0"/>
              </a:rPr>
              <a:t>Orta</a:t>
            </a:r>
            <a:endParaRPr lang="en-US" altLang="tr-TR">
              <a:latin typeface="Comic Sans MS" pitchFamily="66" charset="0"/>
            </a:endParaRPr>
          </a:p>
          <a:p>
            <a:pPr algn="ctr"/>
            <a:r>
              <a:rPr lang="tr-TR" altLang="tr-TR">
                <a:latin typeface="Comic Sans MS" pitchFamily="66" charset="0"/>
              </a:rPr>
              <a:t>%</a:t>
            </a:r>
            <a:r>
              <a:rPr lang="en-US" altLang="tr-TR">
                <a:latin typeface="Comic Sans MS" pitchFamily="66" charset="0"/>
              </a:rPr>
              <a:t>25</a:t>
            </a:r>
          </a:p>
        </p:txBody>
      </p:sp>
      <p:sp>
        <p:nvSpPr>
          <p:cNvPr id="9231" name="Text Box 20"/>
          <p:cNvSpPr txBox="1">
            <a:spLocks noChangeArrowheads="1"/>
          </p:cNvSpPr>
          <p:nvPr/>
        </p:nvSpPr>
        <p:spPr bwMode="auto">
          <a:xfrm>
            <a:off x="6657975" y="4981575"/>
            <a:ext cx="601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altLang="tr-TR">
                <a:latin typeface="Comic Sans MS" pitchFamily="66" charset="0"/>
              </a:rPr>
              <a:t>Ağır</a:t>
            </a:r>
            <a:endParaRPr lang="en-US" altLang="tr-TR">
              <a:latin typeface="Comic Sans MS" pitchFamily="66" charset="0"/>
            </a:endParaRPr>
          </a:p>
          <a:p>
            <a:pPr algn="ctr"/>
            <a:r>
              <a:rPr lang="tr-TR" altLang="tr-TR">
                <a:latin typeface="Comic Sans MS" pitchFamily="66" charset="0"/>
              </a:rPr>
              <a:t>%</a:t>
            </a:r>
            <a:r>
              <a:rPr lang="en-US" altLang="tr-TR">
                <a:latin typeface="Comic Sans MS" pitchFamily="66" charset="0"/>
              </a:rPr>
              <a:t>10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536700"/>
          </a:xfrm>
        </p:spPr>
        <p:txBody>
          <a:bodyPr/>
          <a:lstStyle/>
          <a:p>
            <a:r>
              <a:rPr lang="tr-TR" altLang="tr-TR" sz="4000" kern="0" dirty="0" smtClean="0">
                <a:solidFill>
                  <a:srgbClr val="FFFF00"/>
                </a:solidFill>
                <a:latin typeface="Arial"/>
                <a:cs typeface="Arial"/>
              </a:rPr>
              <a:t>LUTS/</a:t>
            </a:r>
            <a:r>
              <a:rPr lang="fr-FR" altLang="tr-TR" sz="4000" kern="0" dirty="0" smtClean="0">
                <a:solidFill>
                  <a:srgbClr val="FFFF00"/>
                </a:solidFill>
                <a:latin typeface="Arial"/>
                <a:cs typeface="Arial"/>
              </a:rPr>
              <a:t>BPH</a:t>
            </a:r>
            <a:r>
              <a:rPr lang="tr-TR" altLang="tr-TR" sz="4000" kern="0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lang="fr-FR" altLang="tr-TR" sz="4000" kern="0" dirty="0" smtClean="0">
                <a:solidFill>
                  <a:srgbClr val="FFFF00"/>
                </a:solidFill>
                <a:latin typeface="Arial"/>
                <a:cs typeface="Arial"/>
              </a:rPr>
              <a:t>ED</a:t>
            </a:r>
            <a:r>
              <a:rPr lang="tr-TR" altLang="tr-TR" sz="4000" kern="0" dirty="0" smtClean="0">
                <a:solidFill>
                  <a:srgbClr val="FFFF00"/>
                </a:solidFill>
                <a:latin typeface="Arial"/>
                <a:cs typeface="Arial"/>
              </a:rPr>
              <a:t> İlişkisinde </a:t>
            </a:r>
            <a:r>
              <a:rPr lang="tr-TR" altLang="tr-TR" sz="4000" kern="0" dirty="0" err="1" smtClean="0">
                <a:solidFill>
                  <a:srgbClr val="FFFF00"/>
                </a:solidFill>
                <a:latin typeface="Arial"/>
                <a:cs typeface="Arial"/>
              </a:rPr>
              <a:t>Rho</a:t>
            </a:r>
            <a:r>
              <a:rPr lang="tr-TR" altLang="tr-TR" sz="4000" kern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tr-TR" altLang="tr-TR" sz="4000" kern="0" dirty="0" err="1" smtClean="0">
                <a:solidFill>
                  <a:srgbClr val="FFFF00"/>
                </a:solidFill>
                <a:latin typeface="Arial"/>
                <a:cs typeface="Arial"/>
              </a:rPr>
              <a:t>Kinaz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7772400" cy="202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26724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536700"/>
          </a:xfrm>
        </p:spPr>
        <p:txBody>
          <a:bodyPr/>
          <a:lstStyle/>
          <a:p>
            <a:r>
              <a:rPr lang="en-US" altLang="tr-TR" sz="3200" kern="0" dirty="0" err="1">
                <a:solidFill>
                  <a:srgbClr val="FFFF00"/>
                </a:solidFill>
                <a:latin typeface="Arial"/>
                <a:cs typeface="Arial"/>
              </a:rPr>
              <a:t>Ather</a:t>
            </a:r>
            <a:r>
              <a:rPr lang="tr-TR" altLang="tr-TR" sz="3200" kern="0" dirty="0" err="1">
                <a:solidFill>
                  <a:srgbClr val="FFFF00"/>
                </a:solidFill>
                <a:latin typeface="Arial"/>
                <a:cs typeface="Arial"/>
              </a:rPr>
              <a:t>osklerozis</a:t>
            </a:r>
            <a:r>
              <a:rPr lang="en-US" altLang="tr-TR" sz="3200" kern="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tr-TR" altLang="tr-TR" sz="3200" kern="0" dirty="0">
                <a:solidFill>
                  <a:srgbClr val="FFFF00"/>
                </a:solidFill>
                <a:latin typeface="Arial"/>
                <a:cs typeface="Arial"/>
              </a:rPr>
              <a:t/>
            </a:r>
            <a:br>
              <a:rPr lang="tr-TR" altLang="tr-TR" sz="3200" kern="0" dirty="0">
                <a:solidFill>
                  <a:srgbClr val="FFFF00"/>
                </a:solidFill>
                <a:latin typeface="Arial"/>
                <a:cs typeface="Arial"/>
              </a:rPr>
            </a:br>
            <a:r>
              <a:rPr lang="tr-TR" altLang="tr-TR" sz="3200" kern="0" dirty="0">
                <a:solidFill>
                  <a:srgbClr val="FFFF00"/>
                </a:solidFill>
                <a:latin typeface="Arial"/>
                <a:cs typeface="Arial"/>
              </a:rPr>
              <a:t>Mesane</a:t>
            </a:r>
            <a:r>
              <a:rPr lang="en-US" altLang="tr-TR" sz="3200" kern="0" dirty="0">
                <a:solidFill>
                  <a:srgbClr val="FFFF00"/>
                </a:solidFill>
                <a:latin typeface="Arial"/>
                <a:cs typeface="Arial"/>
              </a:rPr>
              <a:t>/ED Model</a:t>
            </a:r>
            <a:r>
              <a:rPr lang="tr-TR" altLang="tr-TR" sz="3200" kern="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lang="en-US" altLang="tr-TR" sz="3200" kern="0" dirty="0">
                <a:solidFill>
                  <a:srgbClr val="FFFF00"/>
                </a:solidFill>
                <a:latin typeface="Arial"/>
                <a:cs typeface="Arial"/>
              </a:rPr>
              <a:t/>
            </a:r>
            <a:br>
              <a:rPr lang="en-US" altLang="tr-TR" sz="3200" kern="0" dirty="0">
                <a:solidFill>
                  <a:srgbClr val="FFFF00"/>
                </a:solidFill>
                <a:latin typeface="Arial"/>
                <a:cs typeface="Arial"/>
              </a:rPr>
            </a:b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162800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94297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536700"/>
          </a:xfrm>
        </p:spPr>
        <p:txBody>
          <a:bodyPr/>
          <a:lstStyle/>
          <a:p>
            <a:r>
              <a:rPr lang="tr-TR" altLang="tr-TR" sz="4800" kern="0" dirty="0">
                <a:solidFill>
                  <a:srgbClr val="FFFF00"/>
                </a:solidFill>
                <a:latin typeface="Arial"/>
                <a:cs typeface="Arial"/>
              </a:rPr>
              <a:t>Otonom </a:t>
            </a:r>
            <a:r>
              <a:rPr lang="tr-TR" altLang="tr-TR" sz="4800" kern="0" dirty="0" err="1">
                <a:solidFill>
                  <a:srgbClr val="FFFF00"/>
                </a:solidFill>
                <a:latin typeface="Arial"/>
                <a:cs typeface="Arial"/>
              </a:rPr>
              <a:t>Hiperaktivite</a:t>
            </a:r>
            <a:endParaRPr lang="tr-TR" sz="4800" dirty="0">
              <a:solidFill>
                <a:srgbClr val="FFFF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1600200"/>
            <a:ext cx="9144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alt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Sempatik </a:t>
            </a:r>
            <a:r>
              <a:rPr kumimoji="0" lang="tr-TR" altLang="tr-T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tonus</a:t>
            </a:r>
            <a:r>
              <a:rPr kumimoji="0" lang="tr-TR" alt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artışı 		Alfa-1 reseptörler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	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	       Düz kas </a:t>
            </a:r>
            <a:r>
              <a:rPr kumimoji="0" lang="tr-TR" altLang="tr-T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kontraksiyonu</a:t>
            </a:r>
            <a:endParaRPr kumimoji="0" lang="tr-TR" altLang="tr-TR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	  LUTS			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tr-TR" altLang="tr-TR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tr-TR" altLang="tr-TR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tr-TR" altLang="tr-TR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140200" y="2438400"/>
            <a:ext cx="10668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553200" y="2667000"/>
            <a:ext cx="0" cy="457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4800600" y="3678543"/>
            <a:ext cx="609600" cy="457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553200" y="3657600"/>
            <a:ext cx="762000" cy="457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524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8600" y="177800"/>
            <a:ext cx="184150" cy="727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Bef>
                <a:spcPct val="55000"/>
              </a:spcBef>
              <a:defRPr/>
            </a:pPr>
            <a:endParaRPr lang="en-US" sz="43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09600" y="4267200"/>
            <a:ext cx="8001000" cy="457200"/>
          </a:xfrm>
          <a:prstGeom prst="rect">
            <a:avLst/>
          </a:prstGeom>
          <a:solidFill>
            <a:srgbClr val="0000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684213" y="2503488"/>
            <a:ext cx="7593012" cy="3368675"/>
            <a:chOff x="562" y="1625"/>
            <a:chExt cx="5381" cy="2122"/>
          </a:xfrm>
        </p:grpSpPr>
        <p:sp>
          <p:nvSpPr>
            <p:cNvPr id="33803" name="Rectangle 5"/>
            <p:cNvSpPr>
              <a:spLocks noChangeArrowheads="1"/>
            </p:cNvSpPr>
            <p:nvPr/>
          </p:nvSpPr>
          <p:spPr bwMode="auto">
            <a:xfrm>
              <a:off x="562" y="1625"/>
              <a:ext cx="1082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105000"/>
                </a:lnSpc>
                <a:spcBef>
                  <a:spcPct val="95000"/>
                </a:spcBef>
              </a:pPr>
              <a:r>
                <a:rPr lang="en-GB" altLang="tr-TR" sz="2800" dirty="0">
                  <a:solidFill>
                    <a:schemeClr val="tx1"/>
                  </a:solidFill>
                  <a:latin typeface="Comic Sans MS" pitchFamily="66" charset="0"/>
                  <a:ea typeface="Calibri" pitchFamily="34" charset="0"/>
                  <a:cs typeface="Calibri" pitchFamily="34" charset="0"/>
                </a:rPr>
                <a:t>Di</a:t>
              </a:r>
              <a:r>
                <a:rPr lang="tr-TR" altLang="tr-TR" sz="2800" dirty="0">
                  <a:solidFill>
                    <a:schemeClr val="tx1"/>
                  </a:solidFill>
                  <a:latin typeface="Comic Sans MS" pitchFamily="66" charset="0"/>
                  <a:ea typeface="Calibri" pitchFamily="34" charset="0"/>
                  <a:cs typeface="Calibri" pitchFamily="34" charset="0"/>
                </a:rPr>
                <a:t>y</a:t>
              </a:r>
              <a:r>
                <a:rPr lang="en-GB" altLang="tr-TR" sz="2800" dirty="0">
                  <a:solidFill>
                    <a:schemeClr val="tx1"/>
                  </a:solidFill>
                  <a:latin typeface="Comic Sans MS" pitchFamily="66" charset="0"/>
                  <a:ea typeface="Calibri" pitchFamily="34" charset="0"/>
                  <a:cs typeface="Calibri" pitchFamily="34" charset="0"/>
                </a:rPr>
                <a:t>abet</a:t>
              </a:r>
            </a:p>
          </p:txBody>
        </p:sp>
        <p:sp>
          <p:nvSpPr>
            <p:cNvPr id="33804" name="Rectangle 6"/>
            <p:cNvSpPr>
              <a:spLocks noChangeArrowheads="1"/>
            </p:cNvSpPr>
            <p:nvPr/>
          </p:nvSpPr>
          <p:spPr bwMode="auto">
            <a:xfrm>
              <a:off x="3203" y="1625"/>
              <a:ext cx="91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105000"/>
                </a:lnSpc>
                <a:spcBef>
                  <a:spcPct val="95000"/>
                </a:spcBef>
              </a:pPr>
              <a:r>
                <a:rPr lang="en-GB" altLang="tr-TR" sz="2800">
                  <a:solidFill>
                    <a:schemeClr val="tx1"/>
                  </a:solidFill>
                  <a:latin typeface="Comic Sans MS" pitchFamily="66" charset="0"/>
                  <a:ea typeface="Calibri" pitchFamily="34" charset="0"/>
                  <a:cs typeface="Calibri" pitchFamily="34" charset="0"/>
                </a:rPr>
                <a:t>20.2%</a:t>
              </a:r>
            </a:p>
          </p:txBody>
        </p:sp>
        <p:sp>
          <p:nvSpPr>
            <p:cNvPr id="33805" name="Rectangle 7"/>
            <p:cNvSpPr>
              <a:spLocks noChangeArrowheads="1"/>
            </p:cNvSpPr>
            <p:nvPr/>
          </p:nvSpPr>
          <p:spPr bwMode="auto">
            <a:xfrm>
              <a:off x="5169" y="1625"/>
              <a:ext cx="761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105000"/>
                </a:lnSpc>
                <a:spcBef>
                  <a:spcPct val="95000"/>
                </a:spcBef>
              </a:pPr>
              <a:r>
                <a:rPr lang="en-GB" altLang="tr-TR" sz="2800">
                  <a:solidFill>
                    <a:schemeClr val="tx1"/>
                  </a:solidFill>
                  <a:latin typeface="Comic Sans MS" pitchFamily="66" charset="0"/>
                  <a:ea typeface="Calibri" pitchFamily="34" charset="0"/>
                  <a:cs typeface="Calibri" pitchFamily="34" charset="0"/>
                </a:rPr>
                <a:t>3.2%</a:t>
              </a:r>
            </a:p>
          </p:txBody>
        </p:sp>
        <p:sp>
          <p:nvSpPr>
            <p:cNvPr id="33806" name="Rectangle 8"/>
            <p:cNvSpPr>
              <a:spLocks noChangeArrowheads="1"/>
            </p:cNvSpPr>
            <p:nvPr/>
          </p:nvSpPr>
          <p:spPr bwMode="auto">
            <a:xfrm>
              <a:off x="562" y="1983"/>
              <a:ext cx="1796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105000"/>
                </a:lnSpc>
                <a:spcBef>
                  <a:spcPct val="95000"/>
                </a:spcBef>
              </a:pPr>
              <a:r>
                <a:rPr lang="en-GB" altLang="tr-TR" sz="2800">
                  <a:solidFill>
                    <a:schemeClr val="tx1"/>
                  </a:solidFill>
                  <a:latin typeface="Comic Sans MS" pitchFamily="66" charset="0"/>
                  <a:ea typeface="Calibri" pitchFamily="34" charset="0"/>
                  <a:cs typeface="Calibri" pitchFamily="34" charset="0"/>
                </a:rPr>
                <a:t>H</a:t>
              </a:r>
              <a:r>
                <a:rPr lang="tr-TR" altLang="tr-TR" sz="2800">
                  <a:solidFill>
                    <a:schemeClr val="tx1"/>
                  </a:solidFill>
                  <a:latin typeface="Comic Sans MS" pitchFamily="66" charset="0"/>
                  <a:ea typeface="Calibri" pitchFamily="34" charset="0"/>
                  <a:cs typeface="Calibri" pitchFamily="34" charset="0"/>
                </a:rPr>
                <a:t>i</a:t>
              </a:r>
              <a:r>
                <a:rPr lang="en-GB" altLang="tr-TR" sz="2800">
                  <a:solidFill>
                    <a:schemeClr val="tx1"/>
                  </a:solidFill>
                  <a:latin typeface="Comic Sans MS" pitchFamily="66" charset="0"/>
                  <a:ea typeface="Calibri" pitchFamily="34" charset="0"/>
                  <a:cs typeface="Calibri" pitchFamily="34" charset="0"/>
                </a:rPr>
                <a:t>pert</a:t>
              </a:r>
              <a:r>
                <a:rPr lang="tr-TR" altLang="tr-TR" sz="2800">
                  <a:solidFill>
                    <a:schemeClr val="tx1"/>
                  </a:solidFill>
                  <a:latin typeface="Comic Sans MS" pitchFamily="66" charset="0"/>
                  <a:ea typeface="Calibri" pitchFamily="34" charset="0"/>
                  <a:cs typeface="Calibri" pitchFamily="34" charset="0"/>
                </a:rPr>
                <a:t>ansiyo</a:t>
              </a:r>
              <a:r>
                <a:rPr lang="en-GB" altLang="tr-TR" sz="2800">
                  <a:solidFill>
                    <a:schemeClr val="tx1"/>
                  </a:solidFill>
                  <a:latin typeface="Comic Sans MS" pitchFamily="66" charset="0"/>
                  <a:ea typeface="Calibri" pitchFamily="34" charset="0"/>
                  <a:cs typeface="Calibri" pitchFamily="34" charset="0"/>
                </a:rPr>
                <a:t>n</a:t>
              </a:r>
            </a:p>
          </p:txBody>
        </p:sp>
        <p:sp>
          <p:nvSpPr>
            <p:cNvPr id="33807" name="Rectangle 9"/>
            <p:cNvSpPr>
              <a:spLocks noChangeArrowheads="1"/>
            </p:cNvSpPr>
            <p:nvPr/>
          </p:nvSpPr>
          <p:spPr bwMode="auto">
            <a:xfrm>
              <a:off x="3203" y="1983"/>
              <a:ext cx="91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105000"/>
                </a:lnSpc>
                <a:spcBef>
                  <a:spcPct val="95000"/>
                </a:spcBef>
              </a:pPr>
              <a:r>
                <a:rPr lang="en-GB" altLang="tr-TR" sz="2800">
                  <a:solidFill>
                    <a:schemeClr val="tx1"/>
                  </a:solidFill>
                  <a:latin typeface="Comic Sans MS" pitchFamily="66" charset="0"/>
                  <a:ea typeface="Calibri" pitchFamily="34" charset="0"/>
                  <a:cs typeface="Calibri" pitchFamily="34" charset="0"/>
                </a:rPr>
                <a:t>32.0%</a:t>
              </a:r>
            </a:p>
          </p:txBody>
        </p:sp>
        <p:sp>
          <p:nvSpPr>
            <p:cNvPr id="33808" name="Rectangle 10"/>
            <p:cNvSpPr>
              <a:spLocks noChangeArrowheads="1"/>
            </p:cNvSpPr>
            <p:nvPr/>
          </p:nvSpPr>
          <p:spPr bwMode="auto">
            <a:xfrm>
              <a:off x="5026" y="1983"/>
              <a:ext cx="91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105000"/>
                </a:lnSpc>
                <a:spcBef>
                  <a:spcPct val="95000"/>
                </a:spcBef>
              </a:pPr>
              <a:r>
                <a:rPr lang="en-GB" altLang="tr-TR" sz="2800">
                  <a:solidFill>
                    <a:schemeClr val="tx1"/>
                  </a:solidFill>
                  <a:latin typeface="Comic Sans MS" pitchFamily="66" charset="0"/>
                  <a:ea typeface="Calibri" pitchFamily="34" charset="0"/>
                  <a:cs typeface="Calibri" pitchFamily="34" charset="0"/>
                </a:rPr>
                <a:t>13.6%</a:t>
              </a:r>
            </a:p>
          </p:txBody>
        </p:sp>
        <p:sp>
          <p:nvSpPr>
            <p:cNvPr id="33809" name="Rectangle 11"/>
            <p:cNvSpPr>
              <a:spLocks noChangeArrowheads="1"/>
            </p:cNvSpPr>
            <p:nvPr/>
          </p:nvSpPr>
          <p:spPr bwMode="auto">
            <a:xfrm>
              <a:off x="562" y="2342"/>
              <a:ext cx="179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105000"/>
                </a:lnSpc>
                <a:spcBef>
                  <a:spcPct val="95000"/>
                </a:spcBef>
              </a:pPr>
              <a:r>
                <a:rPr lang="en-GB" altLang="tr-TR" sz="2800">
                  <a:solidFill>
                    <a:schemeClr val="tx1"/>
                  </a:solidFill>
                  <a:latin typeface="Comic Sans MS" pitchFamily="66" charset="0"/>
                  <a:ea typeface="Calibri" pitchFamily="34" charset="0"/>
                  <a:cs typeface="Calibri" pitchFamily="34" charset="0"/>
                </a:rPr>
                <a:t>Pelvi</a:t>
              </a:r>
              <a:r>
                <a:rPr lang="tr-TR" altLang="tr-TR" sz="2800">
                  <a:solidFill>
                    <a:schemeClr val="tx1"/>
                  </a:solidFill>
                  <a:latin typeface="Comic Sans MS" pitchFamily="66" charset="0"/>
                  <a:ea typeface="Calibri" pitchFamily="34" charset="0"/>
                  <a:cs typeface="Calibri" pitchFamily="34" charset="0"/>
                </a:rPr>
                <a:t>k cerrahi</a:t>
              </a:r>
              <a:endParaRPr lang="en-GB" altLang="tr-TR" sz="280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3810" name="Rectangle 12"/>
            <p:cNvSpPr>
              <a:spLocks noChangeArrowheads="1"/>
            </p:cNvSpPr>
            <p:nvPr/>
          </p:nvSpPr>
          <p:spPr bwMode="auto">
            <a:xfrm>
              <a:off x="3203" y="2342"/>
              <a:ext cx="91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105000"/>
                </a:lnSpc>
                <a:spcBef>
                  <a:spcPct val="95000"/>
                </a:spcBef>
              </a:pPr>
              <a:r>
                <a:rPr lang="en-GB" altLang="tr-TR" sz="2800">
                  <a:solidFill>
                    <a:schemeClr val="tx1"/>
                  </a:solidFill>
                  <a:latin typeface="Comic Sans MS" pitchFamily="66" charset="0"/>
                  <a:ea typeface="Calibri" pitchFamily="34" charset="0"/>
                  <a:cs typeface="Calibri" pitchFamily="34" charset="0"/>
                </a:rPr>
                <a:t>18.8%</a:t>
              </a:r>
            </a:p>
          </p:txBody>
        </p:sp>
        <p:sp>
          <p:nvSpPr>
            <p:cNvPr id="33811" name="Rectangle 13"/>
            <p:cNvSpPr>
              <a:spLocks noChangeArrowheads="1"/>
            </p:cNvSpPr>
            <p:nvPr/>
          </p:nvSpPr>
          <p:spPr bwMode="auto">
            <a:xfrm>
              <a:off x="5168" y="2342"/>
              <a:ext cx="761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105000"/>
                </a:lnSpc>
                <a:spcBef>
                  <a:spcPct val="95000"/>
                </a:spcBef>
              </a:pPr>
              <a:r>
                <a:rPr lang="en-GB" altLang="tr-TR" sz="2800" dirty="0">
                  <a:solidFill>
                    <a:schemeClr val="tx1"/>
                  </a:solidFill>
                  <a:latin typeface="Comic Sans MS" pitchFamily="66" charset="0"/>
                  <a:ea typeface="Calibri" pitchFamily="34" charset="0"/>
                  <a:cs typeface="Calibri" pitchFamily="34" charset="0"/>
                </a:rPr>
                <a:t>2.4%</a:t>
              </a:r>
            </a:p>
          </p:txBody>
        </p:sp>
        <p:sp>
          <p:nvSpPr>
            <p:cNvPr id="33812" name="Rectangle 14"/>
            <p:cNvSpPr>
              <a:spLocks noChangeArrowheads="1"/>
            </p:cNvSpPr>
            <p:nvPr/>
          </p:nvSpPr>
          <p:spPr bwMode="auto">
            <a:xfrm>
              <a:off x="562" y="2701"/>
              <a:ext cx="85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105000"/>
                </a:lnSpc>
                <a:spcBef>
                  <a:spcPct val="95000"/>
                </a:spcBef>
              </a:pPr>
              <a:r>
                <a:rPr lang="tr-TR" altLang="tr-TR" sz="2800">
                  <a:solidFill>
                    <a:srgbClr val="FF0000"/>
                  </a:solidFill>
                  <a:latin typeface="Comic Sans MS" pitchFamily="66" charset="0"/>
                  <a:ea typeface="Calibri" pitchFamily="34" charset="0"/>
                  <a:cs typeface="Calibri" pitchFamily="34" charset="0"/>
                </a:rPr>
                <a:t>AÜS</a:t>
              </a:r>
              <a:r>
                <a:rPr lang="en-GB" altLang="tr-TR" sz="2800">
                  <a:solidFill>
                    <a:srgbClr val="FF0000"/>
                  </a:solidFill>
                  <a:latin typeface="Comic Sans MS" pitchFamily="66" charset="0"/>
                  <a:ea typeface="Calibri" pitchFamily="34" charset="0"/>
                  <a:cs typeface="Calibri" pitchFamily="34" charset="0"/>
                </a:rPr>
                <a:t>S</a:t>
              </a:r>
            </a:p>
          </p:txBody>
        </p:sp>
        <p:sp>
          <p:nvSpPr>
            <p:cNvPr id="33813" name="Rectangle 15"/>
            <p:cNvSpPr>
              <a:spLocks noChangeArrowheads="1"/>
            </p:cNvSpPr>
            <p:nvPr/>
          </p:nvSpPr>
          <p:spPr bwMode="auto">
            <a:xfrm>
              <a:off x="3204" y="2701"/>
              <a:ext cx="91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105000"/>
                </a:lnSpc>
                <a:spcBef>
                  <a:spcPct val="95000"/>
                </a:spcBef>
              </a:pPr>
              <a:r>
                <a:rPr lang="en-GB" altLang="tr-TR" sz="2800">
                  <a:solidFill>
                    <a:srgbClr val="FFFFFF"/>
                  </a:solidFill>
                  <a:latin typeface="Comic Sans MS" pitchFamily="66" charset="0"/>
                  <a:ea typeface="Calibri" pitchFamily="34" charset="0"/>
                  <a:cs typeface="Calibri" pitchFamily="34" charset="0"/>
                </a:rPr>
                <a:t>72.2%</a:t>
              </a:r>
            </a:p>
          </p:txBody>
        </p:sp>
        <p:sp>
          <p:nvSpPr>
            <p:cNvPr id="33814" name="Rectangle 16"/>
            <p:cNvSpPr>
              <a:spLocks noChangeArrowheads="1"/>
            </p:cNvSpPr>
            <p:nvPr/>
          </p:nvSpPr>
          <p:spPr bwMode="auto">
            <a:xfrm>
              <a:off x="5026" y="2701"/>
              <a:ext cx="91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105000"/>
                </a:lnSpc>
                <a:spcBef>
                  <a:spcPct val="95000"/>
                </a:spcBef>
              </a:pPr>
              <a:r>
                <a:rPr lang="en-GB" altLang="tr-TR" sz="2800">
                  <a:solidFill>
                    <a:srgbClr val="FFFFFF"/>
                  </a:solidFill>
                  <a:latin typeface="Comic Sans MS" pitchFamily="66" charset="0"/>
                  <a:ea typeface="Calibri" pitchFamily="34" charset="0"/>
                  <a:cs typeface="Calibri" pitchFamily="34" charset="0"/>
                </a:rPr>
                <a:t>37.7%</a:t>
              </a:r>
            </a:p>
          </p:txBody>
        </p:sp>
        <p:sp>
          <p:nvSpPr>
            <p:cNvPr id="33815" name="Rectangle 17"/>
            <p:cNvSpPr>
              <a:spLocks noChangeArrowheads="1"/>
            </p:cNvSpPr>
            <p:nvPr/>
          </p:nvSpPr>
          <p:spPr bwMode="auto">
            <a:xfrm>
              <a:off x="562" y="3060"/>
              <a:ext cx="1571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105000"/>
                </a:lnSpc>
                <a:spcBef>
                  <a:spcPct val="95000"/>
                </a:spcBef>
              </a:pPr>
              <a:r>
                <a:rPr lang="tr-TR" altLang="tr-TR" sz="2800">
                  <a:solidFill>
                    <a:schemeClr val="tx1"/>
                  </a:solidFill>
                  <a:latin typeface="Comic Sans MS" pitchFamily="66" charset="0"/>
                  <a:ea typeface="Calibri" pitchFamily="34" charset="0"/>
                  <a:cs typeface="Calibri" pitchFamily="34" charset="0"/>
                </a:rPr>
                <a:t>Sigara içimi</a:t>
              </a:r>
              <a:endParaRPr lang="en-GB" altLang="tr-TR" sz="280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3816" name="Rectangle 18"/>
            <p:cNvSpPr>
              <a:spLocks noChangeArrowheads="1"/>
            </p:cNvSpPr>
            <p:nvPr/>
          </p:nvSpPr>
          <p:spPr bwMode="auto">
            <a:xfrm>
              <a:off x="3204" y="3060"/>
              <a:ext cx="91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105000"/>
                </a:lnSpc>
                <a:spcBef>
                  <a:spcPct val="95000"/>
                </a:spcBef>
              </a:pPr>
              <a:r>
                <a:rPr lang="en-GB" altLang="tr-TR" sz="2800">
                  <a:solidFill>
                    <a:schemeClr val="tx1"/>
                  </a:solidFill>
                  <a:latin typeface="Comic Sans MS" pitchFamily="66" charset="0"/>
                  <a:ea typeface="Calibri" pitchFamily="34" charset="0"/>
                  <a:cs typeface="Calibri" pitchFamily="34" charset="0"/>
                </a:rPr>
                <a:t>29.6%</a:t>
              </a:r>
            </a:p>
          </p:txBody>
        </p:sp>
        <p:sp>
          <p:nvSpPr>
            <p:cNvPr id="33817" name="Rectangle 19"/>
            <p:cNvSpPr>
              <a:spLocks noChangeArrowheads="1"/>
            </p:cNvSpPr>
            <p:nvPr/>
          </p:nvSpPr>
          <p:spPr bwMode="auto">
            <a:xfrm>
              <a:off x="5026" y="3060"/>
              <a:ext cx="91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105000"/>
                </a:lnSpc>
                <a:spcBef>
                  <a:spcPct val="95000"/>
                </a:spcBef>
              </a:pPr>
              <a:r>
                <a:rPr lang="en-GB" altLang="tr-TR" sz="2800">
                  <a:solidFill>
                    <a:schemeClr val="tx1"/>
                  </a:solidFill>
                  <a:latin typeface="Comic Sans MS" pitchFamily="66" charset="0"/>
                  <a:ea typeface="Calibri" pitchFamily="34" charset="0"/>
                  <a:cs typeface="Calibri" pitchFamily="34" charset="0"/>
                </a:rPr>
                <a:t>34.6%</a:t>
              </a:r>
            </a:p>
          </p:txBody>
        </p:sp>
        <p:sp>
          <p:nvSpPr>
            <p:cNvPr id="33818" name="Rectangle 20"/>
            <p:cNvSpPr>
              <a:spLocks noChangeArrowheads="1"/>
            </p:cNvSpPr>
            <p:nvPr/>
          </p:nvSpPr>
          <p:spPr bwMode="auto">
            <a:xfrm>
              <a:off x="562" y="3418"/>
              <a:ext cx="1388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105000"/>
                </a:lnSpc>
                <a:spcBef>
                  <a:spcPct val="95000"/>
                </a:spcBef>
              </a:pPr>
              <a:r>
                <a:rPr lang="tr-TR" altLang="tr-TR" sz="2800">
                  <a:solidFill>
                    <a:schemeClr val="tx1"/>
                  </a:solidFill>
                  <a:latin typeface="Comic Sans MS" pitchFamily="66" charset="0"/>
                  <a:ea typeface="Calibri" pitchFamily="34" charset="0"/>
                  <a:cs typeface="Calibri" pitchFamily="34" charset="0"/>
                </a:rPr>
                <a:t>Alkol alımı</a:t>
              </a:r>
              <a:endParaRPr lang="en-GB" altLang="tr-TR" sz="280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3819" name="Rectangle 21"/>
            <p:cNvSpPr>
              <a:spLocks noChangeArrowheads="1"/>
            </p:cNvSpPr>
            <p:nvPr/>
          </p:nvSpPr>
          <p:spPr bwMode="auto">
            <a:xfrm>
              <a:off x="3204" y="3418"/>
              <a:ext cx="91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105000"/>
                </a:lnSpc>
                <a:spcBef>
                  <a:spcPct val="95000"/>
                </a:spcBef>
              </a:pPr>
              <a:r>
                <a:rPr lang="en-GB" altLang="tr-TR" sz="2800">
                  <a:solidFill>
                    <a:schemeClr val="tx1"/>
                  </a:solidFill>
                  <a:latin typeface="Comic Sans MS" pitchFamily="66" charset="0"/>
                  <a:ea typeface="Calibri" pitchFamily="34" charset="0"/>
                  <a:cs typeface="Calibri" pitchFamily="34" charset="0"/>
                </a:rPr>
                <a:t>37.5%</a:t>
              </a:r>
            </a:p>
          </p:txBody>
        </p:sp>
        <p:sp>
          <p:nvSpPr>
            <p:cNvPr id="33820" name="Rectangle 22"/>
            <p:cNvSpPr>
              <a:spLocks noChangeArrowheads="1"/>
            </p:cNvSpPr>
            <p:nvPr/>
          </p:nvSpPr>
          <p:spPr bwMode="auto">
            <a:xfrm>
              <a:off x="5026" y="3418"/>
              <a:ext cx="91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105000"/>
                </a:lnSpc>
                <a:spcBef>
                  <a:spcPct val="95000"/>
                </a:spcBef>
              </a:pPr>
              <a:r>
                <a:rPr lang="en-GB" altLang="tr-TR" sz="2800">
                  <a:solidFill>
                    <a:schemeClr val="tx1"/>
                  </a:solidFill>
                  <a:latin typeface="Comic Sans MS" pitchFamily="66" charset="0"/>
                  <a:ea typeface="Calibri" pitchFamily="34" charset="0"/>
                  <a:cs typeface="Calibri" pitchFamily="34" charset="0"/>
                </a:rPr>
                <a:t>42.4%</a:t>
              </a:r>
            </a:p>
          </p:txBody>
        </p:sp>
      </p:grpSp>
      <p:grpSp>
        <p:nvGrpSpPr>
          <p:cNvPr id="33797" name="Group 23"/>
          <p:cNvGrpSpPr>
            <a:grpSpLocks/>
          </p:cNvGrpSpPr>
          <p:nvPr/>
        </p:nvGrpSpPr>
        <p:grpSpPr bwMode="auto">
          <a:xfrm>
            <a:off x="609600" y="1600200"/>
            <a:ext cx="7878763" cy="1981200"/>
            <a:chOff x="519" y="899"/>
            <a:chExt cx="5584" cy="686"/>
          </a:xfrm>
        </p:grpSpPr>
        <p:sp>
          <p:nvSpPr>
            <p:cNvPr id="33800" name="Rectangle 24"/>
            <p:cNvSpPr>
              <a:spLocks noChangeArrowheads="1"/>
            </p:cNvSpPr>
            <p:nvPr/>
          </p:nvSpPr>
          <p:spPr bwMode="auto">
            <a:xfrm>
              <a:off x="3093" y="899"/>
              <a:ext cx="107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5000"/>
                </a:spcBef>
              </a:pPr>
              <a:r>
                <a:rPr lang="en-GB" altLang="tr-TR" sz="2800" dirty="0">
                  <a:solidFill>
                    <a:schemeClr val="tx1"/>
                  </a:solidFill>
                  <a:latin typeface="Comic Sans MS" pitchFamily="66" charset="0"/>
                  <a:ea typeface="Calibri" pitchFamily="34" charset="0"/>
                  <a:cs typeface="Calibri" pitchFamily="34" charset="0"/>
                </a:rPr>
                <a:t>ED</a:t>
              </a:r>
              <a:br>
                <a:rPr lang="en-GB" altLang="tr-TR" sz="2800" dirty="0">
                  <a:solidFill>
                    <a:schemeClr val="tx1"/>
                  </a:solidFill>
                  <a:latin typeface="Comic Sans MS" pitchFamily="66" charset="0"/>
                  <a:ea typeface="Calibri" pitchFamily="34" charset="0"/>
                  <a:cs typeface="Calibri" pitchFamily="34" charset="0"/>
                </a:rPr>
              </a:br>
              <a:r>
                <a:rPr lang="en-GB" altLang="tr-TR" sz="2800" dirty="0">
                  <a:solidFill>
                    <a:schemeClr val="tx1"/>
                  </a:solidFill>
                  <a:latin typeface="Comic Sans MS" pitchFamily="66" charset="0"/>
                  <a:ea typeface="Calibri" pitchFamily="34" charset="0"/>
                  <a:cs typeface="Calibri" pitchFamily="34" charset="0"/>
                </a:rPr>
                <a:t>(n=853)</a:t>
              </a:r>
            </a:p>
          </p:txBody>
        </p:sp>
        <p:sp>
          <p:nvSpPr>
            <p:cNvPr id="33801" name="Rectangle 25"/>
            <p:cNvSpPr>
              <a:spLocks noChangeArrowheads="1"/>
            </p:cNvSpPr>
            <p:nvPr/>
          </p:nvSpPr>
          <p:spPr bwMode="auto">
            <a:xfrm>
              <a:off x="4875" y="899"/>
              <a:ext cx="1228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 defTabSz="762000"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76500" algn="l"/>
                  <a:tab pos="8382000" algn="ctr"/>
                </a:tabLs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5000"/>
                </a:spcBef>
              </a:pPr>
              <a:r>
                <a:rPr lang="en-GB" altLang="tr-TR" sz="2800">
                  <a:solidFill>
                    <a:schemeClr val="tx1"/>
                  </a:solidFill>
                  <a:latin typeface="Comic Sans MS" pitchFamily="66" charset="0"/>
                  <a:ea typeface="Calibri" pitchFamily="34" charset="0"/>
                  <a:cs typeface="Calibri" pitchFamily="34" charset="0"/>
                </a:rPr>
                <a:t>No ED</a:t>
              </a:r>
              <a:br>
                <a:rPr lang="en-GB" altLang="tr-TR" sz="2800">
                  <a:solidFill>
                    <a:schemeClr val="tx1"/>
                  </a:solidFill>
                  <a:latin typeface="Comic Sans MS" pitchFamily="66" charset="0"/>
                  <a:ea typeface="Calibri" pitchFamily="34" charset="0"/>
                  <a:cs typeface="Calibri" pitchFamily="34" charset="0"/>
                </a:rPr>
              </a:br>
              <a:r>
                <a:rPr lang="en-GB" altLang="tr-TR" sz="2800">
                  <a:solidFill>
                    <a:schemeClr val="tx1"/>
                  </a:solidFill>
                  <a:latin typeface="Comic Sans MS" pitchFamily="66" charset="0"/>
                  <a:ea typeface="Calibri" pitchFamily="34" charset="0"/>
                  <a:cs typeface="Calibri" pitchFamily="34" charset="0"/>
                </a:rPr>
                <a:t>(n=3581)</a:t>
              </a:r>
            </a:p>
          </p:txBody>
        </p:sp>
        <p:sp>
          <p:nvSpPr>
            <p:cNvPr id="33802" name="Line 26"/>
            <p:cNvSpPr>
              <a:spLocks noChangeShapeType="1"/>
            </p:cNvSpPr>
            <p:nvPr/>
          </p:nvSpPr>
          <p:spPr bwMode="auto">
            <a:xfrm>
              <a:off x="519" y="1585"/>
              <a:ext cx="549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6171" name="Rectangle 27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05800" cy="8382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tr-TR" sz="36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BPH/AÜSS ve ED birlikteliği</a:t>
            </a:r>
            <a:endParaRPr lang="en-GB" sz="3600" b="1" dirty="0">
              <a:solidFill>
                <a:srgbClr val="FFFF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304800" y="6243638"/>
            <a:ext cx="5883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0" dirty="0">
                <a:solidFill>
                  <a:schemeClr val="tx1"/>
                </a:solidFill>
                <a:latin typeface="Comic Sans MS" pitchFamily="66" charset="0"/>
                <a:cs typeface="Calibri"/>
              </a:rPr>
              <a:t>Epidemiology  of  ED  in Germany/Cologne:  Co-morbidity</a:t>
            </a:r>
            <a:r>
              <a:rPr lang="en-US" sz="1200" b="0" dirty="0">
                <a:solidFill>
                  <a:schemeClr val="tx1"/>
                </a:solidFill>
                <a:latin typeface="Calibri"/>
                <a:cs typeface="Calibri"/>
              </a:rPr>
              <a:t/>
            </a:r>
            <a:br>
              <a:rPr lang="en-US" sz="1200" b="0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de-DE" sz="1200" b="0" dirty="0">
                <a:solidFill>
                  <a:schemeClr val="tx1"/>
                </a:solidFill>
                <a:latin typeface="Comic Sans MS" pitchFamily="66" charset="0"/>
                <a:cs typeface="Calibri"/>
              </a:rPr>
              <a:t>Braun M et al., Int J Impot Res 2000; 12:305-311</a:t>
            </a:r>
            <a:endParaRPr lang="en-GB" sz="12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Calibri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3840163" y="5026025"/>
            <a:ext cx="4186237" cy="65088"/>
            <a:chOff x="2658" y="3150"/>
            <a:chExt cx="2689" cy="68"/>
          </a:xfrm>
        </p:grpSpPr>
        <p:sp>
          <p:nvSpPr>
            <p:cNvPr id="34891" name="Line 3"/>
            <p:cNvSpPr>
              <a:spLocks noChangeShapeType="1"/>
            </p:cNvSpPr>
            <p:nvPr/>
          </p:nvSpPr>
          <p:spPr bwMode="auto">
            <a:xfrm flipV="1">
              <a:off x="2658" y="3150"/>
              <a:ext cx="1" cy="6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92" name="Line 4"/>
            <p:cNvSpPr>
              <a:spLocks noChangeShapeType="1"/>
            </p:cNvSpPr>
            <p:nvPr/>
          </p:nvSpPr>
          <p:spPr bwMode="auto">
            <a:xfrm flipV="1">
              <a:off x="4002" y="3150"/>
              <a:ext cx="1" cy="6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93" name="Line 5"/>
            <p:cNvSpPr>
              <a:spLocks noChangeShapeType="1"/>
            </p:cNvSpPr>
            <p:nvPr/>
          </p:nvSpPr>
          <p:spPr bwMode="auto">
            <a:xfrm flipV="1">
              <a:off x="5346" y="3150"/>
              <a:ext cx="1" cy="6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1141413" y="4933950"/>
            <a:ext cx="268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1381125" y="4889500"/>
            <a:ext cx="161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r"/>
            <a:r>
              <a:rPr lang="fr-FR" altLang="tr-TR" sz="2400">
                <a:latin typeface="Calibri" pitchFamily="34" charset="0"/>
                <a:ea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34821" name="Rectangle 8"/>
          <p:cNvSpPr>
            <a:spLocks noChangeArrowheads="1"/>
          </p:cNvSpPr>
          <p:nvPr/>
        </p:nvSpPr>
        <p:spPr bwMode="auto">
          <a:xfrm>
            <a:off x="1058863" y="4378325"/>
            <a:ext cx="3540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822" name="Rectangle 9"/>
          <p:cNvSpPr>
            <a:spLocks noChangeArrowheads="1"/>
          </p:cNvSpPr>
          <p:nvPr/>
        </p:nvSpPr>
        <p:spPr bwMode="auto">
          <a:xfrm>
            <a:off x="1220788" y="4389438"/>
            <a:ext cx="322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r"/>
            <a:r>
              <a:rPr lang="fr-FR" altLang="tr-TR" sz="2400">
                <a:latin typeface="Calibri" pitchFamily="34" charset="0"/>
                <a:ea typeface="Calibri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34823" name="Rectangle 10"/>
          <p:cNvSpPr>
            <a:spLocks noChangeArrowheads="1"/>
          </p:cNvSpPr>
          <p:nvPr/>
        </p:nvSpPr>
        <p:spPr bwMode="auto">
          <a:xfrm>
            <a:off x="1058863" y="3821113"/>
            <a:ext cx="3540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824" name="Rectangle 11"/>
          <p:cNvSpPr>
            <a:spLocks noChangeArrowheads="1"/>
          </p:cNvSpPr>
          <p:nvPr/>
        </p:nvSpPr>
        <p:spPr bwMode="auto">
          <a:xfrm>
            <a:off x="1220788" y="3865563"/>
            <a:ext cx="322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r"/>
            <a:r>
              <a:rPr lang="fr-FR" altLang="tr-TR" sz="2400">
                <a:latin typeface="Calibri" pitchFamily="34" charset="0"/>
                <a:ea typeface="Calibri" pitchFamily="34" charset="0"/>
                <a:cs typeface="Calibri" pitchFamily="34" charset="0"/>
              </a:rPr>
              <a:t>20</a:t>
            </a:r>
          </a:p>
        </p:txBody>
      </p:sp>
      <p:sp>
        <p:nvSpPr>
          <p:cNvPr id="34825" name="Rectangle 12"/>
          <p:cNvSpPr>
            <a:spLocks noChangeArrowheads="1"/>
          </p:cNvSpPr>
          <p:nvPr/>
        </p:nvSpPr>
        <p:spPr bwMode="auto">
          <a:xfrm>
            <a:off x="1058863" y="3263900"/>
            <a:ext cx="3540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826" name="Rectangle 13"/>
          <p:cNvSpPr>
            <a:spLocks noChangeArrowheads="1"/>
          </p:cNvSpPr>
          <p:nvPr/>
        </p:nvSpPr>
        <p:spPr bwMode="auto">
          <a:xfrm>
            <a:off x="1220788" y="3308350"/>
            <a:ext cx="322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r"/>
            <a:r>
              <a:rPr lang="fr-FR" altLang="tr-TR" sz="2400">
                <a:latin typeface="Calibri" pitchFamily="34" charset="0"/>
                <a:ea typeface="Calibri" pitchFamily="34" charset="0"/>
                <a:cs typeface="Calibri" pitchFamily="34" charset="0"/>
              </a:rPr>
              <a:t>30</a:t>
            </a:r>
          </a:p>
        </p:txBody>
      </p:sp>
      <p:sp>
        <p:nvSpPr>
          <p:cNvPr id="34827" name="Rectangle 14"/>
          <p:cNvSpPr>
            <a:spLocks noChangeArrowheads="1"/>
          </p:cNvSpPr>
          <p:nvPr/>
        </p:nvSpPr>
        <p:spPr bwMode="auto">
          <a:xfrm>
            <a:off x="1058863" y="2714625"/>
            <a:ext cx="3540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828" name="Rectangle 15"/>
          <p:cNvSpPr>
            <a:spLocks noChangeArrowheads="1"/>
          </p:cNvSpPr>
          <p:nvPr/>
        </p:nvSpPr>
        <p:spPr bwMode="auto">
          <a:xfrm>
            <a:off x="1220788" y="2714625"/>
            <a:ext cx="322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r"/>
            <a:r>
              <a:rPr lang="fr-FR" altLang="tr-TR" sz="2400">
                <a:latin typeface="Calibri" pitchFamily="34" charset="0"/>
                <a:ea typeface="Calibri" pitchFamily="34" charset="0"/>
                <a:cs typeface="Calibri" pitchFamily="34" charset="0"/>
              </a:rPr>
              <a:t>40</a:t>
            </a:r>
          </a:p>
        </p:txBody>
      </p:sp>
      <p:sp>
        <p:nvSpPr>
          <p:cNvPr id="34829" name="Rectangle 16"/>
          <p:cNvSpPr>
            <a:spLocks noChangeArrowheads="1"/>
          </p:cNvSpPr>
          <p:nvPr/>
        </p:nvSpPr>
        <p:spPr bwMode="auto">
          <a:xfrm>
            <a:off x="1058863" y="2159000"/>
            <a:ext cx="3540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830" name="Rectangle 17"/>
          <p:cNvSpPr>
            <a:spLocks noChangeArrowheads="1"/>
          </p:cNvSpPr>
          <p:nvPr/>
        </p:nvSpPr>
        <p:spPr bwMode="auto">
          <a:xfrm>
            <a:off x="1220788" y="2159000"/>
            <a:ext cx="322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r"/>
            <a:r>
              <a:rPr lang="fr-FR" altLang="tr-TR" sz="2400">
                <a:latin typeface="Calibri" pitchFamily="34" charset="0"/>
                <a:ea typeface="Calibri" pitchFamily="34" charset="0"/>
                <a:cs typeface="Calibri" pitchFamily="34" charset="0"/>
              </a:rPr>
              <a:t>50</a:t>
            </a:r>
          </a:p>
        </p:txBody>
      </p:sp>
      <p:sp>
        <p:nvSpPr>
          <p:cNvPr id="34831" name="Rectangle 18"/>
          <p:cNvSpPr>
            <a:spLocks noChangeArrowheads="1"/>
          </p:cNvSpPr>
          <p:nvPr/>
        </p:nvSpPr>
        <p:spPr bwMode="auto">
          <a:xfrm>
            <a:off x="1220788" y="1646238"/>
            <a:ext cx="322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r"/>
            <a:r>
              <a:rPr lang="fr-FR" altLang="tr-TR" sz="2400">
                <a:latin typeface="Calibri" pitchFamily="34" charset="0"/>
                <a:ea typeface="Calibri" pitchFamily="34" charset="0"/>
                <a:cs typeface="Calibri" pitchFamily="34" charset="0"/>
              </a:rPr>
              <a:t>60</a:t>
            </a:r>
          </a:p>
        </p:txBody>
      </p:sp>
      <p:sp>
        <p:nvSpPr>
          <p:cNvPr id="34832" name="Text Box 19"/>
          <p:cNvSpPr txBox="1">
            <a:spLocks noChangeArrowheads="1"/>
          </p:cNvSpPr>
          <p:nvPr/>
        </p:nvSpPr>
        <p:spPr bwMode="auto">
          <a:xfrm rot="-5392327">
            <a:off x="-941387" y="3179763"/>
            <a:ext cx="3803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fr-FR" altLang="tr-TR" sz="2000">
                <a:latin typeface="Comic Sans MS" pitchFamily="66" charset="0"/>
                <a:ea typeface="Calibri" pitchFamily="34" charset="0"/>
                <a:cs typeface="Calibri" pitchFamily="34" charset="0"/>
              </a:rPr>
              <a:t>% Sexually inactive patients </a:t>
            </a:r>
          </a:p>
        </p:txBody>
      </p:sp>
      <p:sp>
        <p:nvSpPr>
          <p:cNvPr id="34833" name="Line 20"/>
          <p:cNvSpPr>
            <a:spLocks noChangeShapeType="1"/>
          </p:cNvSpPr>
          <p:nvPr/>
        </p:nvSpPr>
        <p:spPr bwMode="auto">
          <a:xfrm flipH="1">
            <a:off x="1608138" y="4524375"/>
            <a:ext cx="47625" cy="31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34" name="Line 21"/>
          <p:cNvSpPr>
            <a:spLocks noChangeShapeType="1"/>
          </p:cNvSpPr>
          <p:nvPr/>
        </p:nvSpPr>
        <p:spPr bwMode="auto">
          <a:xfrm flipH="1">
            <a:off x="1608138" y="3994150"/>
            <a:ext cx="4762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35" name="Line 22"/>
          <p:cNvSpPr>
            <a:spLocks noChangeShapeType="1"/>
          </p:cNvSpPr>
          <p:nvPr/>
        </p:nvSpPr>
        <p:spPr bwMode="auto">
          <a:xfrm flipH="1">
            <a:off x="1608138" y="3459163"/>
            <a:ext cx="47625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36" name="Line 23"/>
          <p:cNvSpPr>
            <a:spLocks noChangeShapeType="1"/>
          </p:cNvSpPr>
          <p:nvPr/>
        </p:nvSpPr>
        <p:spPr bwMode="auto">
          <a:xfrm flipH="1">
            <a:off x="1608138" y="2851150"/>
            <a:ext cx="4762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37" name="Line 24"/>
          <p:cNvSpPr>
            <a:spLocks noChangeShapeType="1"/>
          </p:cNvSpPr>
          <p:nvPr/>
        </p:nvSpPr>
        <p:spPr bwMode="auto">
          <a:xfrm flipH="1">
            <a:off x="1608138" y="2292350"/>
            <a:ext cx="47625" cy="31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38" name="Line 25"/>
          <p:cNvSpPr>
            <a:spLocks noChangeShapeType="1"/>
          </p:cNvSpPr>
          <p:nvPr/>
        </p:nvSpPr>
        <p:spPr bwMode="auto">
          <a:xfrm flipH="1">
            <a:off x="1608138" y="1784350"/>
            <a:ext cx="4762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39" name="Line 26"/>
          <p:cNvSpPr>
            <a:spLocks noChangeShapeType="1"/>
          </p:cNvSpPr>
          <p:nvPr/>
        </p:nvSpPr>
        <p:spPr bwMode="auto">
          <a:xfrm>
            <a:off x="1608138" y="5029200"/>
            <a:ext cx="641508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40" name="Line 27"/>
          <p:cNvSpPr>
            <a:spLocks noChangeShapeType="1"/>
          </p:cNvSpPr>
          <p:nvPr/>
        </p:nvSpPr>
        <p:spPr bwMode="auto">
          <a:xfrm>
            <a:off x="1658938" y="1647825"/>
            <a:ext cx="0" cy="34385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41" name="Text Box 28"/>
          <p:cNvSpPr txBox="1">
            <a:spLocks noChangeArrowheads="1"/>
          </p:cNvSpPr>
          <p:nvPr/>
        </p:nvSpPr>
        <p:spPr bwMode="auto">
          <a:xfrm>
            <a:off x="301625" y="211138"/>
            <a:ext cx="1841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5000"/>
              </a:spcBef>
            </a:pPr>
            <a:endParaRPr lang="en-US" altLang="tr-TR" sz="43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34842" name="Group 29"/>
          <p:cNvGrpSpPr>
            <a:grpSpLocks/>
          </p:cNvGrpSpPr>
          <p:nvPr/>
        </p:nvGrpSpPr>
        <p:grpSpPr bwMode="auto">
          <a:xfrm>
            <a:off x="1905000" y="3276600"/>
            <a:ext cx="1846263" cy="2262188"/>
            <a:chOff x="1343" y="2063"/>
            <a:chExt cx="1309" cy="1425"/>
          </a:xfrm>
        </p:grpSpPr>
        <p:sp>
          <p:nvSpPr>
            <p:cNvPr id="34879" name="Rectangle 30"/>
            <p:cNvSpPr>
              <a:spLocks noChangeArrowheads="1"/>
            </p:cNvSpPr>
            <p:nvPr/>
          </p:nvSpPr>
          <p:spPr bwMode="auto">
            <a:xfrm>
              <a:off x="1343" y="2926"/>
              <a:ext cx="320" cy="243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4880" name="Rectangle 31"/>
            <p:cNvSpPr>
              <a:spLocks noChangeArrowheads="1"/>
            </p:cNvSpPr>
            <p:nvPr/>
          </p:nvSpPr>
          <p:spPr bwMode="auto">
            <a:xfrm>
              <a:off x="1664" y="2857"/>
              <a:ext cx="316" cy="31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4881" name="Rectangle 32"/>
            <p:cNvSpPr>
              <a:spLocks noChangeArrowheads="1"/>
            </p:cNvSpPr>
            <p:nvPr/>
          </p:nvSpPr>
          <p:spPr bwMode="auto">
            <a:xfrm>
              <a:off x="1980" y="2788"/>
              <a:ext cx="321" cy="38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4882" name="Rectangle 33"/>
            <p:cNvSpPr>
              <a:spLocks noChangeArrowheads="1"/>
            </p:cNvSpPr>
            <p:nvPr/>
          </p:nvSpPr>
          <p:spPr bwMode="auto">
            <a:xfrm>
              <a:off x="2302" y="2224"/>
              <a:ext cx="315" cy="94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4883" name="Rectangle 34"/>
            <p:cNvSpPr>
              <a:spLocks noChangeArrowheads="1"/>
            </p:cNvSpPr>
            <p:nvPr/>
          </p:nvSpPr>
          <p:spPr bwMode="auto">
            <a:xfrm>
              <a:off x="1513" y="2758"/>
              <a:ext cx="18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4884" name="Rectangle 35"/>
            <p:cNvSpPr>
              <a:spLocks noChangeArrowheads="1"/>
            </p:cNvSpPr>
            <p:nvPr/>
          </p:nvSpPr>
          <p:spPr bwMode="auto">
            <a:xfrm>
              <a:off x="1414" y="2765"/>
              <a:ext cx="22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r>
                <a:rPr lang="fr-FR" altLang="tr-TR" sz="2000">
                  <a:latin typeface="Calibri" pitchFamily="34" charset="0"/>
                  <a:ea typeface="Calibri" pitchFamily="34" charset="0"/>
                  <a:cs typeface="Calibri" pitchFamily="34" charset="0"/>
                </a:rPr>
                <a:t>7%</a:t>
              </a:r>
            </a:p>
          </p:txBody>
        </p:sp>
        <p:sp>
          <p:nvSpPr>
            <p:cNvPr id="34885" name="Rectangle 36"/>
            <p:cNvSpPr>
              <a:spLocks noChangeArrowheads="1"/>
            </p:cNvSpPr>
            <p:nvPr/>
          </p:nvSpPr>
          <p:spPr bwMode="auto">
            <a:xfrm>
              <a:off x="1829" y="2688"/>
              <a:ext cx="19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4886" name="Rectangle 37"/>
            <p:cNvSpPr>
              <a:spLocks noChangeArrowheads="1"/>
            </p:cNvSpPr>
            <p:nvPr/>
          </p:nvSpPr>
          <p:spPr bwMode="auto">
            <a:xfrm>
              <a:off x="1730" y="2695"/>
              <a:ext cx="22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r>
                <a:rPr lang="fr-FR" altLang="tr-TR" sz="2000">
                  <a:latin typeface="Calibri" pitchFamily="34" charset="0"/>
                  <a:ea typeface="Calibri" pitchFamily="34" charset="0"/>
                  <a:cs typeface="Calibri" pitchFamily="34" charset="0"/>
                </a:rPr>
                <a:t>9%</a:t>
              </a:r>
            </a:p>
          </p:txBody>
        </p:sp>
        <p:sp>
          <p:nvSpPr>
            <p:cNvPr id="34887" name="Rectangle 38"/>
            <p:cNvSpPr>
              <a:spLocks noChangeArrowheads="1"/>
            </p:cNvSpPr>
            <p:nvPr/>
          </p:nvSpPr>
          <p:spPr bwMode="auto">
            <a:xfrm>
              <a:off x="2116" y="2619"/>
              <a:ext cx="25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4888" name="Rectangle 39"/>
            <p:cNvSpPr>
              <a:spLocks noChangeArrowheads="1"/>
            </p:cNvSpPr>
            <p:nvPr/>
          </p:nvSpPr>
          <p:spPr bwMode="auto">
            <a:xfrm>
              <a:off x="2016" y="2626"/>
              <a:ext cx="31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r>
                <a:rPr lang="fr-FR" altLang="tr-TR" sz="2000">
                  <a:latin typeface="Calibri" pitchFamily="34" charset="0"/>
                  <a:ea typeface="Calibri" pitchFamily="34" charset="0"/>
                  <a:cs typeface="Calibri" pitchFamily="34" charset="0"/>
                </a:rPr>
                <a:t>11%</a:t>
              </a:r>
            </a:p>
          </p:txBody>
        </p:sp>
        <p:sp>
          <p:nvSpPr>
            <p:cNvPr id="34889" name="Rectangle 40"/>
            <p:cNvSpPr>
              <a:spLocks noChangeArrowheads="1"/>
            </p:cNvSpPr>
            <p:nvPr/>
          </p:nvSpPr>
          <p:spPr bwMode="auto">
            <a:xfrm>
              <a:off x="2338" y="2063"/>
              <a:ext cx="31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r>
                <a:rPr lang="fr-FR" altLang="tr-TR" sz="2000">
                  <a:latin typeface="Calibri" pitchFamily="34" charset="0"/>
                  <a:ea typeface="Calibri" pitchFamily="34" charset="0"/>
                  <a:cs typeface="Calibri" pitchFamily="34" charset="0"/>
                </a:rPr>
                <a:t>27%</a:t>
              </a:r>
            </a:p>
          </p:txBody>
        </p:sp>
        <p:sp>
          <p:nvSpPr>
            <p:cNvPr id="34890" name="Text Box 41"/>
            <p:cNvSpPr txBox="1">
              <a:spLocks noChangeArrowheads="1"/>
            </p:cNvSpPr>
            <p:nvPr/>
          </p:nvSpPr>
          <p:spPr bwMode="auto">
            <a:xfrm>
              <a:off x="1358" y="3236"/>
              <a:ext cx="124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fr-FR" altLang="tr-TR" sz="2000">
                  <a:latin typeface="Comic Sans MS" pitchFamily="66" charset="0"/>
                  <a:ea typeface="Calibri" pitchFamily="34" charset="0"/>
                  <a:cs typeface="Calibri" pitchFamily="34" charset="0"/>
                </a:rPr>
                <a:t>50-59 years</a:t>
              </a:r>
            </a:p>
          </p:txBody>
        </p:sp>
      </p:grpSp>
      <p:grpSp>
        <p:nvGrpSpPr>
          <p:cNvPr id="34843" name="Group 42"/>
          <p:cNvGrpSpPr>
            <a:grpSpLocks/>
          </p:cNvGrpSpPr>
          <p:nvPr/>
        </p:nvGrpSpPr>
        <p:grpSpPr bwMode="auto">
          <a:xfrm>
            <a:off x="3967163" y="3613150"/>
            <a:ext cx="1846262" cy="1924050"/>
            <a:chOff x="2811" y="2276"/>
            <a:chExt cx="1309" cy="1212"/>
          </a:xfrm>
        </p:grpSpPr>
        <p:sp>
          <p:nvSpPr>
            <p:cNvPr id="34868" name="Rectangle 43"/>
            <p:cNvSpPr>
              <a:spLocks noChangeArrowheads="1"/>
            </p:cNvSpPr>
            <p:nvPr/>
          </p:nvSpPr>
          <p:spPr bwMode="auto">
            <a:xfrm>
              <a:off x="2811" y="2857"/>
              <a:ext cx="322" cy="31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4869" name="Rectangle 44"/>
            <p:cNvSpPr>
              <a:spLocks noChangeArrowheads="1"/>
            </p:cNvSpPr>
            <p:nvPr/>
          </p:nvSpPr>
          <p:spPr bwMode="auto">
            <a:xfrm>
              <a:off x="3126" y="2644"/>
              <a:ext cx="314" cy="5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4870" name="Rectangle 45"/>
            <p:cNvSpPr>
              <a:spLocks noChangeArrowheads="1"/>
            </p:cNvSpPr>
            <p:nvPr/>
          </p:nvSpPr>
          <p:spPr bwMode="auto">
            <a:xfrm>
              <a:off x="3435" y="2575"/>
              <a:ext cx="321" cy="594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4871" name="Rectangle 46"/>
            <p:cNvSpPr>
              <a:spLocks noChangeArrowheads="1"/>
            </p:cNvSpPr>
            <p:nvPr/>
          </p:nvSpPr>
          <p:spPr bwMode="auto">
            <a:xfrm>
              <a:off x="3757" y="2437"/>
              <a:ext cx="314" cy="73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4872" name="Rectangle 47"/>
            <p:cNvSpPr>
              <a:spLocks noChangeArrowheads="1"/>
            </p:cNvSpPr>
            <p:nvPr/>
          </p:nvSpPr>
          <p:spPr bwMode="auto">
            <a:xfrm>
              <a:off x="2868" y="2695"/>
              <a:ext cx="22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r>
                <a:rPr lang="fr-FR" altLang="tr-TR" sz="2000">
                  <a:latin typeface="Calibri" pitchFamily="34" charset="0"/>
                  <a:ea typeface="Calibri" pitchFamily="34" charset="0"/>
                  <a:cs typeface="Calibri" pitchFamily="34" charset="0"/>
                </a:rPr>
                <a:t>9%</a:t>
              </a:r>
            </a:p>
          </p:txBody>
        </p:sp>
        <p:sp>
          <p:nvSpPr>
            <p:cNvPr id="34873" name="Rectangle 48"/>
            <p:cNvSpPr>
              <a:spLocks noChangeArrowheads="1"/>
            </p:cNvSpPr>
            <p:nvPr/>
          </p:nvSpPr>
          <p:spPr bwMode="auto">
            <a:xfrm>
              <a:off x="3552" y="2476"/>
              <a:ext cx="25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4874" name="Rectangle 49"/>
            <p:cNvSpPr>
              <a:spLocks noChangeArrowheads="1"/>
            </p:cNvSpPr>
            <p:nvPr/>
          </p:nvSpPr>
          <p:spPr bwMode="auto">
            <a:xfrm>
              <a:off x="3148" y="2483"/>
              <a:ext cx="31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r>
                <a:rPr lang="fr-FR" altLang="tr-TR" sz="2000">
                  <a:latin typeface="Calibri" pitchFamily="34" charset="0"/>
                  <a:ea typeface="Calibri" pitchFamily="34" charset="0"/>
                  <a:cs typeface="Calibri" pitchFamily="34" charset="0"/>
                </a:rPr>
                <a:t>15%</a:t>
              </a:r>
            </a:p>
          </p:txBody>
        </p:sp>
        <p:sp>
          <p:nvSpPr>
            <p:cNvPr id="34875" name="Rectangle 50"/>
            <p:cNvSpPr>
              <a:spLocks noChangeArrowheads="1"/>
            </p:cNvSpPr>
            <p:nvPr/>
          </p:nvSpPr>
          <p:spPr bwMode="auto">
            <a:xfrm>
              <a:off x="3867" y="2407"/>
              <a:ext cx="25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4876" name="Rectangle 51"/>
            <p:cNvSpPr>
              <a:spLocks noChangeArrowheads="1"/>
            </p:cNvSpPr>
            <p:nvPr/>
          </p:nvSpPr>
          <p:spPr bwMode="auto">
            <a:xfrm>
              <a:off x="3462" y="2414"/>
              <a:ext cx="31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r>
                <a:rPr lang="fr-FR" altLang="tr-TR" sz="2000">
                  <a:latin typeface="Calibri" pitchFamily="34" charset="0"/>
                  <a:ea typeface="Calibri" pitchFamily="34" charset="0"/>
                  <a:cs typeface="Calibri" pitchFamily="34" charset="0"/>
                </a:rPr>
                <a:t>17%</a:t>
              </a:r>
            </a:p>
          </p:txBody>
        </p:sp>
        <p:sp>
          <p:nvSpPr>
            <p:cNvPr id="34877" name="Rectangle 52"/>
            <p:cNvSpPr>
              <a:spLocks noChangeArrowheads="1"/>
            </p:cNvSpPr>
            <p:nvPr/>
          </p:nvSpPr>
          <p:spPr bwMode="auto">
            <a:xfrm>
              <a:off x="3783" y="2276"/>
              <a:ext cx="31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r>
                <a:rPr lang="fr-FR" altLang="tr-TR" sz="2000">
                  <a:latin typeface="Calibri" pitchFamily="34" charset="0"/>
                  <a:ea typeface="Calibri" pitchFamily="34" charset="0"/>
                  <a:cs typeface="Calibri" pitchFamily="34" charset="0"/>
                </a:rPr>
                <a:t>21%</a:t>
              </a:r>
            </a:p>
          </p:txBody>
        </p:sp>
        <p:sp>
          <p:nvSpPr>
            <p:cNvPr id="34878" name="Text Box 53"/>
            <p:cNvSpPr txBox="1">
              <a:spLocks noChangeArrowheads="1"/>
            </p:cNvSpPr>
            <p:nvPr/>
          </p:nvSpPr>
          <p:spPr bwMode="auto">
            <a:xfrm>
              <a:off x="2813" y="3236"/>
              <a:ext cx="124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fr-FR" altLang="tr-TR" sz="2000">
                  <a:latin typeface="Comic Sans MS" pitchFamily="66" charset="0"/>
                  <a:ea typeface="Calibri" pitchFamily="34" charset="0"/>
                  <a:cs typeface="Calibri" pitchFamily="34" charset="0"/>
                </a:rPr>
                <a:t>60-69 years</a:t>
              </a:r>
            </a:p>
          </p:txBody>
        </p:sp>
      </p:grpSp>
      <p:grpSp>
        <p:nvGrpSpPr>
          <p:cNvPr id="34844" name="Group 54"/>
          <p:cNvGrpSpPr>
            <a:grpSpLocks/>
          </p:cNvGrpSpPr>
          <p:nvPr/>
        </p:nvGrpSpPr>
        <p:grpSpPr bwMode="auto">
          <a:xfrm>
            <a:off x="6092825" y="2109788"/>
            <a:ext cx="1822450" cy="3427412"/>
            <a:chOff x="4318" y="1329"/>
            <a:chExt cx="1292" cy="2159"/>
          </a:xfrm>
        </p:grpSpPr>
        <p:sp>
          <p:nvSpPr>
            <p:cNvPr id="34857" name="Rectangle 55"/>
            <p:cNvSpPr>
              <a:spLocks noChangeArrowheads="1"/>
            </p:cNvSpPr>
            <p:nvPr/>
          </p:nvSpPr>
          <p:spPr bwMode="auto">
            <a:xfrm>
              <a:off x="4318" y="2123"/>
              <a:ext cx="321" cy="1046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4858" name="Rectangle 56"/>
            <p:cNvSpPr>
              <a:spLocks noChangeArrowheads="1"/>
            </p:cNvSpPr>
            <p:nvPr/>
          </p:nvSpPr>
          <p:spPr bwMode="auto">
            <a:xfrm>
              <a:off x="4633" y="1948"/>
              <a:ext cx="315" cy="122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4859" name="Rectangle 57"/>
            <p:cNvSpPr>
              <a:spLocks noChangeArrowheads="1"/>
            </p:cNvSpPr>
            <p:nvPr/>
          </p:nvSpPr>
          <p:spPr bwMode="auto">
            <a:xfrm>
              <a:off x="4942" y="2017"/>
              <a:ext cx="321" cy="1152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4860" name="Rectangle 58"/>
            <p:cNvSpPr>
              <a:spLocks noChangeArrowheads="1"/>
            </p:cNvSpPr>
            <p:nvPr/>
          </p:nvSpPr>
          <p:spPr bwMode="auto">
            <a:xfrm>
              <a:off x="5263" y="1491"/>
              <a:ext cx="315" cy="167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4861" name="Rectangle 59"/>
            <p:cNvSpPr>
              <a:spLocks noChangeArrowheads="1"/>
            </p:cNvSpPr>
            <p:nvPr/>
          </p:nvSpPr>
          <p:spPr bwMode="auto">
            <a:xfrm>
              <a:off x="4988" y="1955"/>
              <a:ext cx="25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4862" name="Rectangle 60"/>
            <p:cNvSpPr>
              <a:spLocks noChangeArrowheads="1"/>
            </p:cNvSpPr>
            <p:nvPr/>
          </p:nvSpPr>
          <p:spPr bwMode="auto">
            <a:xfrm>
              <a:off x="4337" y="1962"/>
              <a:ext cx="31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r>
                <a:rPr lang="fr-FR" altLang="tr-TR" sz="2000">
                  <a:latin typeface="Calibri" pitchFamily="34" charset="0"/>
                  <a:ea typeface="Calibri" pitchFamily="34" charset="0"/>
                  <a:cs typeface="Calibri" pitchFamily="34" charset="0"/>
                </a:rPr>
                <a:t>30%</a:t>
              </a:r>
            </a:p>
          </p:txBody>
        </p:sp>
        <p:sp>
          <p:nvSpPr>
            <p:cNvPr id="34863" name="Rectangle 61"/>
            <p:cNvSpPr>
              <a:spLocks noChangeArrowheads="1"/>
            </p:cNvSpPr>
            <p:nvPr/>
          </p:nvSpPr>
          <p:spPr bwMode="auto">
            <a:xfrm>
              <a:off x="5201" y="1780"/>
              <a:ext cx="25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endParaRPr lang="en-US" altLang="tr-TR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4864" name="Rectangle 62"/>
            <p:cNvSpPr>
              <a:spLocks noChangeArrowheads="1"/>
            </p:cNvSpPr>
            <p:nvPr/>
          </p:nvSpPr>
          <p:spPr bwMode="auto">
            <a:xfrm>
              <a:off x="4651" y="1787"/>
              <a:ext cx="31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r>
                <a:rPr lang="fr-FR" altLang="tr-TR" sz="2000">
                  <a:latin typeface="Calibri" pitchFamily="34" charset="0"/>
                  <a:ea typeface="Calibri" pitchFamily="34" charset="0"/>
                  <a:cs typeface="Calibri" pitchFamily="34" charset="0"/>
                </a:rPr>
                <a:t>35%</a:t>
              </a:r>
            </a:p>
          </p:txBody>
        </p:sp>
        <p:sp>
          <p:nvSpPr>
            <p:cNvPr id="34865" name="Rectangle 63"/>
            <p:cNvSpPr>
              <a:spLocks noChangeArrowheads="1"/>
            </p:cNvSpPr>
            <p:nvPr/>
          </p:nvSpPr>
          <p:spPr bwMode="auto">
            <a:xfrm>
              <a:off x="4981" y="1856"/>
              <a:ext cx="31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r>
                <a:rPr lang="fr-FR" altLang="tr-TR" sz="2000">
                  <a:latin typeface="Calibri" pitchFamily="34" charset="0"/>
                  <a:ea typeface="Calibri" pitchFamily="34" charset="0"/>
                  <a:cs typeface="Calibri" pitchFamily="34" charset="0"/>
                </a:rPr>
                <a:t>33%</a:t>
              </a:r>
            </a:p>
          </p:txBody>
        </p:sp>
        <p:sp>
          <p:nvSpPr>
            <p:cNvPr id="34866" name="Rectangle 64"/>
            <p:cNvSpPr>
              <a:spLocks noChangeArrowheads="1"/>
            </p:cNvSpPr>
            <p:nvPr/>
          </p:nvSpPr>
          <p:spPr bwMode="auto">
            <a:xfrm>
              <a:off x="5296" y="1329"/>
              <a:ext cx="31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r>
                <a:rPr lang="fr-FR" altLang="tr-TR" sz="2000">
                  <a:latin typeface="Calibri" pitchFamily="34" charset="0"/>
                  <a:ea typeface="Calibri" pitchFamily="34" charset="0"/>
                  <a:cs typeface="Calibri" pitchFamily="34" charset="0"/>
                </a:rPr>
                <a:t>48%</a:t>
              </a:r>
            </a:p>
          </p:txBody>
        </p:sp>
        <p:sp>
          <p:nvSpPr>
            <p:cNvPr id="34867" name="Text Box 65"/>
            <p:cNvSpPr txBox="1">
              <a:spLocks noChangeArrowheads="1"/>
            </p:cNvSpPr>
            <p:nvPr/>
          </p:nvSpPr>
          <p:spPr bwMode="auto">
            <a:xfrm>
              <a:off x="4324" y="3236"/>
              <a:ext cx="124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1pPr>
              <a:lvl2pPr marL="742950" indent="-28575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2pPr>
              <a:lvl3pPr marL="11430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3pPr>
              <a:lvl4pPr marL="16002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4pPr>
              <a:lvl5pPr marL="2057400" indent="-228600"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AFAFA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fr-FR" altLang="tr-TR" sz="2000">
                  <a:latin typeface="Comic Sans MS" pitchFamily="66" charset="0"/>
                  <a:ea typeface="Calibri" pitchFamily="34" charset="0"/>
                  <a:cs typeface="Calibri" pitchFamily="34" charset="0"/>
                </a:rPr>
                <a:t>70-79 years</a:t>
              </a:r>
            </a:p>
          </p:txBody>
        </p:sp>
      </p:grpSp>
      <p:sp>
        <p:nvSpPr>
          <p:cNvPr id="34845" name="Text Box 66"/>
          <p:cNvSpPr txBox="1">
            <a:spLocks noChangeArrowheads="1"/>
          </p:cNvSpPr>
          <p:nvPr/>
        </p:nvSpPr>
        <p:spPr bwMode="auto">
          <a:xfrm>
            <a:off x="347663" y="6324600"/>
            <a:ext cx="43767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DE" altLang="tr-TR">
                <a:latin typeface="Comic Sans MS" pitchFamily="66" charset="0"/>
                <a:ea typeface="Calibri" pitchFamily="34" charset="0"/>
                <a:cs typeface="Calibri" pitchFamily="34" charset="0"/>
              </a:rPr>
              <a:t>Richard F et al., J Urol 2000; 163:249A</a:t>
            </a:r>
            <a:endParaRPr lang="en-US" altLang="tr-TR">
              <a:latin typeface="Comic Sans MS" pitchFamily="66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846" name="Rectangle 67"/>
          <p:cNvSpPr>
            <a:spLocks noChangeArrowheads="1"/>
          </p:cNvSpPr>
          <p:nvPr/>
        </p:nvSpPr>
        <p:spPr bwMode="auto">
          <a:xfrm>
            <a:off x="3243263" y="5778500"/>
            <a:ext cx="195262" cy="176213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847" name="Rectangle 68"/>
          <p:cNvSpPr>
            <a:spLocks noChangeArrowheads="1"/>
          </p:cNvSpPr>
          <p:nvPr/>
        </p:nvSpPr>
        <p:spPr bwMode="auto">
          <a:xfrm>
            <a:off x="3529013" y="5727700"/>
            <a:ext cx="133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fr-FR" altLang="tr-TR" sz="2000">
                <a:latin typeface="Calibri" pitchFamily="34" charset="0"/>
                <a:ea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34848" name="Rectangle 69"/>
          <p:cNvSpPr>
            <a:spLocks noChangeArrowheads="1"/>
          </p:cNvSpPr>
          <p:nvPr/>
        </p:nvSpPr>
        <p:spPr bwMode="auto">
          <a:xfrm>
            <a:off x="3946525" y="5778500"/>
            <a:ext cx="193675" cy="1762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849" name="Rectangle 70"/>
          <p:cNvSpPr>
            <a:spLocks noChangeArrowheads="1"/>
          </p:cNvSpPr>
          <p:nvPr/>
        </p:nvSpPr>
        <p:spPr bwMode="auto">
          <a:xfrm>
            <a:off x="4200525" y="5727700"/>
            <a:ext cx="471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fr-FR" altLang="tr-TR" sz="2000">
                <a:latin typeface="Comic Sans MS" pitchFamily="66" charset="0"/>
                <a:ea typeface="Calibri" pitchFamily="34" charset="0"/>
                <a:cs typeface="Calibri" pitchFamily="34" charset="0"/>
              </a:rPr>
              <a:t>1-7</a:t>
            </a:r>
          </a:p>
        </p:txBody>
      </p:sp>
      <p:sp>
        <p:nvSpPr>
          <p:cNvPr id="34850" name="Rectangle 71"/>
          <p:cNvSpPr>
            <a:spLocks noChangeArrowheads="1"/>
          </p:cNvSpPr>
          <p:nvPr/>
        </p:nvSpPr>
        <p:spPr bwMode="auto">
          <a:xfrm>
            <a:off x="4737100" y="5778500"/>
            <a:ext cx="192088" cy="17621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851" name="Rectangle 72"/>
          <p:cNvSpPr>
            <a:spLocks noChangeArrowheads="1"/>
          </p:cNvSpPr>
          <p:nvPr/>
        </p:nvSpPr>
        <p:spPr bwMode="auto">
          <a:xfrm>
            <a:off x="4991100" y="5727700"/>
            <a:ext cx="628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fr-FR" altLang="tr-TR" sz="2000">
                <a:latin typeface="Comic Sans MS" pitchFamily="66" charset="0"/>
                <a:ea typeface="Calibri" pitchFamily="34" charset="0"/>
                <a:cs typeface="Calibri" pitchFamily="34" charset="0"/>
              </a:rPr>
              <a:t>8-19</a:t>
            </a:r>
          </a:p>
        </p:txBody>
      </p:sp>
      <p:sp>
        <p:nvSpPr>
          <p:cNvPr id="34852" name="Rectangle 73"/>
          <p:cNvSpPr>
            <a:spLocks noChangeArrowheads="1"/>
          </p:cNvSpPr>
          <p:nvPr/>
        </p:nvSpPr>
        <p:spPr bwMode="auto">
          <a:xfrm>
            <a:off x="5651500" y="5778500"/>
            <a:ext cx="195263" cy="17621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endParaRPr lang="en-US" altLang="tr-TR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853" name="Rectangle 74"/>
          <p:cNvSpPr>
            <a:spLocks noChangeArrowheads="1"/>
          </p:cNvSpPr>
          <p:nvPr/>
        </p:nvSpPr>
        <p:spPr bwMode="auto">
          <a:xfrm>
            <a:off x="5908675" y="5727700"/>
            <a:ext cx="895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fr-FR" altLang="tr-TR" sz="2000">
                <a:latin typeface="Comic Sans MS" pitchFamily="66" charset="0"/>
                <a:ea typeface="Calibri" pitchFamily="34" charset="0"/>
                <a:cs typeface="Calibri" pitchFamily="34" charset="0"/>
              </a:rPr>
              <a:t>20-35 </a:t>
            </a:r>
          </a:p>
        </p:txBody>
      </p:sp>
      <p:sp>
        <p:nvSpPr>
          <p:cNvPr id="34854" name="Text Box 75"/>
          <p:cNvSpPr txBox="1">
            <a:spLocks noChangeArrowheads="1"/>
          </p:cNvSpPr>
          <p:nvPr/>
        </p:nvSpPr>
        <p:spPr bwMode="auto">
          <a:xfrm>
            <a:off x="2209800" y="5638800"/>
            <a:ext cx="942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fr-FR" altLang="tr-TR" sz="2400">
                <a:latin typeface="Comic Sans MS" pitchFamily="66" charset="0"/>
                <a:ea typeface="Calibri" pitchFamily="34" charset="0"/>
                <a:cs typeface="Calibri" pitchFamily="34" charset="0"/>
              </a:rPr>
              <a:t>IPSS</a:t>
            </a:r>
          </a:p>
        </p:txBody>
      </p:sp>
      <p:sp>
        <p:nvSpPr>
          <p:cNvPr id="34855" name="Text Box 76"/>
          <p:cNvSpPr txBox="1">
            <a:spLocks noChangeArrowheads="1"/>
          </p:cNvSpPr>
          <p:nvPr/>
        </p:nvSpPr>
        <p:spPr bwMode="auto">
          <a:xfrm>
            <a:off x="1797050" y="1697038"/>
            <a:ext cx="30305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fr-FR" altLang="tr-TR" sz="2400">
                <a:latin typeface="Comic Sans MS" pitchFamily="66" charset="0"/>
                <a:ea typeface="Calibri" pitchFamily="34" charset="0"/>
                <a:cs typeface="Calibri" pitchFamily="34" charset="0"/>
              </a:rPr>
              <a:t>2,372 French men</a:t>
            </a:r>
          </a:p>
          <a:p>
            <a:r>
              <a:rPr lang="fr-FR" altLang="tr-TR" sz="2400">
                <a:latin typeface="Comic Sans MS" pitchFamily="66" charset="0"/>
                <a:ea typeface="Calibri" pitchFamily="34" charset="0"/>
                <a:cs typeface="Calibri" pitchFamily="34" charset="0"/>
              </a:rPr>
              <a:t>IIEF                </a:t>
            </a:r>
          </a:p>
        </p:txBody>
      </p:sp>
      <p:sp>
        <p:nvSpPr>
          <p:cNvPr id="5197" name="Rectangle 7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819912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defTabSz="757238">
              <a:defRPr/>
            </a:pPr>
            <a:r>
              <a:rPr lang="tr-TR" sz="36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AÜS</a:t>
            </a:r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S </a:t>
            </a:r>
            <a:r>
              <a:rPr lang="tr-TR" sz="36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şiddeti ile seksüel aktivite ilişkisi</a:t>
            </a:r>
            <a:endParaRPr lang="en-GB" sz="3600" b="1" dirty="0">
              <a:solidFill>
                <a:srgbClr val="FFFF00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0" y="1600200"/>
            <a:ext cx="5561013" cy="3332163"/>
          </a:xfrm>
        </p:spPr>
        <p:txBody>
          <a:bodyPr>
            <a:normAutofit/>
          </a:bodyPr>
          <a:lstStyle/>
          <a:p>
            <a:pPr algn="ctr">
              <a:defRPr/>
            </a:pPr>
            <a:endParaRPr lang="tr-TR" sz="3200" dirty="0" smtClean="0"/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2000" dirty="0" smtClean="0"/>
              <a:t>MANAGEMENT OF</a:t>
            </a:r>
            <a:endParaRPr lang="tr-TR" sz="2000" dirty="0" smtClean="0"/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2000" dirty="0" smtClean="0"/>
              <a:t> </a:t>
            </a:r>
            <a:r>
              <a:rPr lang="en-US" sz="2000" dirty="0"/>
              <a:t>NON-NEUROGENIC </a:t>
            </a:r>
            <a:r>
              <a:rPr lang="en-US" sz="2000" dirty="0" smtClean="0"/>
              <a:t>MALE</a:t>
            </a:r>
            <a:endParaRPr lang="tr-TR" sz="2000" dirty="0" smtClean="0"/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2000" dirty="0" smtClean="0"/>
              <a:t> </a:t>
            </a:r>
            <a:r>
              <a:rPr lang="en-US" sz="2000" dirty="0"/>
              <a:t>LOWER URINARY TRACT </a:t>
            </a:r>
            <a:endParaRPr lang="tr-TR" sz="2000" dirty="0" smtClean="0"/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2000" dirty="0" smtClean="0"/>
              <a:t>SYMPTOMS </a:t>
            </a:r>
            <a:r>
              <a:rPr lang="en-US" sz="2000" dirty="0"/>
              <a:t>(LUTS) </a:t>
            </a:r>
            <a:endParaRPr lang="tr-TR" sz="2000" dirty="0" smtClean="0"/>
          </a:p>
        </p:txBody>
      </p:sp>
      <p:pic>
        <p:nvPicPr>
          <p:cNvPr id="35843" name="Picture 2" descr="C:\Users\c190733\Desktop\tadalafil EAU recommend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6838"/>
            <a:ext cx="8763000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539750" y="3700463"/>
            <a:ext cx="72723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/>
              <a:t>4.4.5 </a:t>
            </a:r>
            <a:endParaRPr lang="tr-TR" altLang="tr-TR"/>
          </a:p>
          <a:p>
            <a:r>
              <a:rPr lang="en-US" altLang="tr-TR"/>
              <a:t>To date, only tadalafil 5 mg once daily has been officially licensed for the treatment of male LUTS with or</a:t>
            </a:r>
            <a:r>
              <a:rPr lang="tr-TR" altLang="tr-TR"/>
              <a:t> </a:t>
            </a:r>
            <a:r>
              <a:rPr lang="en-US" altLang="tr-TR"/>
              <a:t>without erectile</a:t>
            </a:r>
            <a:r>
              <a:rPr lang="tr-TR" altLang="tr-TR"/>
              <a:t> </a:t>
            </a:r>
            <a:r>
              <a:rPr lang="en-US" altLang="tr-TR"/>
              <a:t>dysfunction. Therefore, only tadalafil should be used clinically for the treatment of male LUTS.</a:t>
            </a:r>
            <a:endParaRPr lang="tr-TR" alt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36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389438"/>
          </a:xfrm>
        </p:spPr>
        <p:txBody>
          <a:bodyPr/>
          <a:lstStyle/>
          <a:p>
            <a:r>
              <a:rPr lang="tr-TR" altLang="tr-TR" sz="3600" dirty="0" smtClean="0">
                <a:latin typeface="Comic Sans MS" pitchFamily="66" charset="0"/>
              </a:rPr>
              <a:t>Türkiye’de </a:t>
            </a:r>
            <a:r>
              <a:rPr lang="tr-TR" altLang="tr-TR" sz="3600" dirty="0" err="1" smtClean="0">
                <a:latin typeface="Comic Sans MS" pitchFamily="66" charset="0"/>
              </a:rPr>
              <a:t>Cialis</a:t>
            </a:r>
            <a:r>
              <a:rPr lang="tr-TR" altLang="tr-TR" sz="3600" dirty="0" smtClean="0">
                <a:latin typeface="Comic Sans MS" pitchFamily="66" charset="0"/>
              </a:rPr>
              <a:t> 5mg tablet Kasım 2012’de </a:t>
            </a:r>
            <a:r>
              <a:rPr lang="tr-TR" altLang="tr-TR" sz="3600" dirty="0" err="1" smtClean="0">
                <a:latin typeface="Comic Sans MS" pitchFamily="66" charset="0"/>
              </a:rPr>
              <a:t>endikasyon</a:t>
            </a:r>
            <a:r>
              <a:rPr lang="tr-TR" altLang="tr-TR" sz="3600" dirty="0" smtClean="0">
                <a:latin typeface="Comic Sans MS" pitchFamily="66" charset="0"/>
              </a:rPr>
              <a:t> onayını almıştır</a:t>
            </a:r>
          </a:p>
          <a:p>
            <a:pPr lvl="1"/>
            <a:r>
              <a:rPr lang="tr-TR" altLang="tr-TR" sz="2800" dirty="0" smtClean="0">
                <a:latin typeface="Comic Sans MS" pitchFamily="66" charset="0"/>
              </a:rPr>
              <a:t>ABD 2011</a:t>
            </a:r>
          </a:p>
          <a:p>
            <a:pPr lvl="1"/>
            <a:r>
              <a:rPr lang="tr-TR" altLang="tr-TR" sz="2800" dirty="0" smtClean="0">
                <a:latin typeface="Comic Sans MS" pitchFamily="66" charset="0"/>
              </a:rPr>
              <a:t>Avrupa Birliği Ekim 2012</a:t>
            </a:r>
          </a:p>
          <a:p>
            <a:r>
              <a:rPr lang="tr-TR" altLang="tr-TR" sz="3600" dirty="0" smtClean="0">
                <a:latin typeface="Comic Sans MS" pitchFamily="66" charset="0"/>
              </a:rPr>
              <a:t>BPH/AÜSS tedavisinde kullanım </a:t>
            </a:r>
            <a:r>
              <a:rPr lang="tr-TR" altLang="tr-TR" sz="3600" dirty="0" err="1" smtClean="0">
                <a:latin typeface="Comic Sans MS" pitchFamily="66" charset="0"/>
              </a:rPr>
              <a:t>endikasyonu</a:t>
            </a:r>
            <a:r>
              <a:rPr lang="tr-TR" altLang="tr-TR" sz="3600" dirty="0" smtClean="0">
                <a:latin typeface="Comic Sans MS" pitchFamily="66" charset="0"/>
              </a:rPr>
              <a:t> alan tek molekül </a:t>
            </a:r>
            <a:r>
              <a:rPr lang="tr-TR" altLang="tr-TR" sz="3600" dirty="0" err="1" smtClean="0">
                <a:latin typeface="Comic Sans MS" pitchFamily="66" charset="0"/>
              </a:rPr>
              <a:t>Tadalafil’dir</a:t>
            </a:r>
            <a:endParaRPr lang="tr-TR" altLang="tr-TR" sz="36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04850"/>
          </a:xfrm>
        </p:spPr>
        <p:txBody>
          <a:bodyPr/>
          <a:lstStyle/>
          <a:p>
            <a:r>
              <a:rPr lang="tr-TR" altLang="tr-TR" sz="2800" b="1" smtClean="0">
                <a:solidFill>
                  <a:srgbClr val="FFFF00"/>
                </a:solidFill>
                <a:latin typeface="Comic Sans MS" pitchFamily="66" charset="0"/>
              </a:rPr>
              <a:t>Dikkat edilmesi gereken noktalar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tr-TR" altLang="tr-TR" sz="2800" dirty="0" smtClean="0">
                <a:latin typeface="Comic Sans MS" pitchFamily="66" charset="0"/>
              </a:rPr>
              <a:t>ED ya da BPH/AÜSS+ED tedavisi için önerilen doz </a:t>
            </a:r>
            <a:r>
              <a:rPr lang="tr-TR" altLang="tr-TR" sz="2800" dirty="0" err="1" smtClean="0">
                <a:latin typeface="Comic Sans MS" pitchFamily="66" charset="0"/>
              </a:rPr>
              <a:t>hergün</a:t>
            </a:r>
            <a:r>
              <a:rPr lang="tr-TR" altLang="tr-TR" sz="2800" dirty="0" smtClean="0">
                <a:latin typeface="Comic Sans MS" pitchFamily="66" charset="0"/>
              </a:rPr>
              <a:t> yaklaşık aynı saatte alınan 5mg’dır!</a:t>
            </a:r>
          </a:p>
          <a:p>
            <a:endParaRPr lang="tr-TR" altLang="tr-TR" sz="2800" dirty="0" smtClean="0">
              <a:latin typeface="Comic Sans MS" pitchFamily="66" charset="0"/>
            </a:endParaRPr>
          </a:p>
          <a:p>
            <a:r>
              <a:rPr lang="tr-TR" altLang="tr-TR" sz="2800" dirty="0" smtClean="0">
                <a:latin typeface="Comic Sans MS" pitchFamily="66" charset="0"/>
              </a:rPr>
              <a:t>Etkinin ED için 5. günden itibaren, AÜS semptomları için ikinci haftadan itibaren başlayacağının bilinmesi gereklidir</a:t>
            </a:r>
          </a:p>
          <a:p>
            <a:endParaRPr lang="tr-TR" altLang="tr-TR" sz="2800" dirty="0" smtClean="0">
              <a:latin typeface="Comic Sans MS" pitchFamily="66" charset="0"/>
            </a:endParaRPr>
          </a:p>
          <a:p>
            <a:r>
              <a:rPr lang="tr-TR" altLang="tr-TR" sz="2800" dirty="0" smtClean="0">
                <a:latin typeface="Comic Sans MS" pitchFamily="66" charset="0"/>
              </a:rPr>
              <a:t>Yan etki profilleri, ilaç etkileşimleri ve </a:t>
            </a:r>
            <a:r>
              <a:rPr lang="tr-TR" altLang="tr-TR" sz="2800" dirty="0" err="1" smtClean="0">
                <a:latin typeface="Comic Sans MS" pitchFamily="66" charset="0"/>
              </a:rPr>
              <a:t>kontrendikasyonlar</a:t>
            </a:r>
            <a:r>
              <a:rPr lang="tr-TR" altLang="tr-TR" sz="2800" dirty="0" smtClean="0">
                <a:latin typeface="Comic Sans MS" pitchFamily="66" charset="0"/>
              </a:rPr>
              <a:t> açısından 20mg ve 5mg arasında fark yoktur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1800" b="1" dirty="0" err="1">
                <a:solidFill>
                  <a:srgbClr val="FFFF00"/>
                </a:solidFill>
              </a:rPr>
              <a:t>Results</a:t>
            </a:r>
            <a:r>
              <a:rPr lang="tr-TR" sz="1800" b="1" dirty="0">
                <a:solidFill>
                  <a:srgbClr val="FFFF00"/>
                </a:solidFill>
              </a:rPr>
              <a:t>: </a:t>
            </a:r>
            <a:r>
              <a:rPr lang="tr-TR" sz="3200" b="1" u="sng" dirty="0" smtClean="0">
                <a:solidFill>
                  <a:srgbClr val="FFFF00"/>
                </a:solidFill>
              </a:rPr>
              <a:t>141</a:t>
            </a:r>
            <a:br>
              <a:rPr lang="tr-TR" sz="3200" b="1" u="sng" dirty="0" smtClean="0">
                <a:solidFill>
                  <a:srgbClr val="FFFF00"/>
                </a:solidFill>
              </a:rPr>
            </a:br>
            <a:r>
              <a:rPr lang="tr-TR" sz="3200" b="1" u="sng" dirty="0" smtClean="0">
                <a:solidFill>
                  <a:srgbClr val="FFFF00"/>
                </a:solidFill>
              </a:rPr>
              <a:t/>
            </a:r>
            <a:br>
              <a:rPr lang="tr-TR" sz="3200" b="1" u="sng" dirty="0" smtClean="0">
                <a:solidFill>
                  <a:srgbClr val="FFFF00"/>
                </a:solidFill>
              </a:rPr>
            </a:br>
            <a:r>
              <a:rPr lang="en-US" sz="1800" u="sng" dirty="0" smtClean="0">
                <a:solidFill>
                  <a:srgbClr val="FFFF00"/>
                </a:solidFill>
              </a:rPr>
              <a:t>Combination </a:t>
            </a:r>
            <a:r>
              <a:rPr lang="en-US" sz="1800" u="sng" dirty="0">
                <a:solidFill>
                  <a:srgbClr val="FFFF00"/>
                </a:solidFill>
              </a:rPr>
              <a:t>of </a:t>
            </a:r>
            <a:r>
              <a:rPr lang="en-US" sz="1800" u="sng" dirty="0" err="1">
                <a:solidFill>
                  <a:srgbClr val="FFFF00"/>
                </a:solidFill>
              </a:rPr>
              <a:t>tadalafil</a:t>
            </a:r>
            <a:r>
              <a:rPr lang="en-US" sz="1800" u="sng" dirty="0">
                <a:solidFill>
                  <a:srgbClr val="FFFF00"/>
                </a:solidFill>
              </a:rPr>
              <a:t> and </a:t>
            </a:r>
            <a:r>
              <a:rPr lang="en-US" sz="1800" u="sng" dirty="0" err="1">
                <a:solidFill>
                  <a:srgbClr val="FFFF00"/>
                </a:solidFill>
              </a:rPr>
              <a:t>finasteride</a:t>
            </a:r>
            <a:r>
              <a:rPr lang="en-US" sz="1800" u="sng" dirty="0">
                <a:solidFill>
                  <a:srgbClr val="FFFF00"/>
                </a:solidFill>
              </a:rPr>
              <a:t> </a:t>
            </a:r>
            <a:r>
              <a:rPr lang="en-US" sz="1800" dirty="0">
                <a:solidFill>
                  <a:srgbClr val="FFFF00"/>
                </a:solidFill>
              </a:rPr>
              <a:t>for improving the symptoms of benign prostatic hyperplasia: critical appraisal and patient focus</a:t>
            </a:r>
            <a:r>
              <a:rPr lang="en-US" sz="1800" dirty="0" smtClean="0">
                <a:solidFill>
                  <a:srgbClr val="FFFF00"/>
                </a:solidFill>
              </a:rPr>
              <a:t>.</a:t>
            </a:r>
            <a:r>
              <a:rPr lang="tr-TR" sz="1800" dirty="0" smtClean="0">
                <a:solidFill>
                  <a:srgbClr val="FFFF00"/>
                </a:solidFill>
              </a:rPr>
              <a:t/>
            </a:r>
            <a:br>
              <a:rPr lang="tr-TR" sz="1800" dirty="0" smtClean="0">
                <a:solidFill>
                  <a:srgbClr val="FFFF00"/>
                </a:solidFill>
              </a:rPr>
            </a:br>
            <a:r>
              <a:rPr lang="tr-TR" sz="1800" dirty="0">
                <a:solidFill>
                  <a:srgbClr val="FFFF00"/>
                </a:solidFill>
              </a:rPr>
              <a:t/>
            </a:r>
            <a:br>
              <a:rPr lang="tr-TR" sz="1800" dirty="0">
                <a:solidFill>
                  <a:srgbClr val="FFFF00"/>
                </a:solidFill>
              </a:rPr>
            </a:br>
            <a:r>
              <a:rPr lang="tr-TR" sz="1800" dirty="0" err="1" smtClean="0">
                <a:solidFill>
                  <a:srgbClr val="FFFAE6"/>
                </a:solidFill>
              </a:rPr>
              <a:t>Elkelany</a:t>
            </a:r>
            <a:r>
              <a:rPr lang="tr-TR" sz="1800" dirty="0" smtClean="0">
                <a:solidFill>
                  <a:srgbClr val="FFFAE6"/>
                </a:solidFill>
              </a:rPr>
              <a:t> </a:t>
            </a:r>
            <a:r>
              <a:rPr lang="tr-TR" sz="1800" dirty="0">
                <a:solidFill>
                  <a:srgbClr val="FFFAE6"/>
                </a:solidFill>
              </a:rPr>
              <a:t>OO, </a:t>
            </a:r>
            <a:r>
              <a:rPr lang="tr-TR" sz="1800" dirty="0" err="1">
                <a:solidFill>
                  <a:srgbClr val="FFFAE6"/>
                </a:solidFill>
              </a:rPr>
              <a:t>Owen</a:t>
            </a:r>
            <a:r>
              <a:rPr lang="tr-TR" sz="1800" dirty="0">
                <a:solidFill>
                  <a:srgbClr val="FFFAE6"/>
                </a:solidFill>
              </a:rPr>
              <a:t> RC, Kim ED.</a:t>
            </a:r>
            <a:br>
              <a:rPr lang="tr-TR" sz="1800" dirty="0">
                <a:solidFill>
                  <a:srgbClr val="FFFAE6"/>
                </a:solidFill>
              </a:rPr>
            </a:br>
            <a:r>
              <a:rPr lang="tr-TR" sz="1800" dirty="0" err="1">
                <a:solidFill>
                  <a:srgbClr val="FFFAE6"/>
                </a:solidFill>
              </a:rPr>
              <a:t>Ther</a:t>
            </a:r>
            <a:r>
              <a:rPr lang="tr-TR" sz="1800" dirty="0">
                <a:solidFill>
                  <a:srgbClr val="FFFAE6"/>
                </a:solidFill>
              </a:rPr>
              <a:t> </a:t>
            </a:r>
            <a:r>
              <a:rPr lang="tr-TR" sz="1800" dirty="0" err="1">
                <a:solidFill>
                  <a:srgbClr val="FFFAE6"/>
                </a:solidFill>
              </a:rPr>
              <a:t>Clin</a:t>
            </a:r>
            <a:r>
              <a:rPr lang="tr-TR" sz="1800" dirty="0">
                <a:solidFill>
                  <a:srgbClr val="FFFAE6"/>
                </a:solidFill>
              </a:rPr>
              <a:t> Risk </a:t>
            </a:r>
            <a:r>
              <a:rPr lang="tr-TR" sz="1800" dirty="0" err="1">
                <a:solidFill>
                  <a:srgbClr val="FFFAE6"/>
                </a:solidFill>
              </a:rPr>
              <a:t>Manag</a:t>
            </a:r>
            <a:r>
              <a:rPr lang="tr-TR" sz="1800" dirty="0">
                <a:solidFill>
                  <a:srgbClr val="FFFAE6"/>
                </a:solidFill>
              </a:rPr>
              <a:t>. 2015 Mar 30;11:507-13</a:t>
            </a:r>
            <a:r>
              <a:rPr lang="tr-TR" sz="1800" dirty="0" smtClean="0">
                <a:solidFill>
                  <a:srgbClr val="FFFAE6"/>
                </a:solidFill>
              </a:rPr>
              <a:t>. </a:t>
            </a:r>
            <a:r>
              <a:rPr lang="tr-TR" sz="1800" dirty="0" err="1" smtClean="0">
                <a:solidFill>
                  <a:srgbClr val="FFFAE6"/>
                </a:solidFill>
              </a:rPr>
              <a:t>Review</a:t>
            </a:r>
            <a:r>
              <a:rPr lang="tr-TR" sz="1800" dirty="0" smtClean="0">
                <a:solidFill>
                  <a:srgbClr val="FFFAE6"/>
                </a:solidFill>
              </a:rPr>
              <a:t/>
            </a:r>
            <a:br>
              <a:rPr lang="tr-TR" sz="1800" dirty="0" smtClean="0">
                <a:solidFill>
                  <a:srgbClr val="FFFAE6"/>
                </a:solidFill>
              </a:rPr>
            </a:br>
            <a:r>
              <a:rPr lang="tr-TR" sz="1800" dirty="0">
                <a:solidFill>
                  <a:srgbClr val="FFFAE6"/>
                </a:solidFill>
              </a:rPr>
              <a:t/>
            </a:r>
            <a:br>
              <a:rPr lang="tr-TR" sz="1800" dirty="0">
                <a:solidFill>
                  <a:srgbClr val="FFFAE6"/>
                </a:solidFill>
              </a:rPr>
            </a:br>
            <a:r>
              <a:rPr lang="tr-TR" sz="1800" dirty="0" smtClean="0">
                <a:solidFill>
                  <a:srgbClr val="FFFAE6"/>
                </a:solidFill>
              </a:rPr>
              <a:t/>
            </a:r>
            <a:br>
              <a:rPr lang="tr-TR" sz="1800" dirty="0" smtClean="0">
                <a:solidFill>
                  <a:srgbClr val="FFFAE6"/>
                </a:solidFill>
              </a:rPr>
            </a:br>
            <a:r>
              <a:rPr lang="tr-TR" sz="1800" dirty="0" err="1" smtClean="0">
                <a:solidFill>
                  <a:srgbClr val="FFFF00"/>
                </a:solidFill>
              </a:rPr>
              <a:t>Treatment</a:t>
            </a:r>
            <a:r>
              <a:rPr lang="tr-TR" sz="1800" dirty="0" smtClean="0">
                <a:solidFill>
                  <a:srgbClr val="FFFF00"/>
                </a:solidFill>
              </a:rPr>
              <a:t> </a:t>
            </a:r>
            <a:r>
              <a:rPr lang="tr-TR" sz="1800" dirty="0" err="1">
                <a:solidFill>
                  <a:srgbClr val="FFFF00"/>
                </a:solidFill>
              </a:rPr>
              <a:t>satisfaction</a:t>
            </a:r>
            <a:r>
              <a:rPr lang="tr-TR" sz="1800" dirty="0">
                <a:solidFill>
                  <a:srgbClr val="FFFF00"/>
                </a:solidFill>
              </a:rPr>
              <a:t> </a:t>
            </a:r>
            <a:r>
              <a:rPr lang="tr-TR" sz="1800" dirty="0" err="1">
                <a:solidFill>
                  <a:srgbClr val="FFFF00"/>
                </a:solidFill>
              </a:rPr>
              <a:t>and</a:t>
            </a:r>
            <a:r>
              <a:rPr lang="tr-TR" sz="1800" dirty="0">
                <a:solidFill>
                  <a:srgbClr val="FFFF00"/>
                </a:solidFill>
              </a:rPr>
              <a:t> </a:t>
            </a:r>
            <a:r>
              <a:rPr lang="tr-TR" sz="1800" dirty="0" err="1">
                <a:solidFill>
                  <a:srgbClr val="FFFF00"/>
                </a:solidFill>
              </a:rPr>
              <a:t>clinically</a:t>
            </a:r>
            <a:r>
              <a:rPr lang="tr-TR" sz="1800" dirty="0">
                <a:solidFill>
                  <a:srgbClr val="FFFF00"/>
                </a:solidFill>
              </a:rPr>
              <a:t> </a:t>
            </a:r>
            <a:r>
              <a:rPr lang="tr-TR" sz="1800" dirty="0" err="1">
                <a:solidFill>
                  <a:srgbClr val="FFFF00"/>
                </a:solidFill>
              </a:rPr>
              <a:t>meaningful</a:t>
            </a:r>
            <a:r>
              <a:rPr lang="tr-TR" sz="1800" dirty="0">
                <a:solidFill>
                  <a:srgbClr val="FFFF00"/>
                </a:solidFill>
              </a:rPr>
              <a:t> </a:t>
            </a:r>
            <a:r>
              <a:rPr lang="tr-TR" sz="1800" dirty="0" err="1">
                <a:solidFill>
                  <a:srgbClr val="FFFF00"/>
                </a:solidFill>
              </a:rPr>
              <a:t>symptom</a:t>
            </a:r>
            <a:r>
              <a:rPr lang="tr-TR" sz="1800" dirty="0">
                <a:solidFill>
                  <a:srgbClr val="FFFF00"/>
                </a:solidFill>
              </a:rPr>
              <a:t> </a:t>
            </a:r>
            <a:r>
              <a:rPr lang="tr-TR" sz="1800" dirty="0" err="1">
                <a:solidFill>
                  <a:srgbClr val="FFFF00"/>
                </a:solidFill>
              </a:rPr>
              <a:t>improvement</a:t>
            </a:r>
            <a:r>
              <a:rPr lang="tr-TR" sz="1800" dirty="0">
                <a:solidFill>
                  <a:srgbClr val="FFFF00"/>
                </a:solidFill>
              </a:rPr>
              <a:t> in men </a:t>
            </a:r>
            <a:r>
              <a:rPr lang="tr-TR" sz="1800" dirty="0" err="1">
                <a:solidFill>
                  <a:srgbClr val="FFFF00"/>
                </a:solidFill>
              </a:rPr>
              <a:t>with</a:t>
            </a:r>
            <a:r>
              <a:rPr lang="tr-TR" sz="1800" dirty="0">
                <a:solidFill>
                  <a:srgbClr val="FFFF00"/>
                </a:solidFill>
              </a:rPr>
              <a:t> </a:t>
            </a:r>
            <a:r>
              <a:rPr lang="tr-TR" sz="1800" dirty="0" err="1">
                <a:solidFill>
                  <a:srgbClr val="FFFF00"/>
                </a:solidFill>
              </a:rPr>
              <a:t>lower</a:t>
            </a:r>
            <a:r>
              <a:rPr lang="tr-TR" sz="1800" dirty="0">
                <a:solidFill>
                  <a:srgbClr val="FFFF00"/>
                </a:solidFill>
              </a:rPr>
              <a:t> </a:t>
            </a:r>
            <a:r>
              <a:rPr lang="tr-TR" sz="1800" dirty="0" err="1">
                <a:solidFill>
                  <a:srgbClr val="FFFF00"/>
                </a:solidFill>
              </a:rPr>
              <a:t>urinary</a:t>
            </a:r>
            <a:r>
              <a:rPr lang="tr-TR" sz="1800" dirty="0">
                <a:solidFill>
                  <a:srgbClr val="FFFF00"/>
                </a:solidFill>
              </a:rPr>
              <a:t> </a:t>
            </a:r>
            <a:r>
              <a:rPr lang="tr-TR" sz="1800" dirty="0" err="1">
                <a:solidFill>
                  <a:srgbClr val="FFFF00"/>
                </a:solidFill>
              </a:rPr>
              <a:t>tract</a:t>
            </a:r>
            <a:r>
              <a:rPr lang="tr-TR" sz="1800" dirty="0">
                <a:solidFill>
                  <a:srgbClr val="FFFF00"/>
                </a:solidFill>
              </a:rPr>
              <a:t> </a:t>
            </a:r>
            <a:r>
              <a:rPr lang="tr-TR" sz="1800" dirty="0" err="1">
                <a:solidFill>
                  <a:srgbClr val="FFFF00"/>
                </a:solidFill>
              </a:rPr>
              <a:t>symptoms</a:t>
            </a:r>
            <a:r>
              <a:rPr lang="tr-TR" sz="1800" dirty="0">
                <a:solidFill>
                  <a:srgbClr val="FFFF00"/>
                </a:solidFill>
              </a:rPr>
              <a:t> </a:t>
            </a:r>
            <a:r>
              <a:rPr lang="tr-TR" sz="1800" dirty="0" err="1">
                <a:solidFill>
                  <a:srgbClr val="FFFF00"/>
                </a:solidFill>
              </a:rPr>
              <a:t>and</a:t>
            </a:r>
            <a:r>
              <a:rPr lang="tr-TR" sz="1800" dirty="0">
                <a:solidFill>
                  <a:srgbClr val="FFFF00"/>
                </a:solidFill>
              </a:rPr>
              <a:t> </a:t>
            </a:r>
            <a:r>
              <a:rPr lang="tr-TR" sz="1800" dirty="0" err="1">
                <a:solidFill>
                  <a:srgbClr val="FFFF00"/>
                </a:solidFill>
              </a:rPr>
              <a:t>prostatic</a:t>
            </a:r>
            <a:r>
              <a:rPr lang="tr-TR" sz="1800" dirty="0">
                <a:solidFill>
                  <a:srgbClr val="FFFF00"/>
                </a:solidFill>
              </a:rPr>
              <a:t> </a:t>
            </a:r>
            <a:r>
              <a:rPr lang="tr-TR" sz="1800" dirty="0" err="1">
                <a:solidFill>
                  <a:srgbClr val="FFFF00"/>
                </a:solidFill>
              </a:rPr>
              <a:t>enlargement</a:t>
            </a:r>
            <a:r>
              <a:rPr lang="tr-TR" sz="1800" dirty="0">
                <a:solidFill>
                  <a:srgbClr val="FFFF00"/>
                </a:solidFill>
              </a:rPr>
              <a:t> </a:t>
            </a:r>
            <a:r>
              <a:rPr lang="tr-TR" sz="1800" dirty="0" err="1">
                <a:solidFill>
                  <a:srgbClr val="FFFF00"/>
                </a:solidFill>
              </a:rPr>
              <a:t>secondary</a:t>
            </a:r>
            <a:r>
              <a:rPr lang="tr-TR" sz="1800" dirty="0">
                <a:solidFill>
                  <a:srgbClr val="FFFF00"/>
                </a:solidFill>
              </a:rPr>
              <a:t> </a:t>
            </a:r>
            <a:r>
              <a:rPr lang="tr-TR" sz="1800" dirty="0" err="1">
                <a:solidFill>
                  <a:srgbClr val="FFFF00"/>
                </a:solidFill>
              </a:rPr>
              <a:t>to</a:t>
            </a:r>
            <a:r>
              <a:rPr lang="tr-TR" sz="1800" dirty="0">
                <a:solidFill>
                  <a:srgbClr val="FFFF00"/>
                </a:solidFill>
              </a:rPr>
              <a:t> </a:t>
            </a:r>
            <a:r>
              <a:rPr lang="tr-TR" sz="1800" dirty="0" err="1">
                <a:solidFill>
                  <a:srgbClr val="FFFF00"/>
                </a:solidFill>
              </a:rPr>
              <a:t>benign</a:t>
            </a:r>
            <a:r>
              <a:rPr lang="tr-TR" sz="1800" dirty="0">
                <a:solidFill>
                  <a:srgbClr val="FFFF00"/>
                </a:solidFill>
              </a:rPr>
              <a:t> </a:t>
            </a:r>
            <a:r>
              <a:rPr lang="tr-TR" sz="1800" dirty="0" err="1">
                <a:solidFill>
                  <a:srgbClr val="FFFF00"/>
                </a:solidFill>
              </a:rPr>
              <a:t>prostatic</a:t>
            </a:r>
            <a:r>
              <a:rPr lang="tr-TR" sz="1800" dirty="0">
                <a:solidFill>
                  <a:srgbClr val="FFFF00"/>
                </a:solidFill>
              </a:rPr>
              <a:t> </a:t>
            </a:r>
            <a:r>
              <a:rPr lang="tr-TR" sz="1800" dirty="0" err="1">
                <a:solidFill>
                  <a:srgbClr val="FFFF00"/>
                </a:solidFill>
              </a:rPr>
              <a:t>hyperplasia</a:t>
            </a:r>
            <a:r>
              <a:rPr lang="tr-TR" sz="1800" dirty="0">
                <a:solidFill>
                  <a:srgbClr val="FFFF00"/>
                </a:solidFill>
              </a:rPr>
              <a:t>: </a:t>
            </a:r>
            <a:r>
              <a:rPr lang="tr-TR" sz="1800" dirty="0" err="1">
                <a:solidFill>
                  <a:srgbClr val="FFFF00"/>
                </a:solidFill>
              </a:rPr>
              <a:t>Secondary</a:t>
            </a:r>
            <a:r>
              <a:rPr lang="tr-TR" sz="1800" dirty="0">
                <a:solidFill>
                  <a:srgbClr val="FFFF00"/>
                </a:solidFill>
              </a:rPr>
              <a:t> </a:t>
            </a:r>
            <a:r>
              <a:rPr lang="tr-TR" sz="1800" dirty="0" err="1">
                <a:solidFill>
                  <a:srgbClr val="FFFF00"/>
                </a:solidFill>
              </a:rPr>
              <a:t>results</a:t>
            </a:r>
            <a:r>
              <a:rPr lang="tr-TR" sz="1800" dirty="0">
                <a:solidFill>
                  <a:srgbClr val="FFFF00"/>
                </a:solidFill>
              </a:rPr>
              <a:t> </a:t>
            </a:r>
            <a:r>
              <a:rPr lang="tr-TR" sz="1800" dirty="0" err="1">
                <a:solidFill>
                  <a:srgbClr val="FFFF00"/>
                </a:solidFill>
              </a:rPr>
              <a:t>from</a:t>
            </a:r>
            <a:r>
              <a:rPr lang="tr-TR" sz="1800" dirty="0">
                <a:solidFill>
                  <a:srgbClr val="FFFF00"/>
                </a:solidFill>
              </a:rPr>
              <a:t> a 6-month, </a:t>
            </a:r>
            <a:r>
              <a:rPr lang="tr-TR" sz="1800" dirty="0" err="1">
                <a:solidFill>
                  <a:srgbClr val="FFFF00"/>
                </a:solidFill>
              </a:rPr>
              <a:t>randomized</a:t>
            </a:r>
            <a:r>
              <a:rPr lang="tr-TR" sz="1800" dirty="0">
                <a:solidFill>
                  <a:srgbClr val="FFFF00"/>
                </a:solidFill>
              </a:rPr>
              <a:t>, </a:t>
            </a:r>
            <a:r>
              <a:rPr lang="tr-TR" sz="1800" dirty="0" err="1">
                <a:solidFill>
                  <a:srgbClr val="FFFF00"/>
                </a:solidFill>
              </a:rPr>
              <a:t>double-blind</a:t>
            </a:r>
            <a:r>
              <a:rPr lang="tr-TR" sz="1800" dirty="0">
                <a:solidFill>
                  <a:srgbClr val="FFFF00"/>
                </a:solidFill>
              </a:rPr>
              <a:t> </a:t>
            </a:r>
            <a:r>
              <a:rPr lang="tr-TR" sz="1800" dirty="0" err="1">
                <a:solidFill>
                  <a:srgbClr val="FFFF00"/>
                </a:solidFill>
              </a:rPr>
              <a:t>study</a:t>
            </a:r>
            <a:r>
              <a:rPr lang="tr-TR" sz="1800" dirty="0">
                <a:solidFill>
                  <a:srgbClr val="FFFF00"/>
                </a:solidFill>
              </a:rPr>
              <a:t> </a:t>
            </a:r>
            <a:r>
              <a:rPr lang="tr-TR" sz="1800" dirty="0" err="1">
                <a:solidFill>
                  <a:srgbClr val="FFFF00"/>
                </a:solidFill>
              </a:rPr>
              <a:t>comparing</a:t>
            </a:r>
            <a:r>
              <a:rPr lang="tr-TR" sz="1800" dirty="0">
                <a:solidFill>
                  <a:srgbClr val="FFFF00"/>
                </a:solidFill>
              </a:rPr>
              <a:t> </a:t>
            </a:r>
            <a:r>
              <a:rPr lang="tr-TR" sz="1800" dirty="0" err="1">
                <a:solidFill>
                  <a:srgbClr val="FFFF00"/>
                </a:solidFill>
              </a:rPr>
              <a:t>finasteride</a:t>
            </a:r>
            <a:r>
              <a:rPr lang="tr-TR" sz="1800" dirty="0">
                <a:solidFill>
                  <a:srgbClr val="FFFF00"/>
                </a:solidFill>
              </a:rPr>
              <a:t> </a:t>
            </a:r>
            <a:r>
              <a:rPr lang="tr-TR" sz="1800" dirty="0" err="1">
                <a:solidFill>
                  <a:srgbClr val="FFFF00"/>
                </a:solidFill>
              </a:rPr>
              <a:t>plus</a:t>
            </a:r>
            <a:r>
              <a:rPr lang="tr-TR" sz="1800" dirty="0">
                <a:solidFill>
                  <a:srgbClr val="FFFF00"/>
                </a:solidFill>
              </a:rPr>
              <a:t> </a:t>
            </a:r>
            <a:r>
              <a:rPr lang="tr-TR" sz="1800" dirty="0" err="1">
                <a:solidFill>
                  <a:srgbClr val="FFFF00"/>
                </a:solidFill>
              </a:rPr>
              <a:t>tadalafil</a:t>
            </a:r>
            <a:r>
              <a:rPr lang="tr-TR" sz="1800" dirty="0">
                <a:solidFill>
                  <a:srgbClr val="FFFF00"/>
                </a:solidFill>
              </a:rPr>
              <a:t> </a:t>
            </a:r>
            <a:r>
              <a:rPr lang="tr-TR" sz="1800" dirty="0" err="1">
                <a:solidFill>
                  <a:srgbClr val="FFFF00"/>
                </a:solidFill>
              </a:rPr>
              <a:t>with</a:t>
            </a:r>
            <a:r>
              <a:rPr lang="tr-TR" sz="1800" dirty="0">
                <a:solidFill>
                  <a:srgbClr val="FFFF00"/>
                </a:solidFill>
              </a:rPr>
              <a:t> </a:t>
            </a:r>
            <a:r>
              <a:rPr lang="tr-TR" sz="1800" dirty="0" err="1">
                <a:solidFill>
                  <a:srgbClr val="FFFF00"/>
                </a:solidFill>
              </a:rPr>
              <a:t>finasteride</a:t>
            </a:r>
            <a:r>
              <a:rPr lang="tr-TR" sz="1800" dirty="0">
                <a:solidFill>
                  <a:srgbClr val="FFFF00"/>
                </a:solidFill>
              </a:rPr>
              <a:t> </a:t>
            </a:r>
            <a:r>
              <a:rPr lang="tr-TR" sz="1800" dirty="0" err="1">
                <a:solidFill>
                  <a:srgbClr val="FFFF00"/>
                </a:solidFill>
              </a:rPr>
              <a:t>plus</a:t>
            </a:r>
            <a:r>
              <a:rPr lang="tr-TR" sz="1800" dirty="0">
                <a:solidFill>
                  <a:srgbClr val="FFFF00"/>
                </a:solidFill>
              </a:rPr>
              <a:t> </a:t>
            </a:r>
            <a:r>
              <a:rPr lang="tr-TR" sz="1800" dirty="0" err="1">
                <a:solidFill>
                  <a:srgbClr val="FFFF00"/>
                </a:solidFill>
              </a:rPr>
              <a:t>placebo</a:t>
            </a:r>
            <a:r>
              <a:rPr lang="tr-TR" sz="1800" dirty="0" smtClean="0">
                <a:solidFill>
                  <a:srgbClr val="FFFF00"/>
                </a:solidFill>
              </a:rPr>
              <a:t>.</a:t>
            </a:r>
            <a:br>
              <a:rPr lang="tr-TR" sz="1800" dirty="0" smtClean="0">
                <a:solidFill>
                  <a:srgbClr val="FFFF00"/>
                </a:solidFill>
              </a:rPr>
            </a:br>
            <a:r>
              <a:rPr lang="tr-TR" sz="1800" dirty="0" err="1" smtClean="0">
                <a:solidFill>
                  <a:schemeClr val="tx1"/>
                </a:solidFill>
              </a:rPr>
              <a:t>Roehrborn</a:t>
            </a:r>
            <a:r>
              <a:rPr lang="tr-TR" sz="1800" dirty="0" smtClean="0">
                <a:solidFill>
                  <a:srgbClr val="FFFF00"/>
                </a:solidFill>
              </a:rPr>
              <a:t> </a:t>
            </a:r>
            <a:r>
              <a:rPr lang="tr-TR" sz="1800" dirty="0">
                <a:solidFill>
                  <a:srgbClr val="FFFAE6"/>
                </a:solidFill>
              </a:rPr>
              <a:t>CG, </a:t>
            </a:r>
            <a:r>
              <a:rPr lang="tr-TR" sz="1800" dirty="0" err="1">
                <a:solidFill>
                  <a:srgbClr val="FFFAE6"/>
                </a:solidFill>
              </a:rPr>
              <a:t>Casabé</a:t>
            </a:r>
            <a:r>
              <a:rPr lang="tr-TR" sz="1800" dirty="0">
                <a:solidFill>
                  <a:srgbClr val="FFFAE6"/>
                </a:solidFill>
              </a:rPr>
              <a:t> A, </a:t>
            </a:r>
            <a:r>
              <a:rPr lang="tr-TR" sz="1800" dirty="0" err="1">
                <a:solidFill>
                  <a:srgbClr val="FFFAE6"/>
                </a:solidFill>
              </a:rPr>
              <a:t>Glina</a:t>
            </a:r>
            <a:r>
              <a:rPr lang="tr-TR" sz="1800" dirty="0">
                <a:solidFill>
                  <a:srgbClr val="FFFAE6"/>
                </a:solidFill>
              </a:rPr>
              <a:t> S, </a:t>
            </a:r>
            <a:r>
              <a:rPr lang="tr-TR" sz="1800" dirty="0" err="1">
                <a:solidFill>
                  <a:srgbClr val="FFFAE6"/>
                </a:solidFill>
              </a:rPr>
              <a:t>Sorsaburu</a:t>
            </a:r>
            <a:r>
              <a:rPr lang="tr-TR" sz="1800" dirty="0">
                <a:solidFill>
                  <a:srgbClr val="FFFAE6"/>
                </a:solidFill>
              </a:rPr>
              <a:t> S, </a:t>
            </a:r>
            <a:r>
              <a:rPr lang="tr-TR" sz="1800" dirty="0" err="1">
                <a:solidFill>
                  <a:srgbClr val="FFFAE6"/>
                </a:solidFill>
              </a:rPr>
              <a:t>Henneges</a:t>
            </a:r>
            <a:r>
              <a:rPr lang="tr-TR" sz="1800" dirty="0">
                <a:solidFill>
                  <a:srgbClr val="FFFAE6"/>
                </a:solidFill>
              </a:rPr>
              <a:t> C, </a:t>
            </a:r>
            <a:r>
              <a:rPr lang="tr-TR" sz="1800" dirty="0" err="1">
                <a:solidFill>
                  <a:srgbClr val="FFFAE6"/>
                </a:solidFill>
              </a:rPr>
              <a:t>Viktrup</a:t>
            </a:r>
            <a:r>
              <a:rPr lang="tr-TR" sz="1800" dirty="0">
                <a:solidFill>
                  <a:srgbClr val="FFFAE6"/>
                </a:solidFill>
              </a:rPr>
              <a:t> L.</a:t>
            </a:r>
            <a:br>
              <a:rPr lang="tr-TR" sz="1800" dirty="0">
                <a:solidFill>
                  <a:srgbClr val="FFFAE6"/>
                </a:solidFill>
              </a:rPr>
            </a:br>
            <a:r>
              <a:rPr lang="tr-TR" sz="1800" dirty="0" err="1">
                <a:solidFill>
                  <a:srgbClr val="FFFAE6"/>
                </a:solidFill>
              </a:rPr>
              <a:t>Int</a:t>
            </a:r>
            <a:r>
              <a:rPr lang="tr-TR" sz="1800" dirty="0">
                <a:solidFill>
                  <a:srgbClr val="FFFAE6"/>
                </a:solidFill>
              </a:rPr>
              <a:t> J </a:t>
            </a:r>
            <a:r>
              <a:rPr lang="tr-TR" sz="1800" dirty="0" err="1">
                <a:solidFill>
                  <a:srgbClr val="FFFAE6"/>
                </a:solidFill>
              </a:rPr>
              <a:t>Urol</a:t>
            </a:r>
            <a:r>
              <a:rPr lang="tr-TR" sz="1800" dirty="0">
                <a:solidFill>
                  <a:srgbClr val="FFFAE6"/>
                </a:solidFill>
              </a:rPr>
              <a:t>. 2015 Mar 31</a:t>
            </a:r>
            <a:r>
              <a:rPr lang="tr-TR" sz="1800" dirty="0" smtClean="0">
                <a:solidFill>
                  <a:srgbClr val="FFFAE6"/>
                </a:solidFill>
              </a:rPr>
              <a:t>. </a:t>
            </a:r>
            <a:endParaRPr lang="tr-TR" sz="1800" dirty="0">
              <a:solidFill>
                <a:srgbClr val="FFFA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8052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3352800" y="5410200"/>
            <a:ext cx="541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tr-TR" altLang="tr-TR" sz="4000" dirty="0" smtClean="0">
                <a:latin typeface="Comic Sans MS" pitchFamily="66" charset="0"/>
              </a:rPr>
              <a:t>Teşekkürler</a:t>
            </a:r>
            <a:endParaRPr lang="tr-TR" altLang="tr-TR" sz="40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533400" y="1219200"/>
          <a:ext cx="8229600" cy="4145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  <a:gridCol w="3124200"/>
              </a:tblGrid>
              <a:tr h="51812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Comic Sans MS" pitchFamily="66" charset="0"/>
                        </a:rPr>
                        <a:t>Hastalık</a:t>
                      </a:r>
                      <a:endParaRPr lang="tr-TR" sz="2800" dirty="0">
                        <a:latin typeface="Comic Sans MS" pitchFamily="66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Comic Sans MS" pitchFamily="66" charset="0"/>
                        </a:rPr>
                        <a:t>Risk artışı</a:t>
                      </a:r>
                      <a:endParaRPr lang="tr-TR" sz="2800" dirty="0">
                        <a:latin typeface="Comic Sans MS" pitchFamily="66" charset="0"/>
                      </a:endParaRPr>
                    </a:p>
                  </a:txBody>
                  <a:tcPr marT="45714" marB="45714"/>
                </a:tc>
              </a:tr>
              <a:tr h="518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Diyabet</a:t>
                      </a:r>
                      <a:r>
                        <a:rPr lang="en-US" sz="2800" b="0" baseline="300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1,2</a:t>
                      </a:r>
                      <a:endParaRPr lang="tr-TR" sz="2800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sym typeface="Symbol" pitchFamily="18" charset="2"/>
                        </a:rPr>
                        <a:t> 4.1</a:t>
                      </a:r>
                      <a:endParaRPr lang="tr-TR" sz="2800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marT="45714" marB="45714"/>
                </a:tc>
              </a:tr>
              <a:tr h="518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Prostat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tr-TR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hastalığı</a:t>
                      </a:r>
                      <a:r>
                        <a:rPr lang="en-US" sz="2800" b="0" baseline="300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1</a:t>
                      </a:r>
                      <a:r>
                        <a:rPr lang="en-US" sz="2800" baseline="300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sym typeface="Wingdings 2" pitchFamily="18" charset="2"/>
                        </a:rPr>
                        <a:t></a:t>
                      </a:r>
                      <a:endParaRPr lang="tr-TR" sz="2800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sym typeface="Symbol" pitchFamily="18" charset="2"/>
                        </a:rPr>
                        <a:t> 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2.9</a:t>
                      </a:r>
                      <a:endParaRPr lang="tr-TR" sz="2800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marT="45714" marB="45714"/>
                </a:tc>
              </a:tr>
              <a:tr h="518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Peri</a:t>
                      </a:r>
                      <a:r>
                        <a:rPr lang="tr-TR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f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er</a:t>
                      </a:r>
                      <a:r>
                        <a:rPr lang="tr-TR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ik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vas</a:t>
                      </a:r>
                      <a:r>
                        <a:rPr lang="tr-TR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kü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l</a:t>
                      </a:r>
                      <a:r>
                        <a:rPr lang="tr-TR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e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r </a:t>
                      </a:r>
                      <a:r>
                        <a:rPr lang="tr-TR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hastalık</a:t>
                      </a:r>
                      <a:r>
                        <a:rPr lang="en-US" sz="2800" b="0" baseline="300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1</a:t>
                      </a:r>
                      <a:endParaRPr lang="tr-TR" sz="2800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sym typeface="Symbol" pitchFamily="18" charset="2"/>
                        </a:rPr>
                        <a:t> 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2.6</a:t>
                      </a:r>
                      <a:endParaRPr lang="tr-TR" sz="2800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marT="45714" marB="45714"/>
                </a:tc>
              </a:tr>
              <a:tr h="518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K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ardi</a:t>
                      </a:r>
                      <a:r>
                        <a:rPr lang="tr-TR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y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a</a:t>
                      </a:r>
                      <a:r>
                        <a:rPr lang="tr-TR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k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tr-TR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sorunlar</a:t>
                      </a:r>
                      <a:r>
                        <a:rPr lang="en-US" sz="2800" b="0" baseline="300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1</a:t>
                      </a:r>
                      <a:endParaRPr lang="tr-TR" sz="2800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sym typeface="Symbol" pitchFamily="18" charset="2"/>
                        </a:rPr>
                        <a:t> 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1.8</a:t>
                      </a:r>
                      <a:endParaRPr lang="tr-TR" sz="2800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marT="45714" marB="45714"/>
                </a:tc>
              </a:tr>
              <a:tr h="518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H</a:t>
                      </a:r>
                      <a:r>
                        <a:rPr lang="tr-TR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i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perlipidemi</a:t>
                      </a:r>
                      <a:r>
                        <a:rPr lang="en-US" sz="2800" b="0" baseline="300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1</a:t>
                      </a:r>
                      <a:endParaRPr lang="tr-TR" sz="2800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sym typeface="Symbol" pitchFamily="18" charset="2"/>
                        </a:rPr>
                        <a:t> 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1.6</a:t>
                      </a:r>
                      <a:endParaRPr lang="tr-TR" sz="2800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marT="45714" marB="45714"/>
                </a:tc>
              </a:tr>
              <a:tr h="518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H</a:t>
                      </a:r>
                      <a:r>
                        <a:rPr lang="tr-TR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i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pert</a:t>
                      </a:r>
                      <a:r>
                        <a:rPr lang="tr-TR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a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nsi</a:t>
                      </a:r>
                      <a:r>
                        <a:rPr lang="tr-TR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y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on</a:t>
                      </a:r>
                      <a:r>
                        <a:rPr lang="en-US" sz="2800" b="0" baseline="300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1,2</a:t>
                      </a:r>
                      <a:endParaRPr lang="tr-TR" sz="2800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sym typeface="Symbol" pitchFamily="18" charset="2"/>
                        </a:rPr>
                        <a:t> 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1.6</a:t>
                      </a:r>
                      <a:endParaRPr lang="tr-TR" sz="2800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marT="45714" marB="45714"/>
                </a:tc>
              </a:tr>
              <a:tr h="518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Depres</a:t>
                      </a:r>
                      <a:r>
                        <a:rPr lang="tr-TR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y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on</a:t>
                      </a:r>
                      <a:r>
                        <a:rPr lang="en-US" sz="2800" b="0" baseline="300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3,4</a:t>
                      </a:r>
                      <a:endParaRPr lang="tr-TR" sz="2800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sym typeface="Symbol" pitchFamily="18" charset="2"/>
                        </a:rPr>
                        <a:t> 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1.8</a:t>
                      </a:r>
                      <a:endParaRPr lang="tr-TR" sz="2800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marT="45714" marB="45714"/>
                </a:tc>
              </a:tr>
            </a:tbl>
          </a:graphicData>
        </a:graphic>
      </p:graphicFrame>
      <p:sp>
        <p:nvSpPr>
          <p:cNvPr id="10271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pPr eaLnBrk="1" hangingPunct="1"/>
            <a:r>
              <a:rPr lang="tr-TR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ED için major risk faktörleri: kronik hastalıklar</a:t>
            </a:r>
          </a:p>
        </p:txBody>
      </p:sp>
      <p:sp>
        <p:nvSpPr>
          <p:cNvPr id="10272" name="Rectangle 3"/>
          <p:cNvSpPr>
            <a:spLocks noChangeArrowheads="1"/>
          </p:cNvSpPr>
          <p:nvPr/>
        </p:nvSpPr>
        <p:spPr bwMode="auto">
          <a:xfrm>
            <a:off x="685800" y="5924550"/>
            <a:ext cx="41132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indent="-230188"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5000"/>
              </a:lnSpc>
            </a:pPr>
            <a:r>
              <a:rPr lang="en-US" altLang="tr-TR" sz="1000" i="1">
                <a:solidFill>
                  <a:schemeClr val="tx1"/>
                </a:solidFill>
                <a:latin typeface="Comic Sans MS" pitchFamily="66" charset="0"/>
              </a:rPr>
              <a:t>1.  Martin-Morales A et al. J Urol. 2001;166:569-575. </a:t>
            </a:r>
          </a:p>
          <a:p>
            <a:pPr eaLnBrk="1" hangingPunct="1">
              <a:lnSpc>
                <a:spcPct val="105000"/>
              </a:lnSpc>
            </a:pPr>
            <a:r>
              <a:rPr lang="en-US" altLang="tr-TR" sz="1000" i="1">
                <a:solidFill>
                  <a:schemeClr val="tx1"/>
                </a:solidFill>
                <a:latin typeface="Comic Sans MS" pitchFamily="66" charset="0"/>
              </a:rPr>
              <a:t>2.  Braun M et al. Int J Impot Res. 2000;12:305-311. </a:t>
            </a:r>
          </a:p>
          <a:p>
            <a:pPr eaLnBrk="1" hangingPunct="1">
              <a:lnSpc>
                <a:spcPct val="105000"/>
              </a:lnSpc>
            </a:pPr>
            <a:r>
              <a:rPr lang="en-US" altLang="tr-TR" sz="1000" i="1">
                <a:solidFill>
                  <a:schemeClr val="tx1"/>
                </a:solidFill>
                <a:latin typeface="Comic Sans MS" pitchFamily="66" charset="0"/>
              </a:rPr>
              <a:t>3.  Goldstein I. Am J Cardiol. 2000;86(suppl):41F-45F. </a:t>
            </a:r>
          </a:p>
          <a:p>
            <a:pPr eaLnBrk="1" hangingPunct="1">
              <a:lnSpc>
                <a:spcPct val="105000"/>
              </a:lnSpc>
            </a:pPr>
            <a:r>
              <a:rPr lang="en-US" altLang="tr-TR" sz="1000" i="1">
                <a:solidFill>
                  <a:schemeClr val="tx1"/>
                </a:solidFill>
                <a:latin typeface="Comic Sans MS" pitchFamily="66" charset="0"/>
              </a:rPr>
              <a:t>4.  Feldman HA et al. J Urol. 1994;151:54-61.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Erkeklerin Doktorları ile Cinsel Sorunlarını Konuşamama Nedenleri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77863" y="1676400"/>
            <a:ext cx="8085137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tr-TR" sz="2400" smtClean="0">
                <a:latin typeface="Comic Sans MS" pitchFamily="66" charset="0"/>
                <a:cs typeface="Arial" charset="0"/>
              </a:rPr>
              <a:t>Erkeklerin</a:t>
            </a:r>
          </a:p>
          <a:p>
            <a:pPr eaLnBrk="1" hangingPunct="1"/>
            <a:r>
              <a:rPr lang="en-US" altLang="tr-TR" sz="2400" smtClean="0">
                <a:latin typeface="Comic Sans MS" pitchFamily="66" charset="0"/>
                <a:cs typeface="Arial" charset="0"/>
              </a:rPr>
              <a:t>%74’ü utanma sebebiyle</a:t>
            </a:r>
            <a:r>
              <a:rPr lang="en-US" altLang="tr-TR" sz="2400" baseline="30000" smtClean="0">
                <a:latin typeface="Comic Sans MS" pitchFamily="66" charset="0"/>
                <a:cs typeface="Arial" charset="0"/>
              </a:rPr>
              <a:t>1</a:t>
            </a:r>
            <a:r>
              <a:rPr lang="en-US" altLang="tr-TR" sz="2400" smtClean="0">
                <a:latin typeface="Comic Sans MS" pitchFamily="66" charset="0"/>
                <a:cs typeface="Arial" charset="0"/>
              </a:rPr>
              <a:t> </a:t>
            </a:r>
          </a:p>
          <a:p>
            <a:pPr eaLnBrk="1" hangingPunct="1"/>
            <a:r>
              <a:rPr lang="en-US" altLang="tr-TR" sz="2400" smtClean="0">
                <a:latin typeface="Comic Sans MS" pitchFamily="66" charset="0"/>
                <a:cs typeface="Arial" charset="0"/>
              </a:rPr>
              <a:t>%71’i ED’nin tıbbi bir sorun olarak görülmeyeceğini düşündüğünden</a:t>
            </a:r>
            <a:r>
              <a:rPr lang="en-US" altLang="tr-TR" sz="2400" baseline="30000" smtClean="0">
                <a:latin typeface="Comic Sans MS" pitchFamily="66" charset="0"/>
                <a:cs typeface="Arial" charset="0"/>
              </a:rPr>
              <a:t>2</a:t>
            </a:r>
            <a:endParaRPr lang="en-US" altLang="tr-TR" sz="2400" smtClean="0">
              <a:latin typeface="Comic Sans MS" pitchFamily="66" charset="0"/>
              <a:cs typeface="Arial" charset="0"/>
            </a:endParaRPr>
          </a:p>
          <a:p>
            <a:pPr eaLnBrk="1" hangingPunct="1"/>
            <a:r>
              <a:rPr lang="en-US" altLang="tr-TR" sz="2400" smtClean="0">
                <a:latin typeface="Comic Sans MS" pitchFamily="66" charset="0"/>
                <a:cs typeface="Arial" charset="0"/>
              </a:rPr>
              <a:t>%68’i cinsellik konusunda konuşmanın doktorunu rahatsız edeceği korkusundan</a:t>
            </a:r>
            <a:r>
              <a:rPr lang="en-US" altLang="tr-TR" sz="2400" baseline="30000" smtClean="0">
                <a:latin typeface="Comic Sans MS" pitchFamily="66" charset="0"/>
                <a:cs typeface="Arial" charset="0"/>
              </a:rPr>
              <a:t>2</a:t>
            </a:r>
            <a:r>
              <a:rPr lang="tr-TR" altLang="tr-TR" sz="2400" smtClean="0">
                <a:latin typeface="Comic Sans MS" pitchFamily="66" charset="0"/>
                <a:cs typeface="Arial" charset="0"/>
              </a:rPr>
              <a:t> </a:t>
            </a:r>
            <a:r>
              <a:rPr lang="en-US" altLang="tr-TR" sz="2400" smtClean="0">
                <a:latin typeface="Comic Sans MS" pitchFamily="66" charset="0"/>
                <a:cs typeface="Arial" charset="0"/>
              </a:rPr>
              <a:t>cinsel sorunlarını doktorları</a:t>
            </a:r>
            <a:r>
              <a:rPr lang="tr-TR" altLang="tr-TR" sz="2400" smtClean="0">
                <a:latin typeface="Comic Sans MS" pitchFamily="66" charset="0"/>
                <a:cs typeface="Arial" charset="0"/>
              </a:rPr>
              <a:t> ile </a:t>
            </a:r>
            <a:r>
              <a:rPr lang="en-US" altLang="tr-TR" sz="2400" smtClean="0">
                <a:latin typeface="Comic Sans MS" pitchFamily="66" charset="0"/>
                <a:cs typeface="Arial" charset="0"/>
              </a:rPr>
              <a:t>konuşamamaktadırlar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6400800"/>
            <a:ext cx="7518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tr-TR" sz="1000" b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1. Levine LA, Kloner RA. Am J Cardiol 2000(Dec 1);86:1210-3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tr-TR" sz="1000" b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2.Shabsigh R et al (eds). Sildenafil Citrate: Viagra ….. Three Years Later, 2001,Canada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Modified" hidden="1"/>
          <p:cNvSpPr txBox="1">
            <a:spLocks noChangeArrowheads="1"/>
          </p:cNvSpPr>
          <p:nvPr/>
        </p:nvSpPr>
        <p:spPr bwMode="auto">
          <a:xfrm>
            <a:off x="127000" y="7239000"/>
            <a:ext cx="381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r" rtl="1"/>
            <a:r>
              <a:rPr lang="en-US" altLang="tr-TR" sz="1200">
                <a:latin typeface="Arial" charset="0"/>
              </a:rPr>
              <a:t>Sonraki Slayt:</a:t>
            </a:r>
          </a:p>
        </p:txBody>
      </p:sp>
      <p:sp>
        <p:nvSpPr>
          <p:cNvPr id="12291" name="Review" hidden="1"/>
          <p:cNvSpPr txBox="1">
            <a:spLocks noChangeArrowheads="1"/>
          </p:cNvSpPr>
          <p:nvPr/>
        </p:nvSpPr>
        <p:spPr bwMode="auto">
          <a:xfrm>
            <a:off x="9652000" y="1778000"/>
            <a:ext cx="381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r" rtl="1"/>
            <a:r>
              <a:rPr lang="en-US" altLang="tr-TR" sz="1200">
                <a:latin typeface="Arial" charset="0"/>
              </a:rPr>
              <a:t>İnceleme: </a:t>
            </a:r>
          </a:p>
        </p:txBody>
      </p:sp>
      <p:sp>
        <p:nvSpPr>
          <p:cNvPr id="12292" name="ReviewerMemo" hidden="1"/>
          <p:cNvSpPr txBox="1">
            <a:spLocks noChangeArrowheads="1"/>
          </p:cNvSpPr>
          <p:nvPr/>
        </p:nvSpPr>
        <p:spPr bwMode="auto">
          <a:xfrm>
            <a:off x="9652000" y="3429000"/>
            <a:ext cx="381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r" rtl="1"/>
            <a:r>
              <a:rPr lang="en-US" altLang="tr-TR" sz="1200">
                <a:latin typeface="Arial" charset="0"/>
              </a:rPr>
              <a:t>İnceleyenin Notu: </a:t>
            </a:r>
          </a:p>
        </p:txBody>
      </p:sp>
      <p:sp>
        <p:nvSpPr>
          <p:cNvPr id="12293" name="Source" hidden="1"/>
          <p:cNvSpPr txBox="1">
            <a:spLocks noChangeArrowheads="1"/>
          </p:cNvSpPr>
          <p:nvPr/>
        </p:nvSpPr>
        <p:spPr bwMode="auto">
          <a:xfrm>
            <a:off x="9652000" y="127000"/>
            <a:ext cx="381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r" rtl="1"/>
            <a:r>
              <a:rPr lang="en-US" altLang="tr-TR" sz="1200">
                <a:latin typeface="Arial" charset="0"/>
              </a:rPr>
              <a:t>Kaynak: </a:t>
            </a:r>
          </a:p>
        </p:txBody>
      </p:sp>
      <p:sp>
        <p:nvSpPr>
          <p:cNvPr id="12294" name="Memo" hidden="1"/>
          <p:cNvSpPr txBox="1">
            <a:spLocks noChangeArrowheads="1"/>
          </p:cNvSpPr>
          <p:nvPr/>
        </p:nvSpPr>
        <p:spPr bwMode="auto">
          <a:xfrm>
            <a:off x="4762500" y="7239000"/>
            <a:ext cx="508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algn="r" rtl="1"/>
            <a:r>
              <a:rPr lang="en-US" altLang="tr-TR" sz="1200">
                <a:latin typeface="Arial" charset="0"/>
              </a:rPr>
              <a:t>Not:</a:t>
            </a:r>
          </a:p>
        </p:txBody>
      </p:sp>
      <p:graphicFrame>
        <p:nvGraphicFramePr>
          <p:cNvPr id="2" name="Object 18"/>
          <p:cNvGraphicFramePr>
            <a:graphicFrameLocks noChangeAspect="1"/>
          </p:cNvGraphicFramePr>
          <p:nvPr/>
        </p:nvGraphicFramePr>
        <p:xfrm>
          <a:off x="508000" y="1117600"/>
          <a:ext cx="8128000" cy="538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2484438" y="3573463"/>
            <a:ext cx="26066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2400">
                <a:solidFill>
                  <a:srgbClr val="000000"/>
                </a:solidFill>
                <a:latin typeface="Comic Sans MS" pitchFamily="66" charset="0"/>
              </a:rPr>
              <a:t>%90 </a:t>
            </a:r>
            <a:br>
              <a:rPr lang="en-US" altLang="tr-TR" sz="240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altLang="tr-TR" sz="2400">
                <a:solidFill>
                  <a:srgbClr val="000000"/>
                </a:solidFill>
                <a:latin typeface="Comic Sans MS" pitchFamily="66" charset="0"/>
              </a:rPr>
              <a:t>Hiç tedavi </a:t>
            </a:r>
            <a:r>
              <a:rPr lang="tr-TR" altLang="tr-TR" sz="240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tr-TR" altLang="tr-TR" sz="240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altLang="tr-TR" sz="2400">
                <a:solidFill>
                  <a:srgbClr val="000000"/>
                </a:solidFill>
                <a:latin typeface="Comic Sans MS" pitchFamily="66" charset="0"/>
              </a:rPr>
              <a:t>olmak isteme</a:t>
            </a:r>
            <a:r>
              <a:rPr lang="tr-TR" altLang="tr-TR" sz="2400">
                <a:solidFill>
                  <a:srgbClr val="000000"/>
                </a:solidFill>
                <a:latin typeface="Comic Sans MS" pitchFamily="66" charset="0"/>
              </a:rPr>
              <a:t>yen</a:t>
            </a:r>
            <a:endParaRPr lang="en-US" altLang="tr-TR" sz="2400">
              <a:solidFill>
                <a:srgbClr val="000000"/>
              </a:solidFill>
              <a:latin typeface="Comic Sans MS" pitchFamily="66" charset="0"/>
            </a:endParaRPr>
          </a:p>
          <a:p>
            <a:endParaRPr lang="en-US" altLang="tr-TR" sz="24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297" name="Text Box 19"/>
          <p:cNvSpPr txBox="1">
            <a:spLocks noChangeArrowheads="1"/>
          </p:cNvSpPr>
          <p:nvPr/>
        </p:nvSpPr>
        <p:spPr bwMode="auto">
          <a:xfrm>
            <a:off x="5595938" y="2895600"/>
            <a:ext cx="1239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2400">
                <a:solidFill>
                  <a:srgbClr val="000000"/>
                </a:solidFill>
                <a:latin typeface="Comic Sans MS" pitchFamily="66" charset="0"/>
              </a:rPr>
              <a:t>% 10</a:t>
            </a:r>
          </a:p>
        </p:txBody>
      </p:sp>
      <p:sp>
        <p:nvSpPr>
          <p:cNvPr id="12298" name="Rectangle 20"/>
          <p:cNvSpPr>
            <a:spLocks noChangeArrowheads="1"/>
          </p:cNvSpPr>
          <p:nvPr/>
        </p:nvSpPr>
        <p:spPr bwMode="auto">
          <a:xfrm>
            <a:off x="6761163" y="1871663"/>
            <a:ext cx="2278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2400">
                <a:solidFill>
                  <a:srgbClr val="FFFFFF"/>
                </a:solidFill>
                <a:latin typeface="Comic Sans MS" pitchFamily="66" charset="0"/>
              </a:rPr>
              <a:t>Tedavi olmak iste</a:t>
            </a:r>
            <a:r>
              <a:rPr lang="tr-TR" altLang="tr-TR" sz="2400">
                <a:solidFill>
                  <a:srgbClr val="FFFFFF"/>
                </a:solidFill>
                <a:latin typeface="Comic Sans MS" pitchFamily="66" charset="0"/>
              </a:rPr>
              <a:t>yen</a:t>
            </a:r>
            <a:r>
              <a:rPr lang="en-US" altLang="tr-TR" sz="2400">
                <a:solidFill>
                  <a:srgbClr val="FFFFFF"/>
                </a:solidFill>
                <a:latin typeface="Comic Sans MS" pitchFamily="66" charset="0"/>
              </a:rPr>
              <a:t> veya </a:t>
            </a:r>
            <a:br>
              <a:rPr lang="en-US" altLang="tr-TR" sz="2400">
                <a:solidFill>
                  <a:srgbClr val="FFFFFF"/>
                </a:solidFill>
                <a:latin typeface="Comic Sans MS" pitchFamily="66" charset="0"/>
              </a:rPr>
            </a:br>
            <a:r>
              <a:rPr lang="tr-TR" altLang="tr-TR" sz="2400">
                <a:solidFill>
                  <a:srgbClr val="FFFFFF"/>
                </a:solidFill>
                <a:latin typeface="Comic Sans MS" pitchFamily="66" charset="0"/>
              </a:rPr>
              <a:t>tedavi </a:t>
            </a:r>
            <a:r>
              <a:rPr lang="en-US" altLang="tr-TR" sz="2400">
                <a:solidFill>
                  <a:srgbClr val="FFFFFF"/>
                </a:solidFill>
                <a:latin typeface="Comic Sans MS" pitchFamily="66" charset="0"/>
              </a:rPr>
              <a:t>gör</a:t>
            </a:r>
            <a:r>
              <a:rPr lang="tr-TR" altLang="tr-TR" sz="2400">
                <a:solidFill>
                  <a:srgbClr val="FFFFFF"/>
                </a:solidFill>
                <a:latin typeface="Comic Sans MS" pitchFamily="66" charset="0"/>
              </a:rPr>
              <a:t>en</a:t>
            </a:r>
            <a:endParaRPr lang="en-US" altLang="tr-TR" sz="240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085" name="Rectangle 21"/>
          <p:cNvSpPr>
            <a:spLocks noGrp="1" noChangeArrowheads="1"/>
          </p:cNvSpPr>
          <p:nvPr>
            <p:ph type="title"/>
          </p:nvPr>
        </p:nvSpPr>
        <p:spPr>
          <a:xfrm>
            <a:off x="288032" y="76200"/>
            <a:ext cx="8460432" cy="878632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Massachusetts </a:t>
            </a:r>
            <a:r>
              <a:rPr lang="en-US" sz="2800" b="1" dirty="0" err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Erkek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Yaşlanma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Çalışması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(ABD): </a:t>
            </a:r>
            <a:br>
              <a:rPr lang="en-US" sz="2800" b="1" dirty="0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</a:br>
            <a:r>
              <a:rPr lang="en-US" sz="2800" b="1" dirty="0" err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Yetersiz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Cinsel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Disfonksiyon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Tedavisi</a:t>
            </a:r>
            <a:endParaRPr lang="en-US" sz="2800" b="1" dirty="0" smtClean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152400" y="6367463"/>
            <a:ext cx="8667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 sz="1100">
                <a:latin typeface="Comic Sans MS" pitchFamily="66" charset="0"/>
              </a:rPr>
              <a:t>McKinlay JB. </a:t>
            </a:r>
            <a:r>
              <a:rPr lang="en-US" altLang="tr-TR" sz="1100" i="1">
                <a:latin typeface="Comic Sans MS" pitchFamily="66" charset="0"/>
              </a:rPr>
              <a:t>Int J Impot Res</a:t>
            </a:r>
            <a:r>
              <a:rPr lang="en-US" altLang="tr-TR" sz="1100">
                <a:latin typeface="Comic Sans MS" pitchFamily="66" charset="0"/>
              </a:rPr>
              <a:t> 2000;12(suppl 4):S6-S11. Massachusetts Erkek Yaşlanma Çalışması (MMAS) verilerine göre. </a:t>
            </a:r>
            <a:br>
              <a:rPr lang="en-US" altLang="tr-TR" sz="1100">
                <a:latin typeface="Comic Sans MS" pitchFamily="66" charset="0"/>
              </a:rPr>
            </a:br>
            <a:r>
              <a:rPr lang="en-US" altLang="tr-TR" sz="1100">
                <a:latin typeface="Comic Sans MS" pitchFamily="66" charset="0"/>
              </a:rPr>
              <a:t>Kaynak: </a:t>
            </a:r>
            <a:r>
              <a:rPr lang="en-US" altLang="tr-TR" sz="1100" i="1">
                <a:latin typeface="Comic Sans MS" pitchFamily="66" charset="0"/>
              </a:rPr>
              <a:t>AARP Modern Maturity</a:t>
            </a:r>
            <a:r>
              <a:rPr lang="en-US" altLang="tr-TR" sz="1100">
                <a:latin typeface="Comic Sans MS" pitchFamily="66" charset="0"/>
              </a:rPr>
              <a:t>. Sexuality Study. Washington DC, 1999.</a:t>
            </a:r>
          </a:p>
        </p:txBody>
      </p:sp>
      <p:sp>
        <p:nvSpPr>
          <p:cNvPr id="12301" name="Text Box 10"/>
          <p:cNvSpPr txBox="1">
            <a:spLocks noChangeArrowheads="1"/>
          </p:cNvSpPr>
          <p:nvPr/>
        </p:nvSpPr>
        <p:spPr bwMode="auto">
          <a:xfrm>
            <a:off x="1524000" y="1504950"/>
            <a:ext cx="1874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r>
              <a:rPr lang="en-US" altLang="tr-TR">
                <a:solidFill>
                  <a:srgbClr val="FFFFFF"/>
                </a:solidFill>
                <a:latin typeface="Comic Sans MS" pitchFamily="66" charset="0"/>
              </a:rPr>
              <a:t>n=639 (≥45 yaş)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0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458200" cy="4648200"/>
          </a:xfrm>
        </p:spPr>
        <p:txBody>
          <a:bodyPr>
            <a:normAutofit/>
          </a:bodyPr>
          <a:lstStyle/>
          <a:p>
            <a:pPr marL="793750" lvl="1" indent="-331788" eaLnBrk="1" fontAlgn="auto" hangingPunct="1">
              <a:spcBef>
                <a:spcPts val="0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tr-TR" sz="2800" b="1" dirty="0" smtClean="0">
                <a:latin typeface="Comic Sans MS" pitchFamily="66" charset="0"/>
              </a:rPr>
              <a:t>T</a:t>
            </a:r>
            <a:r>
              <a:rPr lang="en-US" sz="2800" b="1" dirty="0" err="1" smtClean="0">
                <a:latin typeface="Comic Sans MS" pitchFamily="66" charset="0"/>
              </a:rPr>
              <a:t>adalafil</a:t>
            </a:r>
            <a:endParaRPr lang="en-US" sz="2800" b="1" dirty="0" smtClean="0">
              <a:latin typeface="Comic Sans MS" pitchFamily="66" charset="0"/>
            </a:endParaRPr>
          </a:p>
          <a:p>
            <a:pPr marL="793750" lvl="1" indent="-331788" eaLnBrk="1" fontAlgn="auto" hangingPunct="1">
              <a:spcBef>
                <a:spcPts val="0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tr-TR" sz="2800" b="1" dirty="0" smtClean="0">
                <a:latin typeface="Comic Sans MS" pitchFamily="66" charset="0"/>
              </a:rPr>
              <a:t>V</a:t>
            </a:r>
            <a:r>
              <a:rPr lang="en-US" sz="2800" b="1" dirty="0" err="1" smtClean="0">
                <a:latin typeface="Comic Sans MS" pitchFamily="66" charset="0"/>
              </a:rPr>
              <a:t>ardenafil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HCl</a:t>
            </a:r>
            <a:endParaRPr lang="en-US" sz="2800" b="1" dirty="0" smtClean="0">
              <a:latin typeface="Comic Sans MS" pitchFamily="66" charset="0"/>
            </a:endParaRPr>
          </a:p>
          <a:p>
            <a:pPr marL="793750" lvl="1" indent="-331788" eaLnBrk="1" fontAlgn="auto" hangingPunct="1">
              <a:spcBef>
                <a:spcPts val="0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tr-TR" sz="2800" b="1" dirty="0" smtClean="0">
                <a:latin typeface="Comic Sans MS" pitchFamily="66" charset="0"/>
              </a:rPr>
              <a:t>S</a:t>
            </a:r>
            <a:r>
              <a:rPr lang="en-US" sz="2800" b="1" dirty="0" err="1" smtClean="0">
                <a:latin typeface="Comic Sans MS" pitchFamily="66" charset="0"/>
              </a:rPr>
              <a:t>ildenafil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tr-TR" sz="2800" b="1" dirty="0" smtClean="0">
                <a:latin typeface="Comic Sans MS" pitchFamily="66" charset="0"/>
              </a:rPr>
              <a:t>s</a:t>
            </a:r>
            <a:r>
              <a:rPr lang="en-US" sz="2800" b="1" dirty="0" err="1" smtClean="0">
                <a:latin typeface="Comic Sans MS" pitchFamily="66" charset="0"/>
              </a:rPr>
              <a:t>itrat</a:t>
            </a:r>
            <a:endParaRPr lang="tr-TR" sz="2800" b="1" dirty="0" smtClean="0">
              <a:latin typeface="Comic Sans MS" pitchFamily="66" charset="0"/>
            </a:endParaRPr>
          </a:p>
          <a:p>
            <a:pPr marL="793750" lvl="1" indent="-331788" eaLnBrk="1" fontAlgn="auto" hangingPunct="1">
              <a:spcBef>
                <a:spcPts val="0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tr-TR" sz="2800" b="1" dirty="0" smtClean="0">
                <a:latin typeface="Comic Sans MS" pitchFamily="66" charset="0"/>
              </a:rPr>
              <a:t>Udenafil</a:t>
            </a:r>
          </a:p>
          <a:p>
            <a:pPr marL="793750" lvl="1" indent="-331788" eaLnBrk="1" fontAlgn="auto" hangingPunct="1">
              <a:spcBef>
                <a:spcPts val="0"/>
              </a:spcBef>
              <a:spcAft>
                <a:spcPts val="0"/>
              </a:spcAft>
              <a:buFont typeface="Verdana"/>
              <a:buNone/>
              <a:defRPr/>
            </a:pPr>
            <a:endParaRPr lang="tr-TR" sz="1000" dirty="0" smtClean="0">
              <a:latin typeface="Comic Sans MS" pitchFamily="66" charset="0"/>
            </a:endParaRPr>
          </a:p>
          <a:p>
            <a:pPr marL="793750" lvl="1" indent="-331788" eaLnBrk="1" fontAlgn="auto" hangingPunct="1">
              <a:spcBef>
                <a:spcPts val="0"/>
              </a:spcBef>
              <a:spcAft>
                <a:spcPts val="0"/>
              </a:spcAft>
              <a:buFont typeface="Verdana"/>
              <a:buNone/>
              <a:defRPr/>
            </a:pPr>
            <a:endParaRPr lang="tr-TR" dirty="0" smtClean="0">
              <a:latin typeface="Comic Sans MS" pitchFamily="66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tr-TR" sz="2200" dirty="0" smtClean="0">
                <a:latin typeface="Comic Sans MS" pitchFamily="66" charset="0"/>
              </a:rPr>
              <a:t>- Tüm ilaçların ED tedavisinde etkinlik ve güvenilirlikleri kanıtlanmıştır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tr-TR" sz="2200" dirty="0" smtClean="0">
                <a:latin typeface="Comic Sans MS" pitchFamily="66" charset="0"/>
              </a:rPr>
              <a:t>- Farklı molekül yapıları, PDE5 inhibitörlerinin farmakokinetik özelliklerinin de farklı olmasına neden olur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tr-TR" sz="2200" dirty="0" smtClean="0">
                <a:latin typeface="Comic Sans MS" pitchFamily="66" charset="0"/>
              </a:rPr>
              <a:t>- Farmakokinetik farklar tedaviye yanıtın özelliklerini etkilemektedir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tr-TR" sz="2200" dirty="0" smtClean="0">
              <a:latin typeface="Comic Sans MS" pitchFamily="66" charset="0"/>
            </a:endParaRPr>
          </a:p>
          <a:p>
            <a:pPr marL="793750" lvl="1" indent="-331788" eaLnBrk="1" fontAlgn="auto" hangingPunct="1">
              <a:lnSpc>
                <a:spcPct val="105000"/>
              </a:lnSpc>
              <a:spcBef>
                <a:spcPct val="5000"/>
              </a:spcBef>
              <a:spcAft>
                <a:spcPct val="25000"/>
              </a:spcAft>
              <a:buFont typeface="Verdana"/>
              <a:buChar char="◦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346075" indent="-346075" eaLnBrk="1" fontAlgn="auto" hangingPunct="1">
              <a:lnSpc>
                <a:spcPct val="105000"/>
              </a:lnSpc>
              <a:spcBef>
                <a:spcPct val="5000"/>
              </a:spcBef>
              <a:spcAft>
                <a:spcPct val="25000"/>
              </a:spcAft>
              <a:buFont typeface="Wingdings 3"/>
              <a:buChar char=""/>
              <a:defRPr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868363"/>
          </a:xfrm>
        </p:spPr>
        <p:txBody>
          <a:bodyPr/>
          <a:lstStyle/>
          <a:p>
            <a:pPr eaLnBrk="1" hangingPunct="1"/>
            <a:r>
              <a:rPr lang="en-US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ED</a:t>
            </a:r>
            <a:r>
              <a:rPr lang="tr-TR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Tedavisi</a:t>
            </a:r>
            <a:r>
              <a:rPr lang="en-US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:</a:t>
            </a:r>
            <a:r>
              <a:rPr lang="tr-TR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PDE5 İnhibitörleri</a:t>
            </a:r>
            <a:endParaRPr lang="en-US" altLang="tr-TR" sz="2800" b="1" smtClean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3316" name="Slide Modified" hidden="1"/>
          <p:cNvSpPr txBox="1">
            <a:spLocks noChangeArrowheads="1"/>
          </p:cNvSpPr>
          <p:nvPr/>
        </p:nvSpPr>
        <p:spPr bwMode="auto">
          <a:xfrm>
            <a:off x="127000" y="7239000"/>
            <a:ext cx="381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Slide Modified: MRW 6/04</a:t>
            </a:r>
          </a:p>
        </p:txBody>
      </p:sp>
      <p:sp>
        <p:nvSpPr>
          <p:cNvPr id="13317" name="Review" hidden="1"/>
          <p:cNvSpPr txBox="1">
            <a:spLocks noChangeArrowheads="1"/>
          </p:cNvSpPr>
          <p:nvPr/>
        </p:nvSpPr>
        <p:spPr bwMode="auto">
          <a:xfrm>
            <a:off x="9652000" y="1778000"/>
            <a:ext cx="381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Review: </a:t>
            </a:r>
          </a:p>
        </p:txBody>
      </p:sp>
      <p:sp>
        <p:nvSpPr>
          <p:cNvPr id="13318" name="ReviewerMemo" hidden="1"/>
          <p:cNvSpPr txBox="1">
            <a:spLocks noChangeArrowheads="1"/>
          </p:cNvSpPr>
          <p:nvPr/>
        </p:nvSpPr>
        <p:spPr bwMode="auto">
          <a:xfrm>
            <a:off x="9652000" y="3429000"/>
            <a:ext cx="381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Reviewer Memo: </a:t>
            </a:r>
          </a:p>
        </p:txBody>
      </p:sp>
      <p:sp>
        <p:nvSpPr>
          <p:cNvPr id="13319" name="Source" hidden="1"/>
          <p:cNvSpPr txBox="1">
            <a:spLocks noChangeArrowheads="1"/>
          </p:cNvSpPr>
          <p:nvPr/>
        </p:nvSpPr>
        <p:spPr bwMode="auto">
          <a:xfrm>
            <a:off x="9652000" y="127000"/>
            <a:ext cx="381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Source: </a:t>
            </a:r>
          </a:p>
        </p:txBody>
      </p:sp>
      <p:sp>
        <p:nvSpPr>
          <p:cNvPr id="13320" name="Memo" hidden="1"/>
          <p:cNvSpPr txBox="1">
            <a:spLocks noChangeArrowheads="1"/>
          </p:cNvSpPr>
          <p:nvPr/>
        </p:nvSpPr>
        <p:spPr bwMode="auto">
          <a:xfrm>
            <a:off x="4762500" y="7239000"/>
            <a:ext cx="508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Memo: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138113" y="1143000"/>
            <a:ext cx="8748712" cy="4343400"/>
          </a:xfrm>
        </p:spPr>
        <p:txBody>
          <a:bodyPr/>
          <a:lstStyle/>
          <a:p>
            <a:pPr marL="404813" lvl="1" indent="-290513" eaLnBrk="1" hangingPunct="1"/>
            <a:endParaRPr lang="tr-TR" altLang="tr-TR" smtClean="0"/>
          </a:p>
          <a:p>
            <a:pPr marL="404813" lvl="1" indent="-290513" eaLnBrk="1" hangingPunct="1"/>
            <a:r>
              <a:rPr lang="tr-TR" altLang="tr-TR" sz="2800" smtClean="0">
                <a:latin typeface="Comic Sans MS" pitchFamily="66" charset="0"/>
              </a:rPr>
              <a:t>Mevcut oral tedavilerle hastalar büyük oranda  tedavi edilebilmektedir</a:t>
            </a:r>
            <a:endParaRPr lang="en-US" altLang="tr-TR" sz="2800" smtClean="0">
              <a:latin typeface="Comic Sans MS" pitchFamily="66" charset="0"/>
            </a:endParaRPr>
          </a:p>
          <a:p>
            <a:pPr marL="404813" lvl="1" indent="-290513" eaLnBrk="1" hangingPunct="1"/>
            <a:r>
              <a:rPr lang="tr-TR" altLang="tr-TR" sz="2800" smtClean="0">
                <a:latin typeface="Comic Sans MS" pitchFamily="66" charset="0"/>
              </a:rPr>
              <a:t>Oral ED ilaçları ile tedavinin başarısız olduğunun belirtilebilmesi için ilacın 6-8 kez denenmiş olması gerekir</a:t>
            </a:r>
            <a:endParaRPr lang="en-US" altLang="tr-TR" sz="2800" smtClean="0">
              <a:latin typeface="Comic Sans MS" pitchFamily="66" charset="0"/>
            </a:endParaRPr>
          </a:p>
          <a:p>
            <a:pPr marL="404813" lvl="1" indent="-290513" eaLnBrk="1" hangingPunct="1"/>
            <a:r>
              <a:rPr lang="tr-TR" altLang="tr-TR" sz="2800" smtClean="0">
                <a:latin typeface="Comic Sans MS" pitchFamily="66" charset="0"/>
              </a:rPr>
              <a:t>Uygun doz, uygun şekilde kullanıldığında yanıt alma oranı artar</a:t>
            </a:r>
            <a:endParaRPr lang="en-US" altLang="tr-TR" sz="2800" smtClean="0">
              <a:latin typeface="Comic Sans MS" pitchFamily="66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350250" cy="685800"/>
          </a:xfrm>
        </p:spPr>
        <p:txBody>
          <a:bodyPr/>
          <a:lstStyle/>
          <a:p>
            <a:pPr eaLnBrk="1" hangingPunct="1"/>
            <a:r>
              <a:rPr lang="tr-TR" altLang="tr-TR" sz="28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ED Tedavisinde Önemli Noktalar</a:t>
            </a:r>
            <a:endParaRPr lang="en-US" altLang="tr-TR" sz="2800" b="1" smtClean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4340" name="Slide Modified" hidden="1"/>
          <p:cNvSpPr txBox="1">
            <a:spLocks noChangeArrowheads="1"/>
          </p:cNvSpPr>
          <p:nvPr/>
        </p:nvSpPr>
        <p:spPr bwMode="auto">
          <a:xfrm>
            <a:off x="127000" y="7239000"/>
            <a:ext cx="381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Slide Modified: </a:t>
            </a:r>
          </a:p>
        </p:txBody>
      </p:sp>
      <p:sp>
        <p:nvSpPr>
          <p:cNvPr id="14341" name="Review" hidden="1"/>
          <p:cNvSpPr txBox="1">
            <a:spLocks noChangeArrowheads="1"/>
          </p:cNvSpPr>
          <p:nvPr/>
        </p:nvSpPr>
        <p:spPr bwMode="auto">
          <a:xfrm>
            <a:off x="9652000" y="1778000"/>
            <a:ext cx="381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Review: </a:t>
            </a:r>
          </a:p>
        </p:txBody>
      </p:sp>
      <p:sp>
        <p:nvSpPr>
          <p:cNvPr id="14342" name="ReviewerMemo" hidden="1"/>
          <p:cNvSpPr txBox="1">
            <a:spLocks noChangeArrowheads="1"/>
          </p:cNvSpPr>
          <p:nvPr/>
        </p:nvSpPr>
        <p:spPr bwMode="auto">
          <a:xfrm>
            <a:off x="9652000" y="3429000"/>
            <a:ext cx="381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Reviewer Memo: </a:t>
            </a:r>
          </a:p>
        </p:txBody>
      </p:sp>
      <p:sp>
        <p:nvSpPr>
          <p:cNvPr id="14343" name="Source" hidden="1"/>
          <p:cNvSpPr txBox="1">
            <a:spLocks noChangeArrowheads="1"/>
          </p:cNvSpPr>
          <p:nvPr/>
        </p:nvSpPr>
        <p:spPr bwMode="auto">
          <a:xfrm>
            <a:off x="9652000" y="127000"/>
            <a:ext cx="381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Source: </a:t>
            </a:r>
          </a:p>
        </p:txBody>
      </p:sp>
      <p:sp>
        <p:nvSpPr>
          <p:cNvPr id="14344" name="Memo" hidden="1"/>
          <p:cNvSpPr txBox="1">
            <a:spLocks noChangeArrowheads="1"/>
          </p:cNvSpPr>
          <p:nvPr/>
        </p:nvSpPr>
        <p:spPr bwMode="auto">
          <a:xfrm>
            <a:off x="4762500" y="7239000"/>
            <a:ext cx="5080000" cy="274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AFA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FAFAFA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FAFAF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AFA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tr-TR" sz="1200">
                <a:latin typeface="Arial" charset="0"/>
              </a:rPr>
              <a:t>Memo: From Trish and Mike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04850"/>
          </a:xfrm>
        </p:spPr>
        <p:txBody>
          <a:bodyPr/>
          <a:lstStyle/>
          <a:p>
            <a:r>
              <a:rPr lang="tr-TR" altLang="tr-TR" sz="36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Kontrendikasyonlar</a:t>
            </a:r>
            <a:r>
              <a:rPr lang="en-US" altLang="tr-TR" sz="36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tr-TR" altLang="tr-TR" sz="36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ve</a:t>
            </a:r>
            <a:r>
              <a:rPr lang="en-US" altLang="tr-TR" sz="36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tr-TR" altLang="tr-TR" sz="3600" b="1" smtClean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Uyarılar</a:t>
            </a:r>
            <a:endParaRPr lang="tr-TR" altLang="tr-TR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latin typeface="Comic Sans MS" pitchFamily="66" charset="0"/>
              </a:rPr>
              <a:t>PDE5 inhibitörleri 24 saat içinde bir tabletten fazla kullanılamaz</a:t>
            </a:r>
          </a:p>
          <a:p>
            <a:pPr marL="288925" indent="-288925" eaLnBrk="1" hangingPunct="1">
              <a:lnSpc>
                <a:spcPct val="105000"/>
              </a:lnSpc>
              <a:spcBef>
                <a:spcPct val="15000"/>
              </a:spcBef>
              <a:spcAft>
                <a:spcPct val="30000"/>
              </a:spcAft>
              <a:defRPr/>
            </a:pPr>
            <a:r>
              <a:rPr lang="tr-TR" sz="2400" dirty="0" smtClean="0">
                <a:latin typeface="Comic Sans MS" pitchFamily="66" charset="0"/>
              </a:rPr>
              <a:t>Nonselektif alfa blokerlerle birlikte kullanılırken dikkatli olunmalıdır</a:t>
            </a:r>
          </a:p>
          <a:p>
            <a:pPr marL="288925" indent="-288925" eaLnBrk="1" hangingPunct="1">
              <a:lnSpc>
                <a:spcPct val="105000"/>
              </a:lnSpc>
              <a:spcBef>
                <a:spcPct val="15000"/>
              </a:spcBef>
              <a:spcAft>
                <a:spcPct val="30000"/>
              </a:spcAft>
              <a:defRPr/>
            </a:pPr>
            <a:r>
              <a:rPr lang="tr-TR" sz="2400" dirty="0" smtClean="0">
                <a:latin typeface="Comic Sans MS" pitchFamily="66" charset="0"/>
              </a:rPr>
              <a:t>Kardiyolojik açıdan cinsel aktivitenin önerilmediği erkeklere önerilmemelidir</a:t>
            </a:r>
            <a:endParaRPr lang="en-US" sz="2400" dirty="0" smtClean="0">
              <a:latin typeface="Comic Sans MS" pitchFamily="66" charset="0"/>
            </a:endParaRPr>
          </a:p>
          <a:p>
            <a:pPr marL="288925" indent="-288925" eaLnBrk="1" hangingPunct="1">
              <a:lnSpc>
                <a:spcPct val="105000"/>
              </a:lnSpc>
              <a:spcBef>
                <a:spcPct val="15000"/>
              </a:spcBef>
              <a:spcAft>
                <a:spcPct val="30000"/>
              </a:spcAft>
              <a:defRPr/>
            </a:pPr>
            <a:r>
              <a:rPr lang="tr-TR" sz="2800" b="1" dirty="0" smtClean="0">
                <a:latin typeface="Comic Sans MS" pitchFamily="66" charset="0"/>
              </a:rPr>
              <a:t>Nitrat içeren ilaçlarla kullanımı kontrendikedir</a:t>
            </a:r>
            <a:endParaRPr lang="en-US" sz="2800" b="1" dirty="0" smtClean="0">
              <a:latin typeface="Comic Sans MS" pitchFamily="66" charset="0"/>
            </a:endParaRPr>
          </a:p>
          <a:p>
            <a:pPr>
              <a:defRPr/>
            </a:pPr>
            <a:endParaRPr lang="tr-TR" dirty="0" smtClean="0"/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27954</TotalTime>
  <Words>3533</Words>
  <Application>Microsoft Office PowerPoint</Application>
  <PresentationFormat>Ekran Gösterisi (4:3)</PresentationFormat>
  <Paragraphs>602</Paragraphs>
  <Slides>39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0" baseType="lpstr">
      <vt:lpstr>Flow</vt:lpstr>
      <vt:lpstr>ED ve BPH/AÜSS Tedavisinde Tadalafil  Prof Dr Hakan Kılıçarslan  Uludağ Ünv Tıp Fak Üroloji AD 17 Nisan TÜD Güney Marmara Şubesi Toplantısı</vt:lpstr>
      <vt:lpstr>Erektil Disfonksiyon (ED): Tanımı</vt:lpstr>
      <vt:lpstr>Massachusetts Erkek Yaşlanma Çalışması  (ABD): En Önemli ED Prevalans Çalışması</vt:lpstr>
      <vt:lpstr>ED için major risk faktörleri: kronik hastalıklar</vt:lpstr>
      <vt:lpstr>Erkeklerin Doktorları ile Cinsel Sorunlarını Konuşamama Nedenleri</vt:lpstr>
      <vt:lpstr>Massachusetts Erkek Yaşlanma Çalışması (ABD):  Yetersiz Cinsel Disfonksiyon Tedavisi</vt:lpstr>
      <vt:lpstr>ED Tedavisi: PDE5 İnhibitörleri</vt:lpstr>
      <vt:lpstr>ED Tedavisinde Önemli Noktalar</vt:lpstr>
      <vt:lpstr>Kontrendikasyonlar ve Uyarılar</vt:lpstr>
      <vt:lpstr>PDE5i - Antihipertansif İlaçlarla Etkileşim</vt:lpstr>
      <vt:lpstr>PDE5i – Alkolle Etkileşim</vt:lpstr>
      <vt:lpstr> Tadalafil</vt:lpstr>
      <vt:lpstr>Tadalafil Etki Başlama Zamanı</vt:lpstr>
      <vt:lpstr>Tadalafil Farmakokinetiği: Açlık ve Tokluğun Plazma Konsantrasyonuna Etkisi</vt:lpstr>
      <vt:lpstr>Tadalafil Etki Süresi</vt:lpstr>
      <vt:lpstr>Gerektiğinde kullanım uygulamasında </vt:lpstr>
      <vt:lpstr>Düzenli kullanım uygulamasında </vt:lpstr>
      <vt:lpstr>PowerPoint Sunusu</vt:lpstr>
      <vt:lpstr>Günde Tek Doz Uzun Süreli Etkililik: Sonuçlar</vt:lpstr>
      <vt:lpstr>Günde Tek DozTadalafil 5 mg Uzun Süreli Etkililiği: IIEF EF</vt:lpstr>
      <vt:lpstr>Günde Tek Doz Tadalafil 5 mg Uzun Süreli Etkililiği:  IIEF EF ≥26 Sağlanan Erkeklerin Oranı</vt:lpstr>
      <vt:lpstr>Günde Tek Doz Uzun Süreli Etkililik: Advers Olaylar</vt:lpstr>
      <vt:lpstr>PowerPoint Sunusu</vt:lpstr>
      <vt:lpstr>Önceki Verilerle Karşılaştırma: Advers Olaylar – Gerektiğinde Dozlamaya Karşı Günde Bir Kez Dozlamayla Randomize Çalışmalar (Çalışma 1 ve 2)</vt:lpstr>
      <vt:lpstr>Yapılmış tüm Cialis OAD klinik çalışmalarında, </vt:lpstr>
      <vt:lpstr> BPH/AÜSS tedavisinde Cialis 5mg</vt:lpstr>
      <vt:lpstr>BPH-ED Ortak Patofizyoloji </vt:lpstr>
      <vt:lpstr>PowerPoint Sunusu</vt:lpstr>
      <vt:lpstr>ED-LUTS: NOS/NO Teorisi</vt:lpstr>
      <vt:lpstr>LUTS/BPH-ED İlişkisinde Rho Kinaz</vt:lpstr>
      <vt:lpstr>Atherosklerozis  Mesane/ED Modeli </vt:lpstr>
      <vt:lpstr>Otonom Hiperaktivite</vt:lpstr>
      <vt:lpstr>BPH/AÜSS ve ED birlikteliği</vt:lpstr>
      <vt:lpstr>AÜSS şiddeti ile seksüel aktivite ilişkisi</vt:lpstr>
      <vt:lpstr>PowerPoint Sunusu</vt:lpstr>
      <vt:lpstr>PowerPoint Sunusu</vt:lpstr>
      <vt:lpstr>Dikkat edilmesi gereken noktalar</vt:lpstr>
      <vt:lpstr>Results: 141  Combination of tadalafil and finasteride for improving the symptoms of benign prostatic hyperplasia: critical appraisal and patient focus.  Elkelany OO, Owen RC, Kim ED. Ther Clin Risk Manag. 2015 Mar 30;11:507-13. Review   Treatment satisfaction and clinically meaningful symptom improvement in men with lower urinary tract symptoms and prostatic enlargement secondary to benign prostatic hyperplasia: Secondary results from a 6-month, randomized, double-blind study comparing finasteride plus tadalafil with finasteride plus placebo. Roehrborn CG, Casabé A, Glina S, Sorsaburu S, Henneges C, Viktrup L. Int J Urol. 2015 Mar 31. </vt:lpstr>
      <vt:lpstr>PowerPoint Sunusu</vt:lpstr>
    </vt:vector>
  </TitlesOfParts>
  <Company>Lilly ICOS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CialisSlide Set ver 3</dc:title>
  <dc:creator>Levent Alev</dc:creator>
  <cp:lastModifiedBy>Can</cp:lastModifiedBy>
  <cp:revision>1888</cp:revision>
  <dcterms:created xsi:type="dcterms:W3CDTF">2004-02-23T11:34:24Z</dcterms:created>
  <dcterms:modified xsi:type="dcterms:W3CDTF">2015-04-17T06:25:26Z</dcterms:modified>
</cp:coreProperties>
</file>