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4"/>
  </p:notesMasterIdLst>
  <p:sldIdLst>
    <p:sldId id="256" r:id="rId2"/>
    <p:sldId id="257" r:id="rId3"/>
    <p:sldId id="258" r:id="rId4"/>
    <p:sldId id="260" r:id="rId5"/>
    <p:sldId id="270" r:id="rId6"/>
    <p:sldId id="265" r:id="rId7"/>
    <p:sldId id="263" r:id="rId8"/>
    <p:sldId id="277" r:id="rId9"/>
    <p:sldId id="259" r:id="rId10"/>
    <p:sldId id="262" r:id="rId11"/>
    <p:sldId id="261" r:id="rId12"/>
    <p:sldId id="266" r:id="rId13"/>
    <p:sldId id="267" r:id="rId14"/>
    <p:sldId id="268" r:id="rId15"/>
    <p:sldId id="294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6" r:id="rId39"/>
    <p:sldId id="295" r:id="rId40"/>
    <p:sldId id="297" r:id="rId41"/>
    <p:sldId id="298" r:id="rId42"/>
    <p:sldId id="299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39" autoAdjust="0"/>
  </p:normalViewPr>
  <p:slideViewPr>
    <p:cSldViewPr>
      <p:cViewPr varScale="1">
        <p:scale>
          <a:sx n="61" d="100"/>
          <a:sy n="61" d="100"/>
        </p:scale>
        <p:origin x="16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A9653-D517-4352-B8C0-F8564BF1851E}" type="datetimeFigureOut">
              <a:rPr lang="tr-TR" smtClean="0"/>
              <a:pPr/>
              <a:t>21.2.2015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7D6F7-4DEF-42DB-B2FA-F48F6035C8F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016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 the new terminology document by the International Children’s Continence Society (ICCS), ‘daytime </a:t>
            </a:r>
          </a:p>
          <a:p>
            <a:r>
              <a:rPr lang="en-US" dirty="0" smtClean="0"/>
              <a:t>lower urinary tract (LUT) conditions’ is the new term used to group together functional incontinence problems </a:t>
            </a:r>
          </a:p>
          <a:p>
            <a:r>
              <a:rPr lang="en-US" dirty="0" smtClean="0"/>
              <a:t>in children (1). After any possible underlying </a:t>
            </a:r>
            <a:r>
              <a:rPr lang="en-US" dirty="0" err="1" smtClean="0"/>
              <a:t>uropathy</a:t>
            </a:r>
            <a:r>
              <a:rPr lang="en-US" dirty="0" smtClean="0"/>
              <a:t> or neuropathy has been excluded, a problem of </a:t>
            </a:r>
          </a:p>
          <a:p>
            <a:r>
              <a:rPr lang="en-US" dirty="0" smtClean="0"/>
              <a:t>incontinence in children is grouped into the category of ‘daytime LUT conditions’. Night-time wetting is known </a:t>
            </a:r>
          </a:p>
          <a:p>
            <a:r>
              <a:rPr lang="en-US" dirty="0" smtClean="0"/>
              <a:t>as ‘enuresis’.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D6F7-4DEF-42DB-B2FA-F48F6035C8F3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35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D6F7-4DEF-42DB-B2FA-F48F6035C8F3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96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Mesanenin normal depolaması ve boşalması, basıncın düşük olmasını ve mesane hacminin yeterince</a:t>
            </a:r>
          </a:p>
          <a:p>
            <a:r>
              <a:rPr lang="tr-TR" dirty="0" smtClean="0"/>
              <a:t>dolmasını içerir. Sonra bunu, devamlı bir </a:t>
            </a:r>
            <a:r>
              <a:rPr lang="tr-TR" dirty="0" err="1" smtClean="0"/>
              <a:t>detrüsör</a:t>
            </a:r>
            <a:r>
              <a:rPr lang="tr-TR" dirty="0" smtClean="0"/>
              <a:t> kasılması takip eder, bu da </a:t>
            </a:r>
            <a:r>
              <a:rPr lang="tr-TR" dirty="0" err="1" smtClean="0"/>
              <a:t>sfinkter</a:t>
            </a:r>
            <a:r>
              <a:rPr lang="tr-TR" dirty="0" smtClean="0"/>
              <a:t> kompleksinin yeterince</a:t>
            </a:r>
          </a:p>
          <a:p>
            <a:r>
              <a:rPr lang="tr-TR" dirty="0" smtClean="0"/>
              <a:t>gevşemesiyle ilişkili olarak, mesanenin tamamen boşaltılması</a:t>
            </a:r>
            <a:r>
              <a:rPr lang="tr-TR" baseline="0" dirty="0" smtClean="0"/>
              <a:t> ile</a:t>
            </a:r>
            <a:r>
              <a:rPr lang="tr-TR" dirty="0" smtClean="0"/>
              <a:t> sonuçlanır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D6F7-4DEF-42DB-B2FA-F48F6035C8F3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12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Mesanenin normal olarak idrar depolaması ve boşaltılması, sempatik, parasempatik ve somatik </a:t>
            </a:r>
          </a:p>
          <a:p>
            <a:r>
              <a:rPr lang="tr-TR" dirty="0" err="1" smtClean="0"/>
              <a:t>innervasyonları</a:t>
            </a:r>
            <a:r>
              <a:rPr lang="tr-TR" dirty="0" smtClean="0"/>
              <a:t> karmaşık entegrasyonuyla ilişkili olarak, </a:t>
            </a:r>
            <a:r>
              <a:rPr lang="tr-TR" dirty="0" err="1" smtClean="0"/>
              <a:t>spinal</a:t>
            </a:r>
            <a:r>
              <a:rPr lang="tr-TR" baseline="0" dirty="0" smtClean="0"/>
              <a:t> kordan </a:t>
            </a:r>
            <a:r>
              <a:rPr lang="tr-TR" dirty="0" err="1" smtClean="0"/>
              <a:t>kortikal</a:t>
            </a:r>
            <a:r>
              <a:rPr lang="tr-TR" baseline="0" dirty="0" smtClean="0"/>
              <a:t> </a:t>
            </a:r>
            <a:r>
              <a:rPr lang="tr-TR" dirty="0" smtClean="0"/>
              <a:t>yapılar arasındaki kompleks bir etkileşim kontrol eder. işeme </a:t>
            </a:r>
            <a:r>
              <a:rPr lang="tr-TR" dirty="0" err="1" smtClean="0"/>
              <a:t>disfonksiyonu</a:t>
            </a:r>
            <a:r>
              <a:rPr lang="tr-TR" dirty="0" smtClean="0"/>
              <a:t>, mesane </a:t>
            </a:r>
            <a:r>
              <a:rPr lang="tr-TR" dirty="0" err="1" smtClean="0"/>
              <a:t>sfinkter</a:t>
            </a:r>
            <a:r>
              <a:rPr lang="tr-TR" dirty="0" smtClean="0"/>
              <a:t> kompleksinin eksik ya da gecikmiş olgunlaşmasının bir ifadesi olarak</a:t>
            </a:r>
            <a:r>
              <a:rPr lang="tr-TR" baseline="0" dirty="0" smtClean="0"/>
              <a:t> </a:t>
            </a:r>
            <a:r>
              <a:rPr lang="tr-TR" dirty="0" smtClean="0"/>
              <a:t>düşünülmektedir.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D6F7-4DEF-42DB-B2FA-F48F6035C8F3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2993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Although exact data are unavailable, it is clear that the incidence of daytime LUT conditions is </a:t>
            </a:r>
          </a:p>
          <a:p>
            <a:r>
              <a:rPr lang="en-US" dirty="0" smtClean="0"/>
              <a:t>increasing. The changes in toilet training and toilet habits associated with a modern lifestyle have been blamed </a:t>
            </a:r>
          </a:p>
          <a:p>
            <a:r>
              <a:rPr lang="en-US" dirty="0" smtClean="0"/>
              <a:t>for the increase in incidence, but with little evidence. Rather, it is that modern life and higher hygiene standards </a:t>
            </a:r>
          </a:p>
          <a:p>
            <a:r>
              <a:rPr lang="en-US" dirty="0" smtClean="0"/>
              <a:t>have probably resulted in incontinence problems receiving more attention, so that an increase in prevalence could probably be attributed to an increased awareness. There exists a wide variation in reported prevalence ranging from 2% to 20% (2-6). This wide variation might reflect the variation in definitions used.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D6F7-4DEF-42DB-B2FA-F48F6035C8F3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75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Dolma evresi </a:t>
            </a:r>
            <a:r>
              <a:rPr lang="tr-TR" dirty="0" err="1" smtClean="0"/>
              <a:t>disfonksiyonları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Dolma evresi </a:t>
            </a:r>
            <a:r>
              <a:rPr lang="tr-TR" dirty="0" err="1" smtClean="0"/>
              <a:t>disfonksiyonlarında</a:t>
            </a:r>
            <a:r>
              <a:rPr lang="tr-TR" dirty="0" smtClean="0"/>
              <a:t>, </a:t>
            </a:r>
            <a:r>
              <a:rPr lang="tr-TR" dirty="0" err="1" smtClean="0"/>
              <a:t>detrüsör</a:t>
            </a:r>
            <a:r>
              <a:rPr lang="tr-TR" dirty="0" smtClean="0"/>
              <a:t> aşırı aktif olabilir, örneğin aşırı aktif mesane ya da sıkışma </a:t>
            </a:r>
          </a:p>
          <a:p>
            <a:r>
              <a:rPr lang="tr-TR" dirty="0" smtClean="0"/>
              <a:t>sendromunda durum böyledir veya </a:t>
            </a:r>
            <a:r>
              <a:rPr lang="tr-TR" dirty="0" err="1" smtClean="0"/>
              <a:t>detrüsörün</a:t>
            </a:r>
            <a:r>
              <a:rPr lang="tr-TR" dirty="0" smtClean="0"/>
              <a:t> yeterince aktif </a:t>
            </a:r>
            <a:r>
              <a:rPr lang="tr-TR" dirty="0" err="1" smtClean="0"/>
              <a:t>olmamas</a:t>
            </a:r>
            <a:r>
              <a:rPr lang="tr-TR" dirty="0" smtClean="0"/>
              <a:t>› ya da çok uyumlu olması durumunda</a:t>
            </a:r>
          </a:p>
          <a:p>
            <a:r>
              <a:rPr lang="tr-TR" dirty="0" smtClean="0"/>
              <a:t>(daha önce “tembel mesane” olarak bilinen durumda) olduğu gibi düşük aktiviteye sahip olabilir.</a:t>
            </a:r>
          </a:p>
          <a:p>
            <a:endParaRPr lang="tr-TR" dirty="0" smtClean="0"/>
          </a:p>
          <a:p>
            <a:r>
              <a:rPr lang="tr-TR" dirty="0" smtClean="0"/>
              <a:t>İşeme evresi (</a:t>
            </a:r>
            <a:r>
              <a:rPr lang="tr-TR" dirty="0" err="1" smtClean="0"/>
              <a:t>bo</a:t>
            </a:r>
            <a:r>
              <a:rPr lang="tr-TR" dirty="0" smtClean="0"/>
              <a:t>ﬂ</a:t>
            </a:r>
            <a:r>
              <a:rPr lang="tr-TR" dirty="0" err="1" smtClean="0"/>
              <a:t>altma</a:t>
            </a:r>
            <a:r>
              <a:rPr lang="tr-TR" dirty="0" smtClean="0"/>
              <a:t>) </a:t>
            </a:r>
            <a:r>
              <a:rPr lang="tr-TR" dirty="0" err="1" smtClean="0"/>
              <a:t>disfonksiyonları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‹ﬂeme evresi </a:t>
            </a:r>
            <a:r>
              <a:rPr lang="tr-TR" dirty="0" err="1" smtClean="0"/>
              <a:t>disfonksiyonlar</a:t>
            </a:r>
            <a:r>
              <a:rPr lang="tr-TR" dirty="0" smtClean="0"/>
              <a:t>›</a:t>
            </a:r>
            <a:r>
              <a:rPr lang="tr-TR" dirty="0" err="1" smtClean="0"/>
              <a:t>nda</a:t>
            </a:r>
            <a:r>
              <a:rPr lang="tr-TR" dirty="0" smtClean="0"/>
              <a:t>, temel </a:t>
            </a:r>
            <a:r>
              <a:rPr lang="tr-TR" dirty="0" err="1" smtClean="0"/>
              <a:t>disfonksiyon</a:t>
            </a:r>
            <a:r>
              <a:rPr lang="tr-TR" dirty="0" smtClean="0"/>
              <a:t>, </a:t>
            </a:r>
            <a:r>
              <a:rPr lang="tr-TR" dirty="0" err="1" smtClean="0"/>
              <a:t>detrüsörün</a:t>
            </a:r>
            <a:r>
              <a:rPr lang="tr-TR" dirty="0" smtClean="0"/>
              <a:t> kasılması </a:t>
            </a:r>
            <a:r>
              <a:rPr lang="tr-TR" dirty="0" err="1" smtClean="0"/>
              <a:t>sorasında</a:t>
            </a:r>
            <a:r>
              <a:rPr lang="tr-TR" dirty="0" smtClean="0"/>
              <a:t> </a:t>
            </a:r>
            <a:r>
              <a:rPr lang="tr-TR" dirty="0" err="1" smtClean="0"/>
              <a:t>sfinkter</a:t>
            </a:r>
            <a:r>
              <a:rPr lang="tr-TR" dirty="0" smtClean="0"/>
              <a:t> ve </a:t>
            </a:r>
            <a:r>
              <a:rPr lang="tr-TR" dirty="0" err="1" smtClean="0"/>
              <a:t>pelvik</a:t>
            </a:r>
            <a:r>
              <a:rPr lang="tr-TR" dirty="0" smtClean="0"/>
              <a:t> taban</a:t>
            </a:r>
          </a:p>
          <a:p>
            <a:r>
              <a:rPr lang="tr-TR" dirty="0" smtClean="0"/>
              <a:t>uyumsuzluğunun olmasıdır. </a:t>
            </a:r>
            <a:r>
              <a:rPr lang="tr-TR" dirty="0" err="1" smtClean="0"/>
              <a:t>Sfinkter</a:t>
            </a:r>
            <a:r>
              <a:rPr lang="tr-TR" dirty="0" smtClean="0"/>
              <a:t> ve </a:t>
            </a:r>
            <a:r>
              <a:rPr lang="tr-TR" dirty="0" err="1" smtClean="0"/>
              <a:t>pelvik</a:t>
            </a:r>
            <a:r>
              <a:rPr lang="tr-TR" dirty="0" smtClean="0"/>
              <a:t> taban </a:t>
            </a:r>
            <a:r>
              <a:rPr lang="tr-TR" dirty="0" err="1" smtClean="0"/>
              <a:t>interferansının</a:t>
            </a:r>
            <a:r>
              <a:rPr lang="tr-TR" dirty="0" smtClean="0"/>
              <a:t> kuvvetine basit olarak, farklı </a:t>
            </a:r>
            <a:r>
              <a:rPr lang="tr-TR" dirty="0" err="1" smtClean="0"/>
              <a:t>disfonksiyon</a:t>
            </a:r>
            <a:endParaRPr lang="tr-TR" dirty="0" smtClean="0"/>
          </a:p>
          <a:p>
            <a:r>
              <a:rPr lang="tr-TR" dirty="0" smtClean="0"/>
              <a:t>dereceleri tanımlanır. Zayıf </a:t>
            </a:r>
            <a:r>
              <a:rPr lang="tr-TR" dirty="0" err="1" smtClean="0"/>
              <a:t>interferans</a:t>
            </a:r>
            <a:r>
              <a:rPr lang="tr-TR" dirty="0" smtClean="0"/>
              <a:t>, </a:t>
            </a:r>
            <a:r>
              <a:rPr lang="tr-TR" dirty="0" err="1" smtClean="0"/>
              <a:t>stakkato</a:t>
            </a:r>
            <a:r>
              <a:rPr lang="tr-TR" dirty="0" smtClean="0"/>
              <a:t> (aralıklı) işemeyle sonuçlanırken, daha kuvvetli </a:t>
            </a:r>
            <a:r>
              <a:rPr lang="tr-TR" dirty="0" err="1" smtClean="0"/>
              <a:t>interferans</a:t>
            </a:r>
            <a:r>
              <a:rPr lang="tr-TR" dirty="0" smtClean="0"/>
              <a:t>, </a:t>
            </a:r>
          </a:p>
          <a:p>
            <a:r>
              <a:rPr lang="tr-TR" dirty="0" smtClean="0"/>
              <a:t>işeme sonrasında gevşeme olmamasından dolayı kesintili ve zorlanarak işemeyle sonuçlanır.</a:t>
            </a:r>
          </a:p>
          <a:p>
            <a:r>
              <a:rPr lang="tr-TR" dirty="0" smtClean="0"/>
              <a:t>Mesane </a:t>
            </a:r>
            <a:r>
              <a:rPr lang="tr-TR" dirty="0" err="1" smtClean="0"/>
              <a:t>sfinkter</a:t>
            </a:r>
            <a:r>
              <a:rPr lang="tr-TR" dirty="0" smtClean="0"/>
              <a:t> </a:t>
            </a:r>
            <a:r>
              <a:rPr lang="tr-TR" dirty="0" err="1" smtClean="0"/>
              <a:t>disfonksiyonu</a:t>
            </a:r>
            <a:r>
              <a:rPr lang="tr-TR" dirty="0" smtClean="0"/>
              <a:t>, </a:t>
            </a:r>
            <a:r>
              <a:rPr lang="tr-TR" dirty="0" err="1" smtClean="0"/>
              <a:t>ço</a:t>
            </a:r>
            <a:r>
              <a:rPr lang="tr-TR" dirty="0" smtClean="0"/>
              <a:t>¤u zaman, </a:t>
            </a:r>
            <a:r>
              <a:rPr lang="tr-TR" dirty="0" err="1" smtClean="0"/>
              <a:t>obstipasyon</a:t>
            </a:r>
            <a:r>
              <a:rPr lang="tr-TR" dirty="0" smtClean="0"/>
              <a:t> (inatçı kabızlık) ve altını kirletme gibi bir</a:t>
            </a:r>
          </a:p>
          <a:p>
            <a:r>
              <a:rPr lang="tr-TR" dirty="0" smtClean="0"/>
              <a:t>barsak </a:t>
            </a:r>
            <a:r>
              <a:rPr lang="tr-TR" dirty="0" err="1" smtClean="0"/>
              <a:t>disfonksiyonuyla</a:t>
            </a:r>
            <a:r>
              <a:rPr lang="tr-TR" dirty="0" smtClean="0"/>
              <a:t> iliﬂkilidir. Bazen, </a:t>
            </a:r>
            <a:r>
              <a:rPr lang="tr-TR" dirty="0" err="1" smtClean="0"/>
              <a:t>trabekülasyon</a:t>
            </a:r>
            <a:r>
              <a:rPr lang="tr-TR" dirty="0" smtClean="0"/>
              <a:t>, </a:t>
            </a:r>
            <a:r>
              <a:rPr lang="tr-TR" dirty="0" err="1" smtClean="0"/>
              <a:t>divertiküller</a:t>
            </a:r>
            <a:r>
              <a:rPr lang="tr-TR" dirty="0" smtClean="0"/>
              <a:t> ve </a:t>
            </a:r>
            <a:r>
              <a:rPr lang="tr-TR" dirty="0" err="1" smtClean="0"/>
              <a:t>vezikoüreteral</a:t>
            </a:r>
            <a:r>
              <a:rPr lang="tr-TR" dirty="0" smtClean="0"/>
              <a:t> </a:t>
            </a:r>
            <a:r>
              <a:rPr lang="tr-TR" dirty="0" err="1" smtClean="0"/>
              <a:t>reflü</a:t>
            </a:r>
            <a:r>
              <a:rPr lang="tr-TR" dirty="0" smtClean="0"/>
              <a:t> gibi anatomik</a:t>
            </a:r>
          </a:p>
          <a:p>
            <a:r>
              <a:rPr lang="tr-TR" dirty="0" smtClean="0"/>
              <a:t>değişiklikler gözlemlenir.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D6F7-4DEF-42DB-B2FA-F48F6035C8F3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8768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İşenen</a:t>
            </a:r>
            <a:r>
              <a:rPr lang="tr-TR" baseline="0" dirty="0" smtClean="0"/>
              <a:t> hacim</a:t>
            </a:r>
          </a:p>
          <a:p>
            <a:r>
              <a:rPr lang="tr-TR" baseline="0" dirty="0" smtClean="0"/>
              <a:t>İşeme sıklığı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D6F7-4DEF-42DB-B2FA-F48F6035C8F3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51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D6F7-4DEF-42DB-B2FA-F48F6035C8F3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927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D6F7-4DEF-42DB-B2FA-F48F6035C8F3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5689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AMAÇ: PELVİK TABANIN RELAKSASYONU, KENDİ SFİNKTER</a:t>
            </a:r>
            <a:r>
              <a:rPr lang="tr-TR" baseline="0" dirty="0" smtClean="0"/>
              <a:t> EMG SİNİ MONİTÖRDEN İZLETEREK GEVŞEMESİNİ ÖĞRETMEK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7D6F7-4DEF-42DB-B2FA-F48F6035C8F3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4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28E8E2-8560-4464-A0A0-E707D68D928A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9922-30C2-48CB-A956-B28B8FBF027B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FE3BA-0746-48A5-9B14-F0D614E51B3D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8E6238-604B-4D98-940C-26840D9EC217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4F3DEC-33B7-4738-BE34-1516687EE96C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E01AF-88C3-4C12-98D1-0F5AC1EFABAB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34F6-215F-4443-AFAE-07C493A281F4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9FEFF6-1581-4510-AC6A-11C0B1D25806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A74-E75D-4D0B-8B47-2C194C0AC7F4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84452F-9C9C-4D86-AEBF-81FA64860A45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A72DCE-40EF-4C63-AFD4-6E5156C7ABA1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98E343-91F7-498E-A5C8-A71B00A4C3AB}" type="datetime1">
              <a:rPr lang="tr-TR" smtClean="0"/>
              <a:pPr/>
              <a:t>21.2.2015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A40F41-D2DF-49B7-9B9D-CE341218F80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Ozden%20E%5bAuthor%5d&amp;cauthor=true&amp;cauthor_uid=15711352" TargetMode="External"/><Relationship Id="rId13" Type="http://schemas.openxmlformats.org/officeDocument/2006/relationships/hyperlink" Target="http://www.ncbi.nlm.nih.gov/pubmed/?term=Barone%20JG%5bAuthor%5d&amp;cauthor=true&amp;cauthor_uid=21600599" TargetMode="External"/><Relationship Id="rId3" Type="http://schemas.openxmlformats.org/officeDocument/2006/relationships/image" Target="../media/image36.jpeg"/><Relationship Id="rId7" Type="http://schemas.openxmlformats.org/officeDocument/2006/relationships/hyperlink" Target="http://www.ncbi.nlm.nih.gov/pubmed/?term=Burgu%20B%5bAuthor%5d&amp;cauthor=true&amp;cauthor_uid=15711352" TargetMode="External"/><Relationship Id="rId12" Type="http://schemas.openxmlformats.org/officeDocument/2006/relationships/hyperlink" Target="http://www.ncbi.nlm.nih.gov/pubmed/?term=Yamamoto%20A%5bAuthor%5d&amp;cauthor=true&amp;cauthor_uid=21600599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Genc%20Y%5bAuthor%5d&amp;cauthor=true&amp;cauthor_uid=15711352" TargetMode="External"/><Relationship Id="rId11" Type="http://schemas.openxmlformats.org/officeDocument/2006/relationships/hyperlink" Target="http://www.ncbi.nlm.nih.gov/pubmed/?term=Schneider%20D%5bAuthor%5d&amp;cauthor=true&amp;cauthor_uid=21600599" TargetMode="External"/><Relationship Id="rId5" Type="http://schemas.openxmlformats.org/officeDocument/2006/relationships/hyperlink" Target="http://www.ncbi.nlm.nih.gov/pubmed/?term=Akbal%20C%5bAuthor%5d&amp;cauthor=true&amp;cauthor_uid=15711352" TargetMode="External"/><Relationship Id="rId10" Type="http://schemas.openxmlformats.org/officeDocument/2006/relationships/hyperlink" Target="http://www.ncbi.nlm.nih.gov/pubmed/21600599" TargetMode="External"/><Relationship Id="rId4" Type="http://schemas.openxmlformats.org/officeDocument/2006/relationships/hyperlink" Target="http://www.ncbi.nlm.nih.gov/pubmed/15711352" TargetMode="External"/><Relationship Id="rId9" Type="http://schemas.openxmlformats.org/officeDocument/2006/relationships/hyperlink" Target="http://www.ncbi.nlm.nih.gov/pubmed/?term=Tekgul%20S%5bAuthor%5d&amp;cauthor=true&amp;cauthor_uid=1571135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86742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>
                <a:latin typeface="Calibri" pitchFamily="34" charset="0"/>
              </a:rPr>
              <a:t>ÇOÇUKLARDA </a:t>
            </a:r>
            <a:br>
              <a:rPr lang="tr-TR" sz="3600" dirty="0" smtClean="0">
                <a:latin typeface="Calibri" pitchFamily="34" charset="0"/>
              </a:rPr>
            </a:br>
            <a:r>
              <a:rPr lang="tr-TR" sz="3600" dirty="0" smtClean="0">
                <a:latin typeface="Calibri" pitchFamily="34" charset="0"/>
              </a:rPr>
              <a:t>FONKSİYONEL İŞEME BOZUKLUKLARI </a:t>
            </a:r>
            <a:br>
              <a:rPr lang="tr-TR" sz="3600" dirty="0" smtClean="0">
                <a:latin typeface="Calibri" pitchFamily="34" charset="0"/>
              </a:rPr>
            </a:br>
            <a:r>
              <a:rPr lang="tr-TR" sz="3600" dirty="0" smtClean="0">
                <a:latin typeface="Calibri" pitchFamily="34" charset="0"/>
              </a:rPr>
              <a:t>VE </a:t>
            </a:r>
            <a:br>
              <a:rPr lang="tr-TR" sz="3600" dirty="0" smtClean="0">
                <a:latin typeface="Calibri" pitchFamily="34" charset="0"/>
              </a:rPr>
            </a:br>
            <a:r>
              <a:rPr lang="tr-TR" sz="3600" dirty="0" smtClean="0">
                <a:latin typeface="Calibri" pitchFamily="34" charset="0"/>
              </a:rPr>
              <a:t>ENÜREZİS</a:t>
            </a:r>
            <a:r>
              <a:rPr lang="tr-TR" sz="2400" dirty="0" smtClean="0">
                <a:latin typeface="Calibri" pitchFamily="34" charset="0"/>
              </a:rPr>
              <a:t/>
            </a:r>
            <a:br>
              <a:rPr lang="tr-TR" sz="2400" dirty="0" smtClean="0">
                <a:latin typeface="Calibri" pitchFamily="34" charset="0"/>
              </a:rPr>
            </a:br>
            <a:r>
              <a:rPr lang="tr-TR" sz="2400" dirty="0" smtClean="0">
                <a:latin typeface="Calibri" pitchFamily="34" charset="0"/>
              </a:rPr>
              <a:t/>
            </a:r>
            <a:br>
              <a:rPr lang="tr-TR" sz="2400" dirty="0" smtClean="0">
                <a:latin typeface="Calibri" pitchFamily="34" charset="0"/>
              </a:rPr>
            </a:br>
            <a:r>
              <a:rPr lang="tr-TR" sz="1200" dirty="0" smtClean="0">
                <a:latin typeface="Calibri" pitchFamily="34" charset="0"/>
              </a:rPr>
              <a:t/>
            </a:r>
            <a:br>
              <a:rPr lang="tr-TR" sz="1200" dirty="0" smtClean="0">
                <a:latin typeface="Calibri" pitchFamily="34" charset="0"/>
              </a:rPr>
            </a:br>
            <a:r>
              <a:rPr lang="tr-TR" sz="1200" dirty="0" smtClean="0">
                <a:latin typeface="Calibri" pitchFamily="34" charset="0"/>
              </a:rPr>
              <a:t>TÜRK ÜROLOJİ DERNEĞİ</a:t>
            </a:r>
            <a:r>
              <a:rPr lang="tr-TR" sz="1200" b="0" dirty="0" smtClean="0">
                <a:latin typeface="Calibri" pitchFamily="34" charset="0"/>
              </a:rPr>
              <a:t> </a:t>
            </a:r>
            <a:r>
              <a:rPr lang="tr-TR" sz="1200" dirty="0" smtClean="0">
                <a:latin typeface="Calibri" pitchFamily="34" charset="0"/>
              </a:rPr>
              <a:t>İÇ ANADOLU ŞUBESİ</a:t>
            </a:r>
            <a:r>
              <a:rPr lang="tr-TR" sz="1200" b="0" dirty="0" smtClean="0">
                <a:latin typeface="Calibri" pitchFamily="34" charset="0"/>
              </a:rPr>
              <a:t/>
            </a:r>
            <a:br>
              <a:rPr lang="tr-TR" sz="1200" b="0" dirty="0" smtClean="0">
                <a:latin typeface="Calibri" pitchFamily="34" charset="0"/>
              </a:rPr>
            </a:br>
            <a:r>
              <a:rPr lang="tr-TR" sz="1200" dirty="0" smtClean="0">
                <a:latin typeface="Calibri" pitchFamily="34" charset="0"/>
              </a:rPr>
              <a:t>1., 2., 3. YIL ASİSTAN EĞİTİM PROGRAMI</a:t>
            </a:r>
            <a:r>
              <a:rPr lang="tr-TR" sz="1200" b="0" dirty="0" smtClean="0">
                <a:latin typeface="Calibri" pitchFamily="34" charset="0"/>
              </a:rPr>
              <a:t/>
            </a:r>
            <a:br>
              <a:rPr lang="tr-TR" sz="1200" b="0" dirty="0" smtClean="0">
                <a:latin typeface="Calibri" pitchFamily="34" charset="0"/>
              </a:rPr>
            </a:br>
            <a:r>
              <a:rPr lang="tr-TR" sz="1200" dirty="0" smtClean="0">
                <a:latin typeface="Calibri" pitchFamily="34" charset="0"/>
              </a:rPr>
              <a:t>21 Şubat 2015</a:t>
            </a:r>
            <a:r>
              <a:rPr lang="tr-TR" b="0" dirty="0" smtClean="0"/>
              <a:t/>
            </a:r>
            <a:br>
              <a:rPr lang="tr-TR" b="0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28690" y="3729046"/>
            <a:ext cx="7772400" cy="9144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Calibri" pitchFamily="34" charset="0"/>
              </a:rPr>
              <a:t>Dr. Çağrı </a:t>
            </a:r>
            <a:r>
              <a:rPr lang="tr-TR" dirty="0" err="1" smtClean="0">
                <a:latin typeface="Calibri" pitchFamily="34" charset="0"/>
              </a:rPr>
              <a:t>Şenocak</a:t>
            </a:r>
            <a:endParaRPr lang="tr-TR" dirty="0" smtClean="0">
              <a:latin typeface="Calibri" pitchFamily="34" charset="0"/>
            </a:endParaRPr>
          </a:p>
          <a:p>
            <a:pPr algn="ctr"/>
            <a:r>
              <a:rPr lang="tr-TR" dirty="0" smtClean="0">
                <a:latin typeface="Calibri" pitchFamily="34" charset="0"/>
              </a:rPr>
              <a:t>Keçiören Eğitim ve Araştırma Hastanesi Üroloji Kliniği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35721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Yaş &amp; CİNSİYET</a:t>
            </a:r>
            <a:endParaRPr lang="tr-TR" sz="3200" b="1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00504"/>
            <a:ext cx="5038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7143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57200" y="-357214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Yaş &amp; CİNSİYET</a:t>
            </a:r>
            <a:endParaRPr lang="tr-TR" sz="32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3579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86256"/>
            <a:ext cx="4889585" cy="196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Yay"/>
          <p:cNvSpPr/>
          <p:nvPr/>
        </p:nvSpPr>
        <p:spPr>
          <a:xfrm>
            <a:off x="1500166" y="857232"/>
            <a:ext cx="3357586" cy="3071834"/>
          </a:xfrm>
          <a:prstGeom prst="arc">
            <a:avLst>
              <a:gd name="adj1" fmla="val 1517103"/>
              <a:gd name="adj2" fmla="val 14620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357214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KLİNİK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tr-TR" dirty="0" smtClean="0">
              <a:latin typeface="Calibri" pitchFamily="34" charset="0"/>
            </a:endParaRPr>
          </a:p>
          <a:p>
            <a:pPr algn="ctr"/>
            <a:r>
              <a:rPr lang="tr-TR" dirty="0" smtClean="0">
                <a:latin typeface="Calibri" pitchFamily="34" charset="0"/>
              </a:rPr>
              <a:t>Dolma evresi </a:t>
            </a:r>
            <a:r>
              <a:rPr lang="tr-TR" dirty="0" err="1" smtClean="0">
                <a:latin typeface="Calibri" pitchFamily="34" charset="0"/>
              </a:rPr>
              <a:t>disfoksiyonları</a:t>
            </a:r>
            <a:endParaRPr lang="tr-TR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tr-TR" sz="1600" dirty="0" smtClean="0">
                <a:latin typeface="Calibri" pitchFamily="34" charset="0"/>
              </a:rPr>
              <a:t>- </a:t>
            </a:r>
            <a:r>
              <a:rPr lang="tr-TR" sz="1600" dirty="0" err="1" smtClean="0">
                <a:latin typeface="Calibri" pitchFamily="34" charset="0"/>
              </a:rPr>
              <a:t>Urge</a:t>
            </a:r>
            <a:r>
              <a:rPr lang="tr-TR" sz="1600" dirty="0" smtClean="0">
                <a:latin typeface="Calibri" pitchFamily="34" charset="0"/>
              </a:rPr>
              <a:t> sendromu</a:t>
            </a:r>
          </a:p>
          <a:p>
            <a:pPr algn="ctr">
              <a:buNone/>
            </a:pPr>
            <a:r>
              <a:rPr lang="tr-TR" sz="1600" dirty="0" smtClean="0">
                <a:latin typeface="Calibri" pitchFamily="34" charset="0"/>
              </a:rPr>
              <a:t>- Tembel mesane</a:t>
            </a:r>
          </a:p>
          <a:p>
            <a:pPr algn="ctr"/>
            <a:endParaRPr lang="tr-TR" dirty="0" smtClean="0">
              <a:latin typeface="Calibri" pitchFamily="34" charset="0"/>
            </a:endParaRPr>
          </a:p>
          <a:p>
            <a:pPr algn="ctr"/>
            <a:endParaRPr lang="tr-TR" dirty="0" smtClean="0">
              <a:latin typeface="Calibri" pitchFamily="34" charset="0"/>
            </a:endParaRPr>
          </a:p>
          <a:p>
            <a:pPr algn="ctr"/>
            <a:r>
              <a:rPr lang="tr-TR" dirty="0" smtClean="0">
                <a:latin typeface="Calibri" pitchFamily="34" charset="0"/>
              </a:rPr>
              <a:t>Boşaltma evresi </a:t>
            </a:r>
            <a:r>
              <a:rPr lang="tr-TR" dirty="0" err="1" smtClean="0">
                <a:latin typeface="Calibri" pitchFamily="34" charset="0"/>
              </a:rPr>
              <a:t>disfonksiyonları</a:t>
            </a:r>
            <a:endParaRPr lang="tr-TR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tr-TR" sz="1600" dirty="0" smtClean="0">
                <a:latin typeface="Calibri" pitchFamily="34" charset="0"/>
              </a:rPr>
              <a:t>- </a:t>
            </a:r>
            <a:r>
              <a:rPr lang="tr-TR" sz="1600" dirty="0" err="1" smtClean="0">
                <a:latin typeface="Calibri" pitchFamily="34" charset="0"/>
              </a:rPr>
              <a:t>Disfonksiyonel</a:t>
            </a:r>
            <a:r>
              <a:rPr lang="tr-TR" sz="1600" dirty="0" smtClean="0">
                <a:latin typeface="Calibri" pitchFamily="34" charset="0"/>
              </a:rPr>
              <a:t> işeme &amp; </a:t>
            </a:r>
            <a:r>
              <a:rPr lang="tr-TR" sz="1600" dirty="0" err="1" smtClean="0">
                <a:latin typeface="Calibri" pitchFamily="34" charset="0"/>
              </a:rPr>
              <a:t>disfonksiyonel</a:t>
            </a:r>
            <a:r>
              <a:rPr lang="tr-TR" sz="1600" dirty="0" smtClean="0">
                <a:latin typeface="Calibri" pitchFamily="34" charset="0"/>
              </a:rPr>
              <a:t> eliminasyon sendromu</a:t>
            </a:r>
            <a:endParaRPr lang="tr-TR" sz="1600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500090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KLİNİK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6715172" cy="8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452682"/>
            <a:ext cx="30670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38447"/>
            <a:ext cx="9715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053527"/>
            <a:ext cx="2428892" cy="137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572008"/>
            <a:ext cx="638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2" y="4929198"/>
            <a:ext cx="685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2071678"/>
            <a:ext cx="14382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2071678"/>
            <a:ext cx="1362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57744" y="2428868"/>
            <a:ext cx="742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48219" y="2928934"/>
            <a:ext cx="7524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14876" y="3500438"/>
            <a:ext cx="981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19646" y="4000504"/>
            <a:ext cx="1066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15140" y="2071678"/>
            <a:ext cx="1428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10380" y="2524120"/>
            <a:ext cx="1504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396066" y="2952748"/>
            <a:ext cx="22479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38942" y="3452814"/>
            <a:ext cx="187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38942" y="3952880"/>
            <a:ext cx="1724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428652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KLİNİK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3654" y="785794"/>
            <a:ext cx="371717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790404"/>
            <a:ext cx="1752577" cy="78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6" descr="HoldingPostu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r="3937" b="8115"/>
          <a:stretch>
            <a:fillRect/>
          </a:stretch>
        </p:blipFill>
        <p:spPr bwMode="auto">
          <a:xfrm>
            <a:off x="357158" y="2571744"/>
            <a:ext cx="2071670" cy="133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9 Düz Ok Bağlayıcısı"/>
          <p:cNvCxnSpPr/>
          <p:nvPr/>
        </p:nvCxnSpPr>
        <p:spPr>
          <a:xfrm rot="10800000" flipV="1">
            <a:off x="2500298" y="3071810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KLİNİK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467600" cy="236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357694"/>
            <a:ext cx="4457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286388"/>
            <a:ext cx="11525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TANI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>
                <a:latin typeface="Calibri" pitchFamily="34" charset="0"/>
              </a:rPr>
              <a:t>Anamnez</a:t>
            </a:r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Fizik muayene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İdrar analizi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err="1" smtClean="0">
                <a:latin typeface="Calibri" pitchFamily="34" charset="0"/>
              </a:rPr>
              <a:t>Üroflow</a:t>
            </a:r>
            <a:r>
              <a:rPr lang="tr-TR" dirty="0" smtClean="0">
                <a:latin typeface="Calibri" pitchFamily="34" charset="0"/>
              </a:rPr>
              <a:t>                      </a:t>
            </a:r>
            <a:r>
              <a:rPr lang="tr-TR" dirty="0" err="1" smtClean="0">
                <a:latin typeface="Calibri" pitchFamily="34" charset="0"/>
              </a:rPr>
              <a:t>non</a:t>
            </a:r>
            <a:r>
              <a:rPr lang="tr-TR" dirty="0" smtClean="0">
                <a:latin typeface="Calibri" pitchFamily="34" charset="0"/>
              </a:rPr>
              <a:t>-</a:t>
            </a:r>
            <a:r>
              <a:rPr lang="tr-TR" dirty="0" err="1" smtClean="0">
                <a:latin typeface="Calibri" pitchFamily="34" charset="0"/>
              </a:rPr>
              <a:t>invaziv</a:t>
            </a:r>
            <a:r>
              <a:rPr lang="tr-TR" dirty="0" smtClean="0">
                <a:latin typeface="Calibri" pitchFamily="34" charset="0"/>
              </a:rPr>
              <a:t> testler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                         </a:t>
            </a:r>
          </a:p>
          <a:p>
            <a:r>
              <a:rPr lang="tr-TR" dirty="0" smtClean="0">
                <a:latin typeface="Calibri" pitchFamily="34" charset="0"/>
              </a:rPr>
              <a:t>USG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Sağ Ayraç"/>
          <p:cNvSpPr/>
          <p:nvPr/>
        </p:nvSpPr>
        <p:spPr>
          <a:xfrm>
            <a:off x="2357422" y="3429000"/>
            <a:ext cx="726952" cy="22860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TANI - ANAMNEZ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Sorgulama formu 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</a:t>
            </a:r>
            <a:r>
              <a:rPr lang="tr-TR" sz="1800" dirty="0" smtClean="0">
                <a:latin typeface="Calibri" pitchFamily="34" charset="0"/>
              </a:rPr>
              <a:t>- başlama yaşı, aile hikayesi, </a:t>
            </a:r>
            <a:r>
              <a:rPr lang="tr-TR" sz="1800" dirty="0" err="1" smtClean="0">
                <a:latin typeface="Calibri" pitchFamily="34" charset="0"/>
              </a:rPr>
              <a:t>rekürren</a:t>
            </a:r>
            <a:r>
              <a:rPr lang="tr-TR" sz="1800" dirty="0" smtClean="0">
                <a:latin typeface="Calibri" pitchFamily="34" charset="0"/>
              </a:rPr>
              <a:t> İYE, uyku düzeni, </a:t>
            </a:r>
            <a:r>
              <a:rPr lang="tr-TR" sz="1800" dirty="0" err="1" smtClean="0">
                <a:latin typeface="Calibri" pitchFamily="34" charset="0"/>
              </a:rPr>
              <a:t>psikososyal</a:t>
            </a:r>
            <a:r>
              <a:rPr lang="tr-TR" sz="1800" dirty="0" smtClean="0">
                <a:latin typeface="Calibri" pitchFamily="34" charset="0"/>
              </a:rPr>
              <a:t> durum</a:t>
            </a:r>
          </a:p>
          <a:p>
            <a:pPr>
              <a:buNone/>
            </a:pPr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Semptom skoru - Dışkılama alışkanlığı</a:t>
            </a:r>
          </a:p>
          <a:p>
            <a:pPr>
              <a:buNone/>
            </a:pPr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İşeme günlüğü</a:t>
            </a:r>
          </a:p>
          <a:p>
            <a:endParaRPr lang="tr-TR" dirty="0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TANI - ANAMNEZ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3969419" cy="561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357430"/>
            <a:ext cx="1097861" cy="9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3857620" y="1571613"/>
            <a:ext cx="2286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u="sng" dirty="0" smtClean="0">
                <a:latin typeface="Calibri" pitchFamily="34" charset="0"/>
                <a:hlinkClick r:id="rId4" tooltip="The Journal of urology."/>
              </a:rPr>
              <a:t>J </a:t>
            </a:r>
            <a:r>
              <a:rPr lang="tr-TR" sz="1400" u="sng" dirty="0" err="1" smtClean="0">
                <a:latin typeface="Calibri" pitchFamily="34" charset="0"/>
                <a:hlinkClick r:id="rId4" tooltip="The Journal of urology."/>
              </a:rPr>
              <a:t>Urol</a:t>
            </a:r>
            <a:r>
              <a:rPr lang="tr-TR" sz="1400" u="sng" dirty="0" smtClean="0">
                <a:latin typeface="Calibri" pitchFamily="34" charset="0"/>
                <a:hlinkClick r:id="rId4" tooltip="The Journal of urology."/>
              </a:rPr>
              <a:t>.</a:t>
            </a:r>
            <a:r>
              <a:rPr lang="tr-TR" sz="1400" dirty="0" smtClean="0">
                <a:latin typeface="Calibri" pitchFamily="34" charset="0"/>
              </a:rPr>
              <a:t> 2005 Mar;173(3):969-73.</a:t>
            </a:r>
          </a:p>
          <a:p>
            <a:r>
              <a:rPr lang="tr-TR" sz="1400" b="1" dirty="0" err="1" smtClean="0">
                <a:latin typeface="Calibri" pitchFamily="34" charset="0"/>
              </a:rPr>
              <a:t>Dysfunctional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voiding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and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incontinence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scoring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system</a:t>
            </a:r>
            <a:r>
              <a:rPr lang="tr-TR" sz="1400" b="1" dirty="0" smtClean="0">
                <a:latin typeface="Calibri" pitchFamily="34" charset="0"/>
              </a:rPr>
              <a:t>: </a:t>
            </a:r>
            <a:r>
              <a:rPr lang="tr-TR" sz="1400" b="1" dirty="0" err="1" smtClean="0">
                <a:latin typeface="Calibri" pitchFamily="34" charset="0"/>
              </a:rPr>
              <a:t>quantitative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evaluation</a:t>
            </a:r>
            <a:r>
              <a:rPr lang="tr-TR" sz="1400" b="1" dirty="0" smtClean="0">
                <a:latin typeface="Calibri" pitchFamily="34" charset="0"/>
              </a:rPr>
              <a:t> of </a:t>
            </a:r>
            <a:r>
              <a:rPr lang="tr-TR" sz="1400" b="1" dirty="0" err="1" smtClean="0">
                <a:latin typeface="Calibri" pitchFamily="34" charset="0"/>
              </a:rPr>
              <a:t>incontinence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symptoms</a:t>
            </a:r>
            <a:r>
              <a:rPr lang="tr-TR" sz="1400" b="1" dirty="0" smtClean="0">
                <a:latin typeface="Calibri" pitchFamily="34" charset="0"/>
              </a:rPr>
              <a:t> in </a:t>
            </a:r>
            <a:r>
              <a:rPr lang="tr-TR" sz="1400" b="1" dirty="0" err="1" smtClean="0">
                <a:latin typeface="Calibri" pitchFamily="34" charset="0"/>
              </a:rPr>
              <a:t>pediatric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population</a:t>
            </a:r>
            <a:r>
              <a:rPr lang="tr-TR" sz="1400" b="1" dirty="0" smtClean="0">
                <a:latin typeface="Calibri" pitchFamily="34" charset="0"/>
              </a:rPr>
              <a:t>.</a:t>
            </a:r>
          </a:p>
          <a:p>
            <a:r>
              <a:rPr lang="tr-TR" sz="1400" u="sng" dirty="0" smtClean="0">
                <a:latin typeface="Calibri" pitchFamily="34" charset="0"/>
                <a:hlinkClick r:id="rId5"/>
              </a:rPr>
              <a:t>Akbal C</a:t>
            </a:r>
            <a:r>
              <a:rPr lang="tr-TR" sz="1400" dirty="0" smtClean="0">
                <a:latin typeface="Calibri" pitchFamily="34" charset="0"/>
              </a:rPr>
              <a:t>, </a:t>
            </a:r>
            <a:r>
              <a:rPr lang="tr-TR" sz="1400" u="sng" dirty="0" err="1" smtClean="0">
                <a:latin typeface="Calibri" pitchFamily="34" charset="0"/>
                <a:hlinkClick r:id="rId6"/>
              </a:rPr>
              <a:t>Genc</a:t>
            </a:r>
            <a:r>
              <a:rPr lang="tr-TR" sz="1400" u="sng" dirty="0" smtClean="0">
                <a:latin typeface="Calibri" pitchFamily="34" charset="0"/>
                <a:hlinkClick r:id="rId6"/>
              </a:rPr>
              <a:t> Y</a:t>
            </a:r>
            <a:r>
              <a:rPr lang="tr-TR" sz="1400" dirty="0" smtClean="0">
                <a:latin typeface="Calibri" pitchFamily="34" charset="0"/>
              </a:rPr>
              <a:t>, </a:t>
            </a:r>
            <a:r>
              <a:rPr lang="tr-TR" sz="1400" u="sng" dirty="0" smtClean="0">
                <a:latin typeface="Calibri" pitchFamily="34" charset="0"/>
                <a:hlinkClick r:id="rId7"/>
              </a:rPr>
              <a:t>Burgu B</a:t>
            </a:r>
            <a:r>
              <a:rPr lang="tr-TR" sz="1400" dirty="0" smtClean="0">
                <a:latin typeface="Calibri" pitchFamily="34" charset="0"/>
              </a:rPr>
              <a:t>, </a:t>
            </a:r>
            <a:r>
              <a:rPr lang="tr-TR" sz="1400" u="sng" dirty="0" err="1" smtClean="0">
                <a:latin typeface="Calibri" pitchFamily="34" charset="0"/>
                <a:hlinkClick r:id="rId8"/>
              </a:rPr>
              <a:t>Ozden</a:t>
            </a:r>
            <a:r>
              <a:rPr lang="tr-TR" sz="1400" u="sng" dirty="0" smtClean="0">
                <a:latin typeface="Calibri" pitchFamily="34" charset="0"/>
                <a:hlinkClick r:id="rId8"/>
              </a:rPr>
              <a:t> E</a:t>
            </a:r>
            <a:r>
              <a:rPr lang="tr-TR" sz="1400" dirty="0" smtClean="0">
                <a:latin typeface="Calibri" pitchFamily="34" charset="0"/>
              </a:rPr>
              <a:t>, </a:t>
            </a:r>
            <a:r>
              <a:rPr lang="tr-TR" sz="1400" u="sng" dirty="0" err="1" smtClean="0">
                <a:latin typeface="Calibri" pitchFamily="34" charset="0"/>
                <a:hlinkClick r:id="rId9"/>
              </a:rPr>
              <a:t>Tekgul</a:t>
            </a:r>
            <a:r>
              <a:rPr lang="tr-TR" sz="1400" u="sng" dirty="0" smtClean="0">
                <a:latin typeface="Calibri" pitchFamily="34" charset="0"/>
                <a:hlinkClick r:id="rId9"/>
              </a:rPr>
              <a:t> S</a:t>
            </a:r>
            <a:r>
              <a:rPr lang="tr-TR" sz="1400" dirty="0" smtClean="0">
                <a:latin typeface="Calibri" pitchFamily="34" charset="0"/>
              </a:rPr>
              <a:t>.</a:t>
            </a:r>
          </a:p>
          <a:p>
            <a:endParaRPr lang="tr-TR" sz="1400" dirty="0">
              <a:latin typeface="Calibri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857620" y="4643446"/>
            <a:ext cx="35004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u="sng" dirty="0" smtClean="0">
                <a:latin typeface="Calibri" pitchFamily="34" charset="0"/>
                <a:hlinkClick r:id="rId10" tooltip="The Journal of urology."/>
              </a:rPr>
              <a:t>J </a:t>
            </a:r>
            <a:r>
              <a:rPr lang="tr-TR" sz="1400" u="sng" dirty="0" err="1" smtClean="0">
                <a:latin typeface="Calibri" pitchFamily="34" charset="0"/>
                <a:hlinkClick r:id="rId10" tooltip="The Journal of urology."/>
              </a:rPr>
              <a:t>Urol</a:t>
            </a:r>
            <a:r>
              <a:rPr lang="tr-TR" sz="1400" u="sng" dirty="0" smtClean="0">
                <a:latin typeface="Calibri" pitchFamily="34" charset="0"/>
                <a:hlinkClick r:id="rId10" tooltip="The Journal of urology."/>
              </a:rPr>
              <a:t>.</a:t>
            </a:r>
            <a:r>
              <a:rPr lang="tr-TR" sz="1400" dirty="0" smtClean="0">
                <a:latin typeface="Calibri" pitchFamily="34" charset="0"/>
              </a:rPr>
              <a:t> 2011 Jul;186(1):261-5. </a:t>
            </a:r>
            <a:r>
              <a:rPr lang="tr-TR" sz="1400" dirty="0" err="1" smtClean="0">
                <a:latin typeface="Calibri" pitchFamily="34" charset="0"/>
              </a:rPr>
              <a:t>doi</a:t>
            </a:r>
            <a:r>
              <a:rPr lang="tr-TR" sz="1400" dirty="0" smtClean="0">
                <a:latin typeface="Calibri" pitchFamily="34" charset="0"/>
              </a:rPr>
              <a:t>:</a:t>
            </a:r>
          </a:p>
          <a:p>
            <a:r>
              <a:rPr lang="tr-TR" sz="1400" b="1" dirty="0" err="1" smtClean="0">
                <a:latin typeface="Calibri" pitchFamily="34" charset="0"/>
              </a:rPr>
              <a:t>Evaluation</a:t>
            </a:r>
            <a:r>
              <a:rPr lang="tr-TR" sz="1400" b="1" dirty="0" smtClean="0">
                <a:latin typeface="Calibri" pitchFamily="34" charset="0"/>
              </a:rPr>
              <a:t> of </a:t>
            </a:r>
            <a:r>
              <a:rPr lang="tr-TR" sz="1400" b="1" dirty="0" err="1" smtClean="0">
                <a:latin typeface="Calibri" pitchFamily="34" charset="0"/>
              </a:rPr>
              <a:t>consistency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between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physician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clinical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impression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and</a:t>
            </a:r>
            <a:r>
              <a:rPr lang="tr-TR" sz="1400" b="1" dirty="0" smtClean="0">
                <a:latin typeface="Calibri" pitchFamily="34" charset="0"/>
              </a:rPr>
              <a:t> 3 </a:t>
            </a:r>
            <a:r>
              <a:rPr lang="tr-TR" sz="1400" b="1" dirty="0" err="1" smtClean="0">
                <a:latin typeface="Calibri" pitchFamily="34" charset="0"/>
              </a:rPr>
              <a:t>validated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survey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instruments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for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measuring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lower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urinary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tract</a:t>
            </a:r>
            <a:r>
              <a:rPr lang="tr-TR" sz="1400" b="1" dirty="0" smtClean="0">
                <a:latin typeface="Calibri" pitchFamily="34" charset="0"/>
              </a:rPr>
              <a:t> </a:t>
            </a:r>
            <a:r>
              <a:rPr lang="tr-TR" sz="1400" b="1" dirty="0" err="1" smtClean="0">
                <a:latin typeface="Calibri" pitchFamily="34" charset="0"/>
              </a:rPr>
              <a:t>symptoms</a:t>
            </a:r>
            <a:r>
              <a:rPr lang="tr-TR" sz="1400" b="1" dirty="0" smtClean="0">
                <a:latin typeface="Calibri" pitchFamily="34" charset="0"/>
              </a:rPr>
              <a:t> in </a:t>
            </a:r>
            <a:r>
              <a:rPr lang="tr-TR" sz="1400" b="1" dirty="0" err="1" smtClean="0">
                <a:latin typeface="Calibri" pitchFamily="34" charset="0"/>
              </a:rPr>
              <a:t>children</a:t>
            </a:r>
            <a:r>
              <a:rPr lang="tr-TR" sz="1400" b="1" dirty="0" smtClean="0">
                <a:latin typeface="Calibri" pitchFamily="34" charset="0"/>
              </a:rPr>
              <a:t>.</a:t>
            </a:r>
          </a:p>
          <a:p>
            <a:r>
              <a:rPr lang="tr-TR" sz="1400" u="sng" dirty="0" err="1" smtClean="0">
                <a:latin typeface="Calibri" pitchFamily="34" charset="0"/>
                <a:hlinkClick r:id="rId11"/>
              </a:rPr>
              <a:t>Schneider</a:t>
            </a:r>
            <a:r>
              <a:rPr lang="tr-TR" sz="1400" u="sng" dirty="0" smtClean="0">
                <a:latin typeface="Calibri" pitchFamily="34" charset="0"/>
                <a:hlinkClick r:id="rId11"/>
              </a:rPr>
              <a:t> D</a:t>
            </a:r>
            <a:r>
              <a:rPr lang="tr-TR" sz="1400" dirty="0" smtClean="0">
                <a:latin typeface="Calibri" pitchFamily="34" charset="0"/>
              </a:rPr>
              <a:t>, </a:t>
            </a:r>
            <a:r>
              <a:rPr lang="tr-TR" sz="1400" u="sng" dirty="0" err="1" smtClean="0">
                <a:latin typeface="Calibri" pitchFamily="34" charset="0"/>
                <a:hlinkClick r:id="rId12"/>
              </a:rPr>
              <a:t>Yamamoto</a:t>
            </a:r>
            <a:r>
              <a:rPr lang="tr-TR" sz="1400" u="sng" dirty="0" smtClean="0">
                <a:latin typeface="Calibri" pitchFamily="34" charset="0"/>
                <a:hlinkClick r:id="rId12"/>
              </a:rPr>
              <a:t> A</a:t>
            </a:r>
            <a:r>
              <a:rPr lang="tr-TR" sz="1400" dirty="0" smtClean="0">
                <a:latin typeface="Calibri" pitchFamily="34" charset="0"/>
              </a:rPr>
              <a:t>, </a:t>
            </a:r>
            <a:r>
              <a:rPr lang="tr-TR" sz="1400" u="sng" dirty="0" err="1" smtClean="0">
                <a:latin typeface="Calibri" pitchFamily="34" charset="0"/>
                <a:hlinkClick r:id="rId13"/>
              </a:rPr>
              <a:t>Barone</a:t>
            </a:r>
            <a:r>
              <a:rPr lang="tr-TR" sz="1400" u="sng" dirty="0" smtClean="0">
                <a:latin typeface="Calibri" pitchFamily="34" charset="0"/>
                <a:hlinkClick r:id="rId13"/>
              </a:rPr>
              <a:t> JG</a:t>
            </a:r>
            <a:r>
              <a:rPr lang="tr-TR" sz="1400" dirty="0" smtClean="0">
                <a:latin typeface="Calibri" pitchFamily="34" charset="0"/>
              </a:rPr>
              <a:t>.</a:t>
            </a:r>
            <a:endParaRPr lang="tr-TR" sz="1400" dirty="0">
              <a:latin typeface="Calibri" pitchFamily="34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6357950" y="3429000"/>
            <a:ext cx="23230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 smtClean="0"/>
              <a:t>http://www.</a:t>
            </a:r>
            <a:r>
              <a:rPr lang="tr-TR" sz="1200" dirty="0" err="1" smtClean="0"/>
              <a:t>cocukuroloji</a:t>
            </a:r>
            <a:r>
              <a:rPr lang="tr-TR" sz="1200" dirty="0" smtClean="0"/>
              <a:t>.</a:t>
            </a:r>
            <a:r>
              <a:rPr lang="tr-TR" sz="1200" dirty="0" err="1" smtClean="0"/>
              <a:t>org.tr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TANI - ANAMNEZ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97117" y="1071546"/>
            <a:ext cx="3817957" cy="540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000636"/>
            <a:ext cx="844069" cy="71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50006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İÇERİK</a:t>
            </a:r>
            <a:endParaRPr lang="tr-TR" sz="32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4873752"/>
          </a:xfrm>
        </p:spPr>
        <p:txBody>
          <a:bodyPr>
            <a:normAutofit/>
          </a:bodyPr>
          <a:lstStyle/>
          <a:p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r>
              <a:rPr lang="tr-TR" sz="3200" dirty="0" smtClean="0">
                <a:latin typeface="Calibri" pitchFamily="34" charset="0"/>
              </a:rPr>
              <a:t>Tanım</a:t>
            </a:r>
          </a:p>
          <a:p>
            <a:endParaRPr lang="tr-TR" sz="3200" dirty="0" smtClean="0">
              <a:latin typeface="Calibri" pitchFamily="34" charset="0"/>
            </a:endParaRPr>
          </a:p>
          <a:p>
            <a:r>
              <a:rPr lang="tr-TR" sz="3200" dirty="0" smtClean="0">
                <a:latin typeface="Calibri" pitchFamily="34" charset="0"/>
              </a:rPr>
              <a:t>Tanı</a:t>
            </a:r>
          </a:p>
          <a:p>
            <a:endParaRPr lang="tr-TR" sz="3200" dirty="0" smtClean="0">
              <a:latin typeface="Calibri" pitchFamily="34" charset="0"/>
            </a:endParaRPr>
          </a:p>
          <a:p>
            <a:r>
              <a:rPr lang="tr-TR" sz="3200" dirty="0" smtClean="0">
                <a:latin typeface="Calibri" pitchFamily="34" charset="0"/>
              </a:rPr>
              <a:t>Tedavi</a:t>
            </a:r>
            <a:endParaRPr lang="tr-TR" sz="3200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71612"/>
            <a:ext cx="2381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TANI – FİZİK MUAYANE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pPr algn="ctr"/>
            <a:r>
              <a:rPr lang="tr-TR" dirty="0" smtClean="0">
                <a:latin typeface="Calibri" pitchFamily="34" charset="0"/>
              </a:rPr>
              <a:t>genel - </a:t>
            </a:r>
            <a:r>
              <a:rPr lang="tr-TR" dirty="0" err="1" smtClean="0">
                <a:latin typeface="Calibri" pitchFamily="34" charset="0"/>
              </a:rPr>
              <a:t>genital</a:t>
            </a:r>
            <a:r>
              <a:rPr lang="tr-TR" dirty="0" smtClean="0">
                <a:latin typeface="Calibri" pitchFamily="34" charset="0"/>
              </a:rPr>
              <a:t> - </a:t>
            </a:r>
            <a:r>
              <a:rPr lang="tr-TR" dirty="0" err="1" smtClean="0">
                <a:latin typeface="Calibri" pitchFamily="34" charset="0"/>
              </a:rPr>
              <a:t>sakral</a:t>
            </a:r>
            <a:r>
              <a:rPr lang="tr-TR" dirty="0" smtClean="0">
                <a:latin typeface="Calibri" pitchFamily="34" charset="0"/>
              </a:rPr>
              <a:t> - </a:t>
            </a:r>
            <a:r>
              <a:rPr lang="tr-TR" dirty="0" err="1" smtClean="0">
                <a:latin typeface="Calibri" pitchFamily="34" charset="0"/>
              </a:rPr>
              <a:t>abdominal</a:t>
            </a:r>
            <a:r>
              <a:rPr lang="tr-TR" dirty="0" smtClean="0">
                <a:latin typeface="Calibri" pitchFamily="34" charset="0"/>
              </a:rPr>
              <a:t> - nörolojik</a:t>
            </a:r>
          </a:p>
          <a:p>
            <a:endParaRPr lang="tr-TR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1400" dirty="0" smtClean="0">
                <a:latin typeface="Calibri" pitchFamily="34" charset="0"/>
              </a:rPr>
              <a:t>                           </a:t>
            </a:r>
          </a:p>
          <a:p>
            <a:pPr>
              <a:buNone/>
            </a:pPr>
            <a:endParaRPr lang="tr-TR" sz="1400" dirty="0" smtClean="0">
              <a:latin typeface="Calibri" pitchFamily="34" charset="0"/>
            </a:endParaRPr>
          </a:p>
          <a:p>
            <a:pPr>
              <a:buNone/>
            </a:pPr>
            <a:endParaRPr lang="tr-TR" sz="1400" dirty="0" smtClean="0">
              <a:latin typeface="Calibri" pitchFamily="34" charset="0"/>
            </a:endParaRPr>
          </a:p>
          <a:p>
            <a:pPr>
              <a:buNone/>
            </a:pPr>
            <a:endParaRPr lang="tr-TR" sz="1400" dirty="0" smtClean="0">
              <a:latin typeface="Calibri" pitchFamily="34" charset="0"/>
            </a:endParaRPr>
          </a:p>
          <a:p>
            <a:pPr>
              <a:buNone/>
            </a:pPr>
            <a:endParaRPr lang="tr-TR" sz="1400" dirty="0" smtClean="0">
              <a:latin typeface="Calibri" pitchFamily="34" charset="0"/>
            </a:endParaRPr>
          </a:p>
          <a:p>
            <a:pPr>
              <a:buNone/>
            </a:pPr>
            <a:endParaRPr lang="tr-TR" sz="1400" dirty="0" smtClean="0">
              <a:latin typeface="Calibri" pitchFamily="34" charset="0"/>
            </a:endParaRPr>
          </a:p>
          <a:p>
            <a:pPr>
              <a:buNone/>
            </a:pPr>
            <a:endParaRPr lang="tr-TR" sz="1400" dirty="0" smtClean="0">
              <a:latin typeface="Calibri" pitchFamily="34" charset="0"/>
            </a:endParaRPr>
          </a:p>
          <a:p>
            <a:pPr>
              <a:buNone/>
            </a:pPr>
            <a:endParaRPr lang="tr-TR" sz="1400" dirty="0" smtClean="0">
              <a:latin typeface="Calibri" pitchFamily="34" charset="0"/>
            </a:endParaRPr>
          </a:p>
          <a:p>
            <a:pPr>
              <a:buNone/>
            </a:pPr>
            <a:endParaRPr lang="tr-TR" sz="1400" dirty="0" smtClean="0">
              <a:latin typeface="Calibri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tr-TR" dirty="0" smtClean="0">
                <a:latin typeface="Calibri" pitchFamily="34" charset="0"/>
              </a:rPr>
              <a:t>işemenin gözlemlenmesi                        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20</a:t>
            </a:fld>
            <a:endParaRPr lang="tr-TR"/>
          </a:p>
        </p:txBody>
      </p:sp>
      <p:cxnSp>
        <p:nvCxnSpPr>
          <p:cNvPr id="6" name="5 Düz Ok Bağlayıcısı"/>
          <p:cNvCxnSpPr/>
          <p:nvPr/>
        </p:nvCxnSpPr>
        <p:spPr>
          <a:xfrm rot="10800000" flipV="1">
            <a:off x="1214414" y="2500306"/>
            <a:ext cx="50165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 rot="5400000">
            <a:off x="1750199" y="2821777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 rot="16200000" flipH="1">
            <a:off x="5036347" y="2607463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Dikdörtgen"/>
          <p:cNvSpPr/>
          <p:nvPr/>
        </p:nvSpPr>
        <p:spPr>
          <a:xfrm>
            <a:off x="1000100" y="4071942"/>
            <a:ext cx="16430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meatal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stenoz</a:t>
            </a:r>
            <a:endParaRPr lang="tr-T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epispadias</a:t>
            </a:r>
            <a:endParaRPr lang="tr-T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hypospadias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4714876" y="3143248"/>
            <a:ext cx="164307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dolu mesane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fekalom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285720" y="3071810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büyüme&amp;gelişme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25" name="24 Dikdörtgen"/>
          <p:cNvSpPr/>
          <p:nvPr/>
        </p:nvSpPr>
        <p:spPr>
          <a:xfrm>
            <a:off x="6715140" y="3429000"/>
            <a:ext cx="192882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anal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sfinkter</a:t>
            </a:r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tonusu</a:t>
            </a:r>
            <a:endParaRPr lang="tr-TR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kas gücü</a:t>
            </a:r>
          </a:p>
          <a:p>
            <a:pPr algn="ctr"/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refleksler</a:t>
            </a:r>
            <a:endParaRPr lang="tr-TR" sz="1600" dirty="0">
              <a:solidFill>
                <a:schemeClr val="tx1"/>
              </a:solidFill>
            </a:endParaRPr>
          </a:p>
        </p:txBody>
      </p:sp>
      <p:cxnSp>
        <p:nvCxnSpPr>
          <p:cNvPr id="26" name="25 Düz Ok Bağlayıcısı"/>
          <p:cNvCxnSpPr/>
          <p:nvPr/>
        </p:nvCxnSpPr>
        <p:spPr>
          <a:xfrm>
            <a:off x="6643702" y="2571744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Dikdörtgen"/>
          <p:cNvSpPr/>
          <p:nvPr/>
        </p:nvSpPr>
        <p:spPr>
          <a:xfrm>
            <a:off x="3000364" y="4071942"/>
            <a:ext cx="164307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lipoma</a:t>
            </a:r>
          </a:p>
          <a:p>
            <a:pPr algn="ctr"/>
            <a:r>
              <a:rPr lang="tr-TR" sz="1600" dirty="0" smtClean="0">
                <a:solidFill>
                  <a:schemeClr val="tx1"/>
                </a:solidFill>
                <a:latin typeface="Calibri" pitchFamily="34" charset="0"/>
              </a:rPr>
              <a:t>sinüs</a:t>
            </a:r>
          </a:p>
          <a:p>
            <a:pPr algn="ctr"/>
            <a:r>
              <a:rPr lang="tr-TR" sz="1600" dirty="0" err="1" smtClean="0">
                <a:solidFill>
                  <a:schemeClr val="tx1"/>
                </a:solidFill>
                <a:latin typeface="Calibri" pitchFamily="34" charset="0"/>
              </a:rPr>
              <a:t>pigmentasyon</a:t>
            </a:r>
            <a:endParaRPr lang="tr-TR" sz="1600" dirty="0">
              <a:solidFill>
                <a:schemeClr val="tx1"/>
              </a:solidFill>
            </a:endParaRPr>
          </a:p>
        </p:txBody>
      </p:sp>
      <p:cxnSp>
        <p:nvCxnSpPr>
          <p:cNvPr id="36" name="35 Düz Ok Bağlayıcısı"/>
          <p:cNvCxnSpPr/>
          <p:nvPr/>
        </p:nvCxnSpPr>
        <p:spPr>
          <a:xfrm rot="5400000">
            <a:off x="3178959" y="3178967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63184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TANI – İDRAR ANALİZİ</a:t>
            </a:r>
            <a:endParaRPr lang="tr-TR" sz="32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5850" y="1214422"/>
            <a:ext cx="6210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TANI – ÜROFLOWMETRE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257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428652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TANI - USG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7467600" cy="305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-285776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VCUG</a:t>
            </a:r>
          </a:p>
          <a:p>
            <a:pPr>
              <a:buNone/>
            </a:pPr>
            <a:endParaRPr lang="tr-TR" dirty="0" smtClean="0">
              <a:latin typeface="Calibri" pitchFamily="34" charset="0"/>
            </a:endParaRPr>
          </a:p>
          <a:p>
            <a:r>
              <a:rPr lang="tr-TR" dirty="0" err="1" smtClean="0">
                <a:latin typeface="Calibri" pitchFamily="34" charset="0"/>
              </a:rPr>
              <a:t>Ürodinami</a:t>
            </a:r>
            <a:r>
              <a:rPr lang="tr-TR" dirty="0" smtClean="0">
                <a:latin typeface="Calibri" pitchFamily="34" charset="0"/>
              </a:rPr>
              <a:t>                       </a:t>
            </a:r>
            <a:r>
              <a:rPr lang="tr-TR" dirty="0" err="1" smtClean="0">
                <a:latin typeface="Calibri" pitchFamily="34" charset="0"/>
              </a:rPr>
              <a:t>invaziv</a:t>
            </a:r>
            <a:r>
              <a:rPr lang="tr-TR" dirty="0" smtClean="0">
                <a:latin typeface="Calibri" pitchFamily="34" charset="0"/>
              </a:rPr>
              <a:t> testler 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                                           </a:t>
            </a:r>
          </a:p>
          <a:p>
            <a:r>
              <a:rPr lang="tr-TR" dirty="0" err="1" smtClean="0">
                <a:latin typeface="Calibri" pitchFamily="34" charset="0"/>
              </a:rPr>
              <a:t>Sistoskopi</a:t>
            </a:r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err="1" smtClean="0">
                <a:latin typeface="Calibri" pitchFamily="34" charset="0"/>
              </a:rPr>
              <a:t>Lomber</a:t>
            </a:r>
            <a:r>
              <a:rPr lang="tr-TR" dirty="0" smtClean="0">
                <a:latin typeface="Calibri" pitchFamily="34" charset="0"/>
              </a:rPr>
              <a:t> MR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5" name="4 Sağ Ayraç"/>
          <p:cNvSpPr/>
          <p:nvPr/>
        </p:nvSpPr>
        <p:spPr>
          <a:xfrm>
            <a:off x="2571736" y="1571612"/>
            <a:ext cx="928694" cy="25717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Ayraç"/>
          <p:cNvSpPr/>
          <p:nvPr/>
        </p:nvSpPr>
        <p:spPr>
          <a:xfrm>
            <a:off x="5143504" y="1500174"/>
            <a:ext cx="941266" cy="27146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  </a:t>
            </a:r>
            <a:endParaRPr lang="tr-T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75" y="1714488"/>
            <a:ext cx="2447929" cy="226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TEDAVİ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87375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Calibri" pitchFamily="34" charset="0"/>
              </a:rPr>
              <a:t>ÜROTERAPİ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PELVİK TABAN EGZERSİZLERİ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BİOFEEDBACK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FARMAKOTERAPİ</a:t>
            </a:r>
          </a:p>
          <a:p>
            <a:pPr>
              <a:buNone/>
            </a:pPr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BOTULİNUM TOKSİN TİP A UYGULAMASI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TEMİZ ARALIKLI KATETERİZASYON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ENFEKSİYON PROFİLAKSİSİ  </a:t>
            </a:r>
            <a:r>
              <a:rPr lang="tr-TR" sz="1800" dirty="0" smtClean="0">
                <a:latin typeface="Calibri" pitchFamily="34" charset="0"/>
              </a:rPr>
              <a:t>( NİTROFURANTOİN – TMP&amp;SMX – SEFALOSPORİN)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VUR TEDAVİSİ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TEDAVİ - ÜROTERAPİ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bilgilendirme – motivasyon – takip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düzenli işeme alışkanlığı – işeme duruşu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sıvı alımının düzenlenmesi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err="1" smtClean="0">
                <a:latin typeface="Calibri" pitchFamily="34" charset="0"/>
              </a:rPr>
              <a:t>konstipasyon</a:t>
            </a:r>
            <a:r>
              <a:rPr lang="tr-TR" dirty="0" smtClean="0">
                <a:latin typeface="Calibri" pitchFamily="34" charset="0"/>
              </a:rPr>
              <a:t> tedavisi ve diyet düzenlemesi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işeme ve dışkılama günlüğü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TEDAVİ - ÜROTERAPİ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14818"/>
            <a:ext cx="610552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90643"/>
            <a:ext cx="3162261" cy="213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357214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TEDAVİ - ÜROTERAPİ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/>
          <a:lstStyle/>
          <a:p>
            <a:r>
              <a:rPr lang="tr-TR" sz="1400" dirty="0" err="1" smtClean="0">
                <a:latin typeface="Calibri" pitchFamily="34" charset="0"/>
              </a:rPr>
              <a:t>Prospective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evaluation</a:t>
            </a:r>
            <a:r>
              <a:rPr lang="tr-TR" sz="1400" dirty="0" smtClean="0">
                <a:latin typeface="Calibri" pitchFamily="34" charset="0"/>
              </a:rPr>
              <a:t> of </a:t>
            </a:r>
            <a:r>
              <a:rPr lang="tr-TR" sz="1400" dirty="0" err="1" smtClean="0">
                <a:latin typeface="Calibri" pitchFamily="34" charset="0"/>
              </a:rPr>
              <a:t>clinical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voiding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reeducation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or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voiding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school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for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lower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urinary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tract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conditions</a:t>
            </a:r>
            <a:r>
              <a:rPr lang="tr-TR" sz="1400" dirty="0" smtClean="0">
                <a:latin typeface="Calibri" pitchFamily="34" charset="0"/>
              </a:rPr>
              <a:t> in </a:t>
            </a:r>
            <a:r>
              <a:rPr lang="tr-TR" sz="1400" dirty="0" err="1" smtClean="0">
                <a:latin typeface="Calibri" pitchFamily="34" charset="0"/>
              </a:rPr>
              <a:t>children</a:t>
            </a:r>
            <a:r>
              <a:rPr lang="tr-TR" sz="1400" dirty="0" smtClean="0">
                <a:latin typeface="Calibri" pitchFamily="34" charset="0"/>
              </a:rPr>
              <a:t>. </a:t>
            </a:r>
            <a:r>
              <a:rPr lang="tr-TR" sz="1400" dirty="0" err="1" smtClean="0">
                <a:latin typeface="Calibri" pitchFamily="34" charset="0"/>
              </a:rPr>
              <a:t>Hoebeke</a:t>
            </a:r>
            <a:r>
              <a:rPr lang="tr-TR" sz="1400" dirty="0" smtClean="0">
                <a:latin typeface="Calibri" pitchFamily="34" charset="0"/>
              </a:rPr>
              <a:t> P et al. J </a:t>
            </a:r>
            <a:r>
              <a:rPr lang="tr-TR" sz="1400" dirty="0" err="1" smtClean="0">
                <a:latin typeface="Calibri" pitchFamily="34" charset="0"/>
              </a:rPr>
              <a:t>Urol</a:t>
            </a:r>
            <a:r>
              <a:rPr lang="tr-TR" sz="1400" dirty="0" smtClean="0">
                <a:latin typeface="Calibri" pitchFamily="34" charset="0"/>
              </a:rPr>
              <a:t>. 2011 </a:t>
            </a:r>
            <a:r>
              <a:rPr lang="tr-TR" sz="1400" dirty="0" err="1" smtClean="0">
                <a:latin typeface="Calibri" pitchFamily="34" charset="0"/>
              </a:rPr>
              <a:t>Aug</a:t>
            </a:r>
            <a:r>
              <a:rPr lang="tr-TR" sz="1400" dirty="0" smtClean="0">
                <a:latin typeface="Calibri" pitchFamily="34" charset="0"/>
              </a:rPr>
              <a:t>;186(2):648-54. </a:t>
            </a:r>
          </a:p>
          <a:p>
            <a:pPr algn="ctr">
              <a:buNone/>
            </a:pPr>
            <a:r>
              <a:rPr lang="tr-TR" sz="2000" dirty="0" smtClean="0">
                <a:latin typeface="Calibri" pitchFamily="34" charset="0"/>
              </a:rPr>
              <a:t>Pozitif </a:t>
            </a:r>
            <a:r>
              <a:rPr lang="tr-TR" sz="2000" dirty="0" err="1" smtClean="0">
                <a:latin typeface="Calibri" pitchFamily="34" charset="0"/>
              </a:rPr>
              <a:t>effekt</a:t>
            </a:r>
            <a:r>
              <a:rPr lang="tr-TR" sz="2000" dirty="0" smtClean="0">
                <a:latin typeface="Calibri" pitchFamily="34" charset="0"/>
              </a:rPr>
              <a:t> : %92</a:t>
            </a:r>
          </a:p>
          <a:p>
            <a:pPr algn="ctr">
              <a:buNone/>
            </a:pPr>
            <a:r>
              <a:rPr lang="tr-TR" sz="2000" dirty="0" smtClean="0">
                <a:latin typeface="Calibri" pitchFamily="34" charset="0"/>
              </a:rPr>
              <a:t>Tam kuruluk : %42</a:t>
            </a:r>
          </a:p>
          <a:p>
            <a:pPr>
              <a:buNone/>
            </a:pPr>
            <a:endParaRPr lang="tr-TR" dirty="0" smtClean="0">
              <a:latin typeface="Calibri" pitchFamily="34" charset="0"/>
            </a:endParaRP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-------------------------------------------------------------------------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endParaRPr lang="tr-TR" dirty="0" smtClean="0"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4071942"/>
            <a:ext cx="3857652" cy="1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2798313" cy="201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TEDAVİ - BİOFEEDBACK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7362849" cy="18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786058"/>
            <a:ext cx="4314832" cy="30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643182"/>
            <a:ext cx="353626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TANIM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4357686" y="1000108"/>
            <a:ext cx="4071966" cy="155427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dirty="0" err="1" smtClean="0">
                <a:latin typeface="Calibri" pitchFamily="34" charset="0"/>
              </a:rPr>
              <a:t>spina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bifida</a:t>
            </a:r>
            <a:endParaRPr lang="tr-TR" sz="2000" dirty="0">
              <a:latin typeface="Calibri" pitchFamily="34" charset="0"/>
            </a:endParaRPr>
          </a:p>
          <a:p>
            <a:pPr eaLnBrk="1" hangingPunct="1"/>
            <a:r>
              <a:rPr lang="tr-TR" sz="2000" dirty="0" err="1" smtClean="0">
                <a:latin typeface="Calibri" pitchFamily="34" charset="0"/>
              </a:rPr>
              <a:t>myelodisplazi</a:t>
            </a:r>
            <a:endParaRPr lang="tr-TR" sz="2000" dirty="0">
              <a:latin typeface="Calibri" pitchFamily="34" charset="0"/>
            </a:endParaRPr>
          </a:p>
          <a:p>
            <a:pPr eaLnBrk="1" hangingPunct="1"/>
            <a:r>
              <a:rPr lang="tr-TR" sz="2000" dirty="0">
                <a:latin typeface="Calibri" pitchFamily="34" charset="0"/>
              </a:rPr>
              <a:t>t</a:t>
            </a:r>
            <a:r>
              <a:rPr lang="tr-TR" sz="2000" dirty="0" smtClean="0">
                <a:latin typeface="Calibri" pitchFamily="34" charset="0"/>
              </a:rPr>
              <a:t>ümörler </a:t>
            </a:r>
          </a:p>
          <a:p>
            <a:pPr eaLnBrk="1" hangingPunct="1"/>
            <a:r>
              <a:rPr lang="tr-TR" sz="2000" dirty="0" smtClean="0">
                <a:latin typeface="Calibri" pitchFamily="34" charset="0"/>
              </a:rPr>
              <a:t>travma</a:t>
            </a:r>
            <a:endParaRPr lang="tr-TR" sz="2000" dirty="0">
              <a:latin typeface="Calibri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7224" y="3571876"/>
            <a:ext cx="1385829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400" dirty="0">
                <a:latin typeface="Calibri" pitchFamily="34" charset="0"/>
              </a:rPr>
              <a:t>Anatomik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357686" y="3214686"/>
            <a:ext cx="4143404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000" dirty="0" err="1" smtClean="0">
                <a:latin typeface="Calibri" pitchFamily="34" charset="0"/>
              </a:rPr>
              <a:t>ekstrofi</a:t>
            </a:r>
            <a:r>
              <a:rPr lang="tr-TR" sz="2000" dirty="0" smtClean="0">
                <a:latin typeface="Calibri" pitchFamily="34" charset="0"/>
              </a:rPr>
              <a:t>, </a:t>
            </a:r>
            <a:r>
              <a:rPr lang="tr-TR" sz="2000" dirty="0" err="1">
                <a:latin typeface="Calibri" pitchFamily="34" charset="0"/>
              </a:rPr>
              <a:t>epispadias</a:t>
            </a:r>
            <a:endParaRPr lang="tr-TR" sz="2000" dirty="0">
              <a:latin typeface="Calibri" pitchFamily="34" charset="0"/>
            </a:endParaRPr>
          </a:p>
          <a:p>
            <a:pPr eaLnBrk="1" hangingPunct="1"/>
            <a:r>
              <a:rPr lang="tr-TR" sz="2000" dirty="0" err="1" smtClean="0">
                <a:latin typeface="Calibri" pitchFamily="34" charset="0"/>
              </a:rPr>
              <a:t>üretral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valv</a:t>
            </a:r>
            <a:endParaRPr lang="tr-TR" sz="2000" dirty="0">
              <a:latin typeface="Calibri" pitchFamily="34" charset="0"/>
            </a:endParaRPr>
          </a:p>
          <a:p>
            <a:pPr eaLnBrk="1" hangingPunct="1"/>
            <a:r>
              <a:rPr lang="tr-TR" sz="2000" dirty="0" err="1" smtClean="0">
                <a:latin typeface="Calibri" pitchFamily="34" charset="0"/>
              </a:rPr>
              <a:t>ektopik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üreter</a:t>
            </a:r>
            <a:r>
              <a:rPr lang="tr-TR" sz="2000" dirty="0" smtClean="0">
                <a:latin typeface="Calibri" pitchFamily="34" charset="0"/>
              </a:rPr>
              <a:t>, </a:t>
            </a:r>
            <a:r>
              <a:rPr lang="tr-TR" sz="2000" dirty="0" err="1" smtClean="0">
                <a:latin typeface="Calibri" pitchFamily="34" charset="0"/>
              </a:rPr>
              <a:t>üreterosel</a:t>
            </a:r>
            <a:endParaRPr lang="en-US" sz="2000" dirty="0" smtClean="0">
              <a:latin typeface="Calibri" pitchFamily="34" charset="0"/>
            </a:endParaRPr>
          </a:p>
          <a:p>
            <a:pPr eaLnBrk="1" hangingPunct="1"/>
            <a:r>
              <a:rPr lang="tr-TR" sz="2000" dirty="0" err="1" smtClean="0">
                <a:latin typeface="Calibri" pitchFamily="34" charset="0"/>
              </a:rPr>
              <a:t>anorektal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malformasyon</a:t>
            </a:r>
            <a:endParaRPr lang="tr-TR" sz="2000" dirty="0">
              <a:latin typeface="Calibri" pitchFamily="34" charset="0"/>
            </a:endParaRPr>
          </a:p>
        </p:txBody>
      </p:sp>
      <p:sp>
        <p:nvSpPr>
          <p:cNvPr id="14" name="13 Sağ Ok"/>
          <p:cNvSpPr/>
          <p:nvPr/>
        </p:nvSpPr>
        <p:spPr>
          <a:xfrm>
            <a:off x="3071802" y="3714752"/>
            <a:ext cx="785818" cy="28575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85786" y="5072074"/>
            <a:ext cx="778674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400" b="1" dirty="0" smtClean="0">
                <a:latin typeface="Calibri" pitchFamily="34" charset="0"/>
              </a:rPr>
              <a:t>Organik patoloji olmaksızın ortaya çıkan işeme bozukluğu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7" name="16 Sağ Ok"/>
          <p:cNvSpPr/>
          <p:nvPr/>
        </p:nvSpPr>
        <p:spPr>
          <a:xfrm>
            <a:off x="3071802" y="1571612"/>
            <a:ext cx="785818" cy="28575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57224" y="1428736"/>
            <a:ext cx="1409232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2400" dirty="0" err="1" smtClean="0">
                <a:latin typeface="Calibri" pitchFamily="34" charset="0"/>
              </a:rPr>
              <a:t>Nörojenik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TEDAVİ - FARMAKOTERAPİ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>
                <a:latin typeface="Calibri" pitchFamily="34" charset="0"/>
              </a:rPr>
              <a:t>Antikolinerjikler</a:t>
            </a:r>
            <a:r>
              <a:rPr lang="tr-TR" dirty="0" smtClean="0">
                <a:latin typeface="Calibri" pitchFamily="34" charset="0"/>
              </a:rPr>
              <a:t> : </a:t>
            </a:r>
          </a:p>
          <a:p>
            <a:pPr algn="ctr">
              <a:buNone/>
            </a:pPr>
            <a:r>
              <a:rPr lang="tr-TR" dirty="0" err="1" smtClean="0">
                <a:latin typeface="Calibri" pitchFamily="34" charset="0"/>
              </a:rPr>
              <a:t>oxybutynin</a:t>
            </a:r>
            <a:endParaRPr lang="tr-TR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tr-TR" dirty="0" err="1" smtClean="0">
                <a:latin typeface="Calibri" pitchFamily="34" charset="0"/>
              </a:rPr>
              <a:t>tolterodine</a:t>
            </a:r>
            <a:r>
              <a:rPr lang="tr-TR" dirty="0" smtClean="0">
                <a:latin typeface="Calibri" pitchFamily="34" charset="0"/>
              </a:rPr>
              <a:t> </a:t>
            </a:r>
          </a:p>
          <a:p>
            <a:pPr algn="ctr">
              <a:buNone/>
            </a:pPr>
            <a:r>
              <a:rPr lang="tr-TR" dirty="0" err="1" smtClean="0">
                <a:latin typeface="Calibri" pitchFamily="34" charset="0"/>
              </a:rPr>
              <a:t>propiverine</a:t>
            </a:r>
            <a:endParaRPr lang="tr-TR" dirty="0">
              <a:latin typeface="Calibri" pitchFamily="34" charset="0"/>
            </a:endParaRPr>
          </a:p>
          <a:p>
            <a:pPr algn="ctr">
              <a:buNone/>
            </a:pPr>
            <a:r>
              <a:rPr lang="tr-TR" dirty="0" err="1" smtClean="0">
                <a:latin typeface="Calibri" pitchFamily="34" charset="0"/>
              </a:rPr>
              <a:t>solifenacin</a:t>
            </a:r>
            <a:endParaRPr lang="tr-TR" dirty="0" smtClean="0">
              <a:latin typeface="Calibri" pitchFamily="34" charset="0"/>
            </a:endParaRPr>
          </a:p>
          <a:p>
            <a:pPr algn="ctr">
              <a:buNone/>
            </a:pPr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Alfa </a:t>
            </a:r>
            <a:r>
              <a:rPr lang="tr-TR" dirty="0" err="1" smtClean="0">
                <a:latin typeface="Calibri" pitchFamily="34" charset="0"/>
              </a:rPr>
              <a:t>blokörler</a:t>
            </a:r>
            <a:r>
              <a:rPr lang="tr-TR" dirty="0" smtClean="0">
                <a:latin typeface="Calibri" pitchFamily="34" charset="0"/>
              </a:rPr>
              <a:t> :  </a:t>
            </a:r>
          </a:p>
          <a:p>
            <a:pPr algn="ctr">
              <a:buNone/>
            </a:pPr>
            <a:r>
              <a:rPr lang="tr-TR" dirty="0" err="1" smtClean="0">
                <a:latin typeface="Calibri" pitchFamily="34" charset="0"/>
              </a:rPr>
              <a:t>doxazosin</a:t>
            </a:r>
            <a:endParaRPr lang="tr-TR" dirty="0" smtClean="0">
              <a:latin typeface="Calibri" pitchFamily="34" charset="0"/>
            </a:endParaRP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5786446" y="1500174"/>
            <a:ext cx="2428892" cy="2286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kapasite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işeme sıklığında</a:t>
            </a:r>
            <a:endParaRPr lang="tr-TR" dirty="0"/>
          </a:p>
        </p:txBody>
      </p:sp>
      <p:sp>
        <p:nvSpPr>
          <p:cNvPr id="9" name="8 Aşağı Ok"/>
          <p:cNvSpPr/>
          <p:nvPr/>
        </p:nvSpPr>
        <p:spPr>
          <a:xfrm>
            <a:off x="7929586" y="2714620"/>
            <a:ext cx="14287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şağı Ok"/>
          <p:cNvSpPr/>
          <p:nvPr/>
        </p:nvSpPr>
        <p:spPr>
          <a:xfrm rot="10800000">
            <a:off x="7500958" y="2071677"/>
            <a:ext cx="142876" cy="409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285776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TEDAVİ - FARMAKOTERAPİ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42148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dirty="0" smtClean="0"/>
              <a:t>      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Comparison of </a:t>
            </a:r>
            <a:r>
              <a:rPr lang="en-US" sz="3800" b="1" u="sng" dirty="0" err="1" smtClean="0">
                <a:solidFill>
                  <a:srgbClr val="C00000"/>
                </a:solidFill>
                <a:latin typeface="Calibri" pitchFamily="34" charset="0"/>
              </a:rPr>
              <a:t>tolterodine</a:t>
            </a:r>
            <a:r>
              <a:rPr lang="en-US" u="sng" dirty="0" smtClean="0">
                <a:solidFill>
                  <a:srgbClr val="C00000"/>
                </a:solidFill>
                <a:latin typeface="Calibri" pitchFamily="34" charset="0"/>
              </a:rPr>
              <a:t> 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with standard treatment in pediatric patients with non</a:t>
            </a:r>
            <a:r>
              <a:rPr lang="tr-TR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</a:rPr>
              <a:t>neurogenic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 dysfunctional voiding/over active bladder: </a:t>
            </a:r>
            <a:r>
              <a:rPr lang="en-US" sz="3800" b="1" u="sng" dirty="0" smtClean="0">
                <a:solidFill>
                  <a:srgbClr val="C00000"/>
                </a:solidFill>
                <a:latin typeface="Calibri" pitchFamily="34" charset="0"/>
              </a:rPr>
              <a:t>a systematic review. </a:t>
            </a:r>
            <a:r>
              <a:rPr lang="tr-TR" sz="3800" b="1" u="sng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endParaRPr lang="tr-TR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en-US" sz="1800" u="sng" dirty="0" err="1" smtClean="0">
                <a:solidFill>
                  <a:srgbClr val="C00000"/>
                </a:solidFill>
                <a:latin typeface="Calibri" pitchFamily="34" charset="0"/>
              </a:rPr>
              <a:t>Medhi</a:t>
            </a:r>
            <a:r>
              <a:rPr lang="en-US" sz="1800" u="sng" dirty="0" smtClean="0">
                <a:solidFill>
                  <a:srgbClr val="C00000"/>
                </a:solidFill>
                <a:latin typeface="Calibri" pitchFamily="34" charset="0"/>
              </a:rPr>
              <a:t> B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, </a:t>
            </a:r>
            <a:r>
              <a:rPr lang="en-US" sz="1800" dirty="0" err="1" smtClean="0">
                <a:solidFill>
                  <a:srgbClr val="C00000"/>
                </a:solidFill>
                <a:latin typeface="Calibri" pitchFamily="34" charset="0"/>
              </a:rPr>
              <a:t>Mittal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 N, </a:t>
            </a:r>
            <a:r>
              <a:rPr lang="en-US" sz="1800" dirty="0" err="1" smtClean="0">
                <a:solidFill>
                  <a:srgbClr val="C00000"/>
                </a:solidFill>
                <a:latin typeface="Calibri" pitchFamily="34" charset="0"/>
              </a:rPr>
              <a:t>Bansal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 D, </a:t>
            </a:r>
            <a:r>
              <a:rPr lang="en-US" sz="1800" dirty="0" err="1" smtClean="0">
                <a:solidFill>
                  <a:srgbClr val="C00000"/>
                </a:solidFill>
                <a:latin typeface="Calibri" pitchFamily="34" charset="0"/>
              </a:rPr>
              <a:t>Prakash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 A, </a:t>
            </a:r>
            <a:r>
              <a:rPr lang="en-US" sz="1800" dirty="0" err="1" smtClean="0">
                <a:solidFill>
                  <a:srgbClr val="C00000"/>
                </a:solidFill>
                <a:latin typeface="Calibri" pitchFamily="34" charset="0"/>
              </a:rPr>
              <a:t>Sarangi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 SC, </a:t>
            </a:r>
            <a:r>
              <a:rPr lang="en-US" sz="1800" dirty="0" err="1" smtClean="0">
                <a:solidFill>
                  <a:srgbClr val="C00000"/>
                </a:solidFill>
                <a:latin typeface="Calibri" pitchFamily="34" charset="0"/>
              </a:rPr>
              <a:t>Nirthi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 B.</a:t>
            </a:r>
            <a:r>
              <a:rPr lang="tr-TR" sz="18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tr-TR" sz="1800" dirty="0" smtClean="0">
                <a:solidFill>
                  <a:srgbClr val="C00000"/>
                </a:solidFill>
                <a:latin typeface="Calibri" pitchFamily="34" charset="0"/>
              </a:rPr>
              <a:t>         </a:t>
            </a:r>
          </a:p>
          <a:p>
            <a:pPr>
              <a:buNone/>
            </a:pPr>
            <a:r>
              <a:rPr lang="tr-TR" sz="1800" dirty="0" smtClean="0">
                <a:solidFill>
                  <a:srgbClr val="C00000"/>
                </a:solidFill>
                <a:latin typeface="Calibri" pitchFamily="34" charset="0"/>
              </a:rPr>
              <a:t>        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Indian J </a:t>
            </a:r>
            <a:r>
              <a:rPr lang="en-US" sz="1800" dirty="0" err="1" smtClean="0">
                <a:solidFill>
                  <a:srgbClr val="C00000"/>
                </a:solidFill>
                <a:latin typeface="Calibri" pitchFamily="34" charset="0"/>
              </a:rPr>
              <a:t>Physiol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Calibri" pitchFamily="34" charset="0"/>
              </a:rPr>
              <a:t>Pharmacol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. 2013 Oct-Dec;57(4):343-53.</a:t>
            </a:r>
            <a:endParaRPr lang="tr-TR" sz="18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tr-TR" b="1" dirty="0" smtClean="0">
              <a:latin typeface="Calibri" pitchFamily="34" charset="0"/>
            </a:endParaRPr>
          </a:p>
          <a:p>
            <a:pPr>
              <a:buNone/>
            </a:pPr>
            <a:r>
              <a:rPr lang="tr-TR" b="1" dirty="0" smtClean="0">
                <a:latin typeface="Calibri" pitchFamily="34" charset="0"/>
              </a:rPr>
              <a:t>       </a:t>
            </a:r>
            <a:r>
              <a:rPr lang="en-US" dirty="0" smtClean="0">
                <a:latin typeface="Calibri" pitchFamily="34" charset="0"/>
              </a:rPr>
              <a:t>A total of </a:t>
            </a:r>
            <a:r>
              <a:rPr lang="tr-TR" b="1" dirty="0" smtClean="0">
                <a:latin typeface="Calibri" pitchFamily="34" charset="0"/>
              </a:rPr>
              <a:t>6 </a:t>
            </a:r>
            <a:r>
              <a:rPr lang="en-US" b="1" dirty="0" smtClean="0">
                <a:latin typeface="Calibri" pitchFamily="34" charset="0"/>
              </a:rPr>
              <a:t>randomized clinical trials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b="1" dirty="0" smtClean="0">
                <a:latin typeface="Calibri" pitchFamily="34" charset="0"/>
              </a:rPr>
              <a:t>11 other studies </a:t>
            </a:r>
            <a:r>
              <a:rPr lang="en-US" dirty="0" smtClean="0">
                <a:latin typeface="Calibri" pitchFamily="34" charset="0"/>
              </a:rPr>
              <a:t>of </a:t>
            </a:r>
            <a:r>
              <a:rPr lang="en-US" dirty="0" err="1" smtClean="0">
                <a:latin typeface="Calibri" pitchFamily="34" charset="0"/>
              </a:rPr>
              <a:t>tolterodine</a:t>
            </a:r>
            <a:r>
              <a:rPr lang="en-US" dirty="0" smtClean="0">
                <a:latin typeface="Calibri" pitchFamily="34" charset="0"/>
              </a:rPr>
              <a:t> in children with urinary incontinence were included in the present systematic review.</a:t>
            </a:r>
            <a:endParaRPr lang="tr-TR" dirty="0" smtClean="0">
              <a:latin typeface="Calibri" pitchFamily="34" charset="0"/>
            </a:endParaRPr>
          </a:p>
          <a:p>
            <a:pPr>
              <a:buNone/>
            </a:pPr>
            <a:endParaRPr lang="tr-TR" dirty="0" smtClean="0">
              <a:latin typeface="Calibri" pitchFamily="34" charset="0"/>
            </a:endParaRP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</a:t>
            </a:r>
            <a:r>
              <a:rPr lang="en-US" dirty="0" smtClean="0">
                <a:latin typeface="Calibri" pitchFamily="34" charset="0"/>
              </a:rPr>
              <a:t> Both extended and immediate release preparations of </a:t>
            </a:r>
            <a:r>
              <a:rPr lang="en-US" dirty="0" err="1" smtClean="0">
                <a:latin typeface="Calibri" pitchFamily="34" charset="0"/>
              </a:rPr>
              <a:t>tolterodine</a:t>
            </a:r>
            <a:r>
              <a:rPr lang="en-US" dirty="0" smtClean="0">
                <a:latin typeface="Calibri" pitchFamily="34" charset="0"/>
              </a:rPr>
              <a:t> were shown to have comparable efficacy and </a:t>
            </a:r>
            <a:r>
              <a:rPr lang="en-US" b="1" dirty="0" err="1" smtClean="0">
                <a:latin typeface="Calibri" pitchFamily="34" charset="0"/>
              </a:rPr>
              <a:t>tolterodine</a:t>
            </a:r>
            <a:r>
              <a:rPr lang="en-US" b="1" dirty="0" smtClean="0">
                <a:latin typeface="Calibri" pitchFamily="34" charset="0"/>
              </a:rPr>
              <a:t> proved to have comparable efficacy with </a:t>
            </a:r>
            <a:r>
              <a:rPr lang="en-US" sz="3800" b="1" u="sng" dirty="0" smtClean="0">
                <a:latin typeface="Calibri" pitchFamily="34" charset="0"/>
              </a:rPr>
              <a:t>better tolerability than </a:t>
            </a:r>
            <a:r>
              <a:rPr lang="en-US" sz="3800" b="1" u="sng" dirty="0" err="1" smtClean="0">
                <a:latin typeface="Calibri" pitchFamily="34" charset="0"/>
              </a:rPr>
              <a:t>oxybutynin</a:t>
            </a:r>
            <a:r>
              <a:rPr lang="en-US" sz="3800" b="1" u="sng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in these studies. It can be concluded that </a:t>
            </a:r>
            <a:r>
              <a:rPr lang="en-US" b="1" dirty="0" err="1" smtClean="0">
                <a:latin typeface="Calibri" pitchFamily="34" charset="0"/>
              </a:rPr>
              <a:t>tolterodine</a:t>
            </a:r>
            <a:r>
              <a:rPr lang="en-US" b="1" dirty="0" smtClean="0">
                <a:latin typeface="Calibri" pitchFamily="34" charset="0"/>
              </a:rPr>
              <a:t> is </a:t>
            </a:r>
            <a:r>
              <a:rPr lang="en-US" sz="3800" b="1" u="sng" dirty="0" smtClean="0">
                <a:latin typeface="Calibri" pitchFamily="34" charset="0"/>
              </a:rPr>
              <a:t>efficacious in treatment of urinary incontinence in children</a:t>
            </a:r>
            <a:r>
              <a:rPr lang="en-US" sz="3800" b="1" dirty="0" smtClean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-142900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TEDAVİ - FARMAKOTERAPİ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4718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1400" dirty="0" smtClean="0">
                <a:latin typeface="Calibri" pitchFamily="34" charset="0"/>
              </a:rPr>
              <a:t>       </a:t>
            </a:r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Efficacy, tolerability and safety of </a:t>
            </a:r>
            <a:r>
              <a:rPr lang="en-US" b="1" u="sng" dirty="0" err="1" smtClean="0">
                <a:solidFill>
                  <a:srgbClr val="C00000"/>
                </a:solidFill>
                <a:latin typeface="Calibri" pitchFamily="34" charset="0"/>
              </a:rPr>
              <a:t>propiverine</a:t>
            </a:r>
            <a:r>
              <a:rPr lang="en-US" b="1" u="sng" dirty="0" smtClean="0">
                <a:solidFill>
                  <a:srgbClr val="C00000"/>
                </a:solidFill>
                <a:latin typeface="Calibri" pitchFamily="34" charset="0"/>
              </a:rPr>
              <a:t> hydrochloride </a:t>
            </a:r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in comparison to </a:t>
            </a:r>
            <a:r>
              <a:rPr lang="en-US" sz="1400" dirty="0" err="1" smtClean="0">
                <a:solidFill>
                  <a:srgbClr val="C00000"/>
                </a:solidFill>
                <a:latin typeface="Calibri" pitchFamily="34" charset="0"/>
              </a:rPr>
              <a:t>oxybutynin</a:t>
            </a:r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 in children with urge incontinence due to overactive bladder: Results of a multicentre observational cohort study.</a:t>
            </a:r>
            <a:endParaRPr lang="tr-TR" sz="1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tr-TR" sz="1400" dirty="0" smtClean="0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en-US" sz="1100" u="sng" dirty="0" err="1" smtClean="0">
                <a:solidFill>
                  <a:srgbClr val="C00000"/>
                </a:solidFill>
                <a:latin typeface="Calibri" pitchFamily="34" charset="0"/>
              </a:rPr>
              <a:t>Alloussi</a:t>
            </a:r>
            <a:r>
              <a:rPr lang="en-US" sz="1100" u="sng" dirty="0" smtClean="0">
                <a:solidFill>
                  <a:srgbClr val="C00000"/>
                </a:solidFill>
                <a:latin typeface="Calibri" pitchFamily="34" charset="0"/>
              </a:rPr>
              <a:t> S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Mürtz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G, Braun R, Gerhardt U, Heinrich M,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Hellmis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E, Horn W,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Marschall-Kehrel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D,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Niklas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K,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Raabe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M,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Rössler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T,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Seibt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B,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Siemer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S, Schultz-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Lampel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D, Walter H,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Wiedeking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B,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Alloussi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S, Bock P,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Strugala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G,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Madersbacher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H. </a:t>
            </a:r>
            <a:endParaRPr lang="tr-TR" sz="11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tr-TR" sz="1100" dirty="0" smtClean="0">
                <a:solidFill>
                  <a:srgbClr val="C00000"/>
                </a:solidFill>
                <a:latin typeface="Calibri" pitchFamily="34" charset="0"/>
              </a:rPr>
              <a:t>         </a:t>
            </a:r>
          </a:p>
          <a:p>
            <a:pPr>
              <a:buNone/>
            </a:pPr>
            <a:r>
              <a:rPr lang="tr-TR" sz="1100" dirty="0" smtClean="0">
                <a:solidFill>
                  <a:srgbClr val="C00000"/>
                </a:solidFill>
                <a:latin typeface="Calibri" pitchFamily="34" charset="0"/>
              </a:rPr>
              <a:t>         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BJU Int. 2010 Aug;106(4):550-6. </a:t>
            </a:r>
          </a:p>
          <a:p>
            <a:pPr>
              <a:buNone/>
            </a:pPr>
            <a:r>
              <a:rPr lang="tr-TR" sz="1400" dirty="0" smtClean="0">
                <a:latin typeface="Calibri" pitchFamily="34" charset="0"/>
              </a:rPr>
              <a:t>    </a:t>
            </a:r>
            <a:endParaRPr lang="en-US" sz="1400" dirty="0" smtClean="0">
              <a:latin typeface="Calibri" pitchFamily="34" charset="0"/>
            </a:endParaRPr>
          </a:p>
          <a:p>
            <a:endParaRPr lang="en-US" sz="14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1400" dirty="0" smtClean="0">
                <a:latin typeface="Calibri" pitchFamily="34" charset="0"/>
              </a:rPr>
              <a:t>       </a:t>
            </a:r>
            <a:r>
              <a:rPr lang="en-US" sz="1400" dirty="0" smtClean="0">
                <a:latin typeface="Calibri" pitchFamily="34" charset="0"/>
              </a:rPr>
              <a:t>There was a significantly </a:t>
            </a:r>
            <a:r>
              <a:rPr lang="en-US" b="1" u="sng" dirty="0" smtClean="0">
                <a:latin typeface="Calibri" pitchFamily="34" charset="0"/>
              </a:rPr>
              <a:t>more </a:t>
            </a:r>
            <a:r>
              <a:rPr lang="en-US" b="1" u="sng" dirty="0" err="1" smtClean="0">
                <a:latin typeface="Calibri" pitchFamily="34" charset="0"/>
              </a:rPr>
              <a:t>favourable</a:t>
            </a:r>
            <a:r>
              <a:rPr lang="en-US" b="1" u="sng" dirty="0" smtClean="0">
                <a:latin typeface="Calibri" pitchFamily="34" charset="0"/>
              </a:rPr>
              <a:t> tolerability</a:t>
            </a:r>
            <a:r>
              <a:rPr lang="tr-TR" b="1" u="sng" dirty="0" smtClean="0">
                <a:latin typeface="Calibri" pitchFamily="34" charset="0"/>
              </a:rPr>
              <a:t> </a:t>
            </a:r>
            <a:r>
              <a:rPr lang="en-US" b="1" u="sng" dirty="0" smtClean="0">
                <a:latin typeface="Calibri" pitchFamily="34" charset="0"/>
              </a:rPr>
              <a:t>to </a:t>
            </a:r>
            <a:r>
              <a:rPr lang="en-US" b="1" u="sng" dirty="0" err="1" smtClean="0">
                <a:latin typeface="Calibri" pitchFamily="34" charset="0"/>
              </a:rPr>
              <a:t>propiverine</a:t>
            </a:r>
            <a:r>
              <a:rPr lang="en-US" b="1" u="sng" dirty="0" smtClean="0">
                <a:latin typeface="Calibri" pitchFamily="34" charset="0"/>
              </a:rPr>
              <a:t> than </a:t>
            </a:r>
            <a:r>
              <a:rPr lang="en-US" b="1" u="sng" dirty="0" err="1" smtClean="0">
                <a:latin typeface="Calibri" pitchFamily="34" charset="0"/>
              </a:rPr>
              <a:t>oxybutynin</a:t>
            </a:r>
            <a:r>
              <a:rPr lang="en-US" b="1" u="sng" dirty="0" smtClean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for the overall rate of adverse events (3.9% </a:t>
            </a:r>
            <a:r>
              <a:rPr lang="en-US" sz="1400" dirty="0" err="1" smtClean="0">
                <a:latin typeface="Calibri" pitchFamily="34" charset="0"/>
              </a:rPr>
              <a:t>vs</a:t>
            </a:r>
            <a:r>
              <a:rPr lang="en-US" sz="1400" dirty="0" smtClean="0">
                <a:latin typeface="Calibri" pitchFamily="34" charset="0"/>
              </a:rPr>
              <a:t> 16.3%, odds ratio 4.813)</a:t>
            </a:r>
            <a:r>
              <a:rPr lang="tr-TR" sz="1400" dirty="0" smtClean="0">
                <a:latin typeface="Calibri" pitchFamily="34" charset="0"/>
              </a:rPr>
              <a:t>.</a:t>
            </a:r>
            <a:r>
              <a:rPr lang="en-US" sz="1400" dirty="0" smtClean="0">
                <a:latin typeface="Calibri" pitchFamily="34" charset="0"/>
              </a:rPr>
              <a:t>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TEDAVİ - FARMAKOTERAPİ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14763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7419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3" y="1785926"/>
            <a:ext cx="485778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Başlık"/>
          <p:cNvSpPr txBox="1">
            <a:spLocks noGrp="1"/>
          </p:cNvSpPr>
          <p:nvPr>
            <p:ph sz="quarter" idx="1"/>
          </p:nvPr>
        </p:nvSpPr>
        <p:spPr>
          <a:xfrm>
            <a:off x="457200" y="1285875"/>
            <a:ext cx="7758113" cy="4873625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TEDAVİ - NÖROMODULASYON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7467600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>
                <a:latin typeface="Calibri" pitchFamily="34" charset="0"/>
              </a:rPr>
              <a:t>    </a:t>
            </a:r>
            <a:r>
              <a:rPr lang="en-US" b="1" u="sng" dirty="0" smtClean="0">
                <a:solidFill>
                  <a:srgbClr val="C00000"/>
                </a:solidFill>
                <a:latin typeface="Calibri" pitchFamily="34" charset="0"/>
              </a:rPr>
              <a:t>Electrical stimulation </a:t>
            </a:r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for lower urinary tract dysfunction in children: </a:t>
            </a:r>
            <a:r>
              <a:rPr lang="en-US" b="1" u="sng" dirty="0" smtClean="0">
                <a:solidFill>
                  <a:srgbClr val="C00000"/>
                </a:solidFill>
                <a:latin typeface="Calibri" pitchFamily="34" charset="0"/>
              </a:rPr>
              <a:t>a systematic review</a:t>
            </a:r>
            <a:r>
              <a:rPr lang="tr-TR" b="1" u="sng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</a:rPr>
              <a:t>of the literature.</a:t>
            </a:r>
          </a:p>
          <a:p>
            <a:pPr>
              <a:buNone/>
            </a:pPr>
            <a:r>
              <a:rPr lang="tr-TR" sz="1100" dirty="0" smtClean="0">
                <a:solidFill>
                  <a:srgbClr val="C00000"/>
                </a:solidFill>
                <a:latin typeface="Calibri" pitchFamily="34" charset="0"/>
              </a:rPr>
              <a:t>         </a:t>
            </a:r>
          </a:p>
          <a:p>
            <a:pPr>
              <a:buNone/>
            </a:pPr>
            <a:r>
              <a:rPr lang="tr-TR" sz="1100" dirty="0" smtClean="0">
                <a:solidFill>
                  <a:srgbClr val="C00000"/>
                </a:solidFill>
                <a:latin typeface="Calibri" pitchFamily="34" charset="0"/>
              </a:rPr>
              <a:t>         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Barroso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U 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Jr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Tourinho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R,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Lordêlo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P, 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Hoebeke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 P, Chase J</a:t>
            </a:r>
            <a:endParaRPr lang="tr-TR" sz="1100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tr-TR" sz="11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tr-TR" sz="1100" dirty="0" smtClean="0">
                <a:solidFill>
                  <a:srgbClr val="C00000"/>
                </a:solidFill>
                <a:latin typeface="Calibri" pitchFamily="34" charset="0"/>
              </a:rPr>
              <a:t>         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Neurourol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100" dirty="0" err="1" smtClean="0">
                <a:solidFill>
                  <a:srgbClr val="C00000"/>
                </a:solidFill>
                <a:latin typeface="Calibri" pitchFamily="34" charset="0"/>
              </a:rPr>
              <a:t>Urodyn</a:t>
            </a:r>
            <a:r>
              <a:rPr lang="en-US" sz="1100" dirty="0" smtClean="0">
                <a:solidFill>
                  <a:srgbClr val="C00000"/>
                </a:solidFill>
                <a:latin typeface="Calibri" pitchFamily="34" charset="0"/>
              </a:rPr>
              <a:t>. 2011 Nov;30(8):1429-36.</a:t>
            </a: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</a:t>
            </a:r>
            <a:r>
              <a:rPr lang="en-US" u="sng" dirty="0" smtClean="0">
                <a:latin typeface="Calibri" pitchFamily="34" charset="0"/>
              </a:rPr>
              <a:t>Rates of complete resolution of the symptoms of OAB, urgency, and daytime incontinence ranged from 31% to 86% respectively. </a:t>
            </a:r>
            <a:endParaRPr lang="tr-TR" u="sng" dirty="0" smtClean="0">
              <a:latin typeface="Calibri" pitchFamily="34" charset="0"/>
            </a:endParaRPr>
          </a:p>
          <a:p>
            <a:endParaRPr lang="tr-TR" u="sng" dirty="0" smtClean="0">
              <a:latin typeface="Calibri" pitchFamily="34" charset="0"/>
            </a:endParaRP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</a:t>
            </a:r>
            <a:r>
              <a:rPr lang="en-US" u="sng" dirty="0" err="1" smtClean="0">
                <a:latin typeface="Calibri" pitchFamily="34" charset="0"/>
              </a:rPr>
              <a:t>Parasacral</a:t>
            </a:r>
            <a:r>
              <a:rPr lang="en-US" u="sng" dirty="0" smtClean="0">
                <a:latin typeface="Calibri" pitchFamily="34" charset="0"/>
              </a:rPr>
              <a:t> TENS has been shown to be more effective</a:t>
            </a:r>
            <a:endParaRPr lang="tr-TR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-357214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TEDAVİ - BOTULİNUM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67600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sz="2600" dirty="0" smtClean="0">
                <a:latin typeface="Calibri" pitchFamily="34" charset="0"/>
              </a:rPr>
              <a:t>    </a:t>
            </a:r>
            <a:r>
              <a:rPr lang="en-US" sz="2600" b="1" dirty="0" err="1" smtClean="0">
                <a:solidFill>
                  <a:srgbClr val="C00000"/>
                </a:solidFill>
                <a:latin typeface="Calibri" pitchFamily="34" charset="0"/>
              </a:rPr>
              <a:t>Botulinum</a:t>
            </a:r>
            <a:r>
              <a:rPr lang="en-US" sz="2600" b="1" dirty="0" smtClean="0">
                <a:solidFill>
                  <a:srgbClr val="C00000"/>
                </a:solidFill>
                <a:latin typeface="Calibri" pitchFamily="34" charset="0"/>
              </a:rPr>
              <a:t> </a:t>
            </a:r>
            <a:r>
              <a:rPr lang="en-US" sz="2600" dirty="0" smtClean="0">
                <a:solidFill>
                  <a:srgbClr val="C00000"/>
                </a:solidFill>
                <a:latin typeface="Calibri" pitchFamily="34" charset="0"/>
              </a:rPr>
              <a:t>toxin injections in the management of non-</a:t>
            </a:r>
            <a:r>
              <a:rPr lang="en-US" sz="2600" dirty="0" err="1" smtClean="0">
                <a:solidFill>
                  <a:srgbClr val="C00000"/>
                </a:solidFill>
                <a:latin typeface="Calibri" pitchFamily="34" charset="0"/>
              </a:rPr>
              <a:t>neurogenic</a:t>
            </a:r>
            <a:r>
              <a:rPr lang="en-US" sz="2600" dirty="0" smtClean="0">
                <a:solidFill>
                  <a:srgbClr val="C00000"/>
                </a:solidFill>
                <a:latin typeface="Calibri" pitchFamily="34" charset="0"/>
              </a:rPr>
              <a:t> overactive bladders in children.</a:t>
            </a:r>
            <a:endParaRPr lang="tr-TR" sz="26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en-US" sz="13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tr-TR" sz="1300" dirty="0" smtClean="0">
                <a:solidFill>
                  <a:srgbClr val="C00000"/>
                </a:solidFill>
                <a:latin typeface="Calibri" pitchFamily="34" charset="0"/>
              </a:rPr>
              <a:t>         </a:t>
            </a:r>
            <a:r>
              <a:rPr lang="en-US" sz="1300" dirty="0" err="1" smtClean="0">
                <a:solidFill>
                  <a:srgbClr val="C00000"/>
                </a:solidFill>
                <a:latin typeface="Calibri" pitchFamily="34" charset="0"/>
              </a:rPr>
              <a:t>Léon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</a:rPr>
              <a:t> P, Jolly C, </a:t>
            </a:r>
            <a:r>
              <a:rPr lang="en-US" sz="1300" dirty="0" err="1" smtClean="0">
                <a:solidFill>
                  <a:srgbClr val="C00000"/>
                </a:solidFill>
                <a:latin typeface="Calibri" pitchFamily="34" charset="0"/>
              </a:rPr>
              <a:t>Binet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</a:rPr>
              <a:t> A, </a:t>
            </a:r>
            <a:r>
              <a:rPr lang="en-US" sz="1300" dirty="0" err="1" smtClean="0">
                <a:solidFill>
                  <a:srgbClr val="C00000"/>
                </a:solidFill>
                <a:latin typeface="Calibri" pitchFamily="34" charset="0"/>
              </a:rPr>
              <a:t>Fiquet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</a:rPr>
              <a:t> C, </a:t>
            </a:r>
            <a:r>
              <a:rPr lang="en-US" sz="1300" dirty="0" err="1" smtClean="0">
                <a:solidFill>
                  <a:srgbClr val="C00000"/>
                </a:solidFill>
                <a:latin typeface="Calibri" pitchFamily="34" charset="0"/>
              </a:rPr>
              <a:t>Vilette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</a:rPr>
              <a:t> C, Lefebvre F, </a:t>
            </a:r>
            <a:r>
              <a:rPr lang="en-US" sz="1300" dirty="0" err="1" smtClean="0">
                <a:solidFill>
                  <a:srgbClr val="C00000"/>
                </a:solidFill>
                <a:latin typeface="Calibri" pitchFamily="34" charset="0"/>
              </a:rPr>
              <a:t>Bouché-Pillon-Persyn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</a:rPr>
              <a:t> MA, </a:t>
            </a:r>
            <a:r>
              <a:rPr lang="en-US" sz="1300" dirty="0" err="1" smtClean="0">
                <a:solidFill>
                  <a:srgbClr val="C00000"/>
                </a:solidFill>
                <a:latin typeface="Calibri" pitchFamily="34" charset="0"/>
              </a:rPr>
              <a:t>Poli-Mérol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</a:rPr>
              <a:t> ML.</a:t>
            </a:r>
          </a:p>
          <a:p>
            <a:endParaRPr lang="en-US" sz="13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tr-TR" sz="1300" dirty="0" smtClean="0">
                <a:solidFill>
                  <a:srgbClr val="C00000"/>
                </a:solidFill>
                <a:latin typeface="Calibri" pitchFamily="34" charset="0"/>
              </a:rPr>
              <a:t>         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</a:rPr>
              <a:t>J </a:t>
            </a:r>
            <a:r>
              <a:rPr lang="en-US" sz="1300" dirty="0" err="1" smtClean="0">
                <a:solidFill>
                  <a:srgbClr val="C00000"/>
                </a:solidFill>
                <a:latin typeface="Calibri" pitchFamily="34" charset="0"/>
              </a:rPr>
              <a:t>Pediatr</a:t>
            </a:r>
            <a:r>
              <a:rPr lang="en-US" sz="1300" dirty="0" smtClean="0">
                <a:solidFill>
                  <a:srgbClr val="C00000"/>
                </a:solidFill>
                <a:latin typeface="Calibri" pitchFamily="34" charset="0"/>
              </a:rPr>
              <a:t> Surg. 2014 Sep;49(9):1424-8.</a:t>
            </a:r>
            <a:endParaRPr lang="tr-TR" sz="1300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sz="2600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tr-TR" sz="2600" dirty="0" smtClean="0">
                <a:latin typeface="Calibri" pitchFamily="34" charset="0"/>
              </a:rPr>
              <a:t> </a:t>
            </a:r>
            <a:r>
              <a:rPr lang="tr-TR" sz="2100" dirty="0" smtClean="0">
                <a:latin typeface="Calibri" pitchFamily="34" charset="0"/>
              </a:rPr>
              <a:t>    </a:t>
            </a:r>
            <a:r>
              <a:rPr lang="en-US" sz="2100" b="1" dirty="0" smtClean="0">
                <a:latin typeface="Calibri" pitchFamily="34" charset="0"/>
              </a:rPr>
              <a:t>Compliance</a:t>
            </a:r>
            <a:r>
              <a:rPr lang="en-US" sz="2100" dirty="0" smtClean="0">
                <a:latin typeface="Calibri" pitchFamily="34" charset="0"/>
              </a:rPr>
              <a:t> </a:t>
            </a:r>
            <a:r>
              <a:rPr lang="en-US" sz="2100" b="1" dirty="0" smtClean="0">
                <a:latin typeface="Calibri" pitchFamily="34" charset="0"/>
              </a:rPr>
              <a:t>was improved </a:t>
            </a:r>
            <a:r>
              <a:rPr lang="en-US" sz="2100" dirty="0" smtClean="0">
                <a:latin typeface="Calibri" pitchFamily="34" charset="0"/>
              </a:rPr>
              <a:t>early-on in half the cases and at 1year for all</a:t>
            </a:r>
            <a:r>
              <a:rPr lang="tr-TR" sz="2100" dirty="0" smtClean="0">
                <a:latin typeface="Calibri" pitchFamily="34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cases</a:t>
            </a:r>
            <a:r>
              <a:rPr lang="tr-TR" sz="2100" dirty="0" smtClean="0">
                <a:latin typeface="Calibri" pitchFamily="34" charset="0"/>
              </a:rPr>
              <a:t> </a:t>
            </a:r>
            <a:r>
              <a:rPr lang="en-US" sz="2100" dirty="0" smtClean="0">
                <a:latin typeface="Calibri" pitchFamily="34" charset="0"/>
              </a:rPr>
              <a:t>(from 12% to 61%, p=0.01). </a:t>
            </a:r>
            <a:endParaRPr lang="tr-TR" sz="2100" dirty="0" smtClean="0">
              <a:latin typeface="Calibri" pitchFamily="34" charset="0"/>
            </a:endParaRPr>
          </a:p>
          <a:p>
            <a:pPr>
              <a:buNone/>
            </a:pPr>
            <a:endParaRPr lang="tr-TR" sz="2100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2100" dirty="0" smtClean="0">
                <a:latin typeface="Calibri" pitchFamily="34" charset="0"/>
              </a:rPr>
              <a:t>     </a:t>
            </a:r>
            <a:r>
              <a:rPr lang="en-US" sz="2100" dirty="0" smtClean="0">
                <a:latin typeface="Calibri" pitchFamily="34" charset="0"/>
              </a:rPr>
              <a:t>Clinical symptoms improved: mean of 7.75 daytime </a:t>
            </a:r>
            <a:r>
              <a:rPr lang="en-US" sz="2100" b="1" dirty="0" smtClean="0">
                <a:latin typeface="Calibri" pitchFamily="34" charset="0"/>
              </a:rPr>
              <a:t>urinary incontinence</a:t>
            </a:r>
            <a:r>
              <a:rPr lang="en-US" sz="2100" dirty="0" smtClean="0">
                <a:latin typeface="Calibri" pitchFamily="34" charset="0"/>
              </a:rPr>
              <a:t> episodes (IE) per week before the injection vs. 3 after the procedure (p=0.04). For nighttime IE the improvement was even more noticeable with 7.38 nighttime IE episodes per week before the injection vs. 2.06 after the procedure (p=0,02).</a:t>
            </a:r>
            <a:r>
              <a:rPr lang="tr-TR" sz="2100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endParaRPr lang="tr-TR" sz="2100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2100" dirty="0" smtClean="0">
                <a:latin typeface="Calibri" pitchFamily="34" charset="0"/>
              </a:rPr>
              <a:t>     </a:t>
            </a:r>
            <a:r>
              <a:rPr lang="en-US" sz="2100" b="1" u="sng" dirty="0" err="1" smtClean="0">
                <a:latin typeface="Calibri" pitchFamily="34" charset="0"/>
              </a:rPr>
              <a:t>Intradetrusor</a:t>
            </a:r>
            <a:r>
              <a:rPr lang="en-US" sz="2100" dirty="0" smtClean="0">
                <a:latin typeface="Calibri" pitchFamily="34" charset="0"/>
              </a:rPr>
              <a:t> </a:t>
            </a:r>
            <a:r>
              <a:rPr lang="en-US" sz="2100" dirty="0" err="1" smtClean="0">
                <a:latin typeface="Calibri" pitchFamily="34" charset="0"/>
              </a:rPr>
              <a:t>Botulinum</a:t>
            </a:r>
            <a:r>
              <a:rPr lang="en-US" sz="2100" dirty="0" smtClean="0">
                <a:latin typeface="Calibri" pitchFamily="34" charset="0"/>
              </a:rPr>
              <a:t> toxin injections are a potential therapeutic option for the management of non-</a:t>
            </a:r>
            <a:r>
              <a:rPr lang="en-US" sz="2100" dirty="0" err="1" smtClean="0">
                <a:latin typeface="Calibri" pitchFamily="34" charset="0"/>
              </a:rPr>
              <a:t>neurogenic</a:t>
            </a:r>
            <a:r>
              <a:rPr lang="en-US" sz="2100" dirty="0" smtClean="0">
                <a:latin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</a:rPr>
              <a:t>detrusor</a:t>
            </a:r>
            <a:r>
              <a:rPr lang="en-US" sz="2100" dirty="0" smtClean="0">
                <a:latin typeface="Calibri" pitchFamily="34" charset="0"/>
              </a:rPr>
              <a:t> </a:t>
            </a:r>
            <a:r>
              <a:rPr lang="en-US" sz="2100" dirty="0" err="1" smtClean="0">
                <a:latin typeface="Calibri" pitchFamily="34" charset="0"/>
              </a:rPr>
              <a:t>overactivity</a:t>
            </a:r>
            <a:r>
              <a:rPr lang="en-US" sz="2100" dirty="0" smtClean="0">
                <a:latin typeface="Calibri" pitchFamily="34" charset="0"/>
              </a:rPr>
              <a:t> in children resistant to the usual treatments.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72547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TEDAVİ - BOTULİNUM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467600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b="1" dirty="0" smtClean="0">
                <a:latin typeface="Calibri" pitchFamily="34" charset="0"/>
              </a:rPr>
              <a:t>    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Long-term efficacy and durability of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botulinum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-A toxin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for refractory dysfunctional voiding in children.</a:t>
            </a:r>
            <a:endParaRPr lang="tr-TR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tr-TR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Vricella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GJ, 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Campigotto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M, 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Coplen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DE, 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Traxel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 EJ, Austin PF.</a:t>
            </a:r>
            <a:endParaRPr lang="tr-TR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endParaRPr lang="tr-TR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</a:rPr>
              <a:t>       </a:t>
            </a:r>
            <a:r>
              <a:rPr lang="en-US" sz="1400" b="1" dirty="0" smtClean="0">
                <a:solidFill>
                  <a:srgbClr val="FF0000"/>
                </a:solidFill>
                <a:latin typeface="Calibri" pitchFamily="34" charset="0"/>
              </a:rPr>
              <a:t>J Urol. 2014 May;191(5 </a:t>
            </a:r>
            <a:r>
              <a:rPr lang="en-US" sz="1400" b="1" dirty="0" err="1" smtClean="0">
                <a:solidFill>
                  <a:srgbClr val="FF0000"/>
                </a:solidFill>
                <a:latin typeface="Calibri" pitchFamily="34" charset="0"/>
              </a:rPr>
              <a:t>Suppl</a:t>
            </a:r>
            <a:r>
              <a:rPr lang="tr-TR" sz="1400" b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endParaRPr lang="en-US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tr-TR" b="1" dirty="0" smtClean="0">
                <a:latin typeface="Calibri" pitchFamily="34" charset="0"/>
              </a:rPr>
              <a:t>    </a:t>
            </a:r>
            <a:endParaRPr lang="en-US" b="1" dirty="0" smtClean="0">
              <a:latin typeface="Calibri" pitchFamily="34" charset="0"/>
            </a:endParaRPr>
          </a:p>
          <a:p>
            <a:endParaRPr lang="en-US" b="1" dirty="0" smtClean="0">
              <a:latin typeface="Calibri" pitchFamily="34" charset="0"/>
            </a:endParaRP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L</a:t>
            </a:r>
            <a:r>
              <a:rPr lang="en-US" dirty="0" err="1" smtClean="0">
                <a:latin typeface="Calibri" pitchFamily="34" charset="0"/>
              </a:rPr>
              <a:t>ong</a:t>
            </a:r>
            <a:r>
              <a:rPr lang="en-US" dirty="0" smtClean="0">
                <a:latin typeface="Calibri" pitchFamily="34" charset="0"/>
              </a:rPr>
              <a:t>-term experience with </a:t>
            </a:r>
            <a:r>
              <a:rPr lang="en-US" b="1" u="sng" dirty="0" err="1" smtClean="0">
                <a:latin typeface="Calibri" pitchFamily="34" charset="0"/>
              </a:rPr>
              <a:t>intrasphincteric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botulinum</a:t>
            </a:r>
            <a:r>
              <a:rPr lang="en-US" dirty="0" smtClean="0">
                <a:latin typeface="Calibri" pitchFamily="34" charset="0"/>
              </a:rPr>
              <a:t> toxin A injection in children with dysfunctional voiding.</a:t>
            </a:r>
            <a:endParaRPr lang="tr-TR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</a:t>
            </a:r>
            <a:r>
              <a:rPr lang="en-US" dirty="0" smtClean="0">
                <a:latin typeface="Calibri" pitchFamily="34" charset="0"/>
              </a:rPr>
              <a:t>Eight of the 12 children </a:t>
            </a:r>
            <a:r>
              <a:rPr lang="en-US" b="1" u="sng" dirty="0" smtClean="0">
                <a:latin typeface="Calibri" pitchFamily="34" charset="0"/>
              </a:rPr>
              <a:t>(67%) experienced significant improvement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tr-TR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in voiding parameters. Before </a:t>
            </a:r>
            <a:r>
              <a:rPr lang="en-US" dirty="0" err="1" smtClean="0">
                <a:latin typeface="Calibri" pitchFamily="34" charset="0"/>
              </a:rPr>
              <a:t>vs</a:t>
            </a:r>
            <a:r>
              <a:rPr lang="en-US" dirty="0" smtClean="0">
                <a:latin typeface="Calibri" pitchFamily="34" charset="0"/>
              </a:rPr>
              <a:t> after treatment mean ± SD post-void residual urine volume was 115 ± 83 </a:t>
            </a:r>
            <a:r>
              <a:rPr lang="en-US" dirty="0" err="1" smtClean="0">
                <a:latin typeface="Calibri" pitchFamily="34" charset="0"/>
              </a:rPr>
              <a:t>vs</a:t>
            </a:r>
            <a:r>
              <a:rPr lang="en-US" dirty="0" smtClean="0">
                <a:latin typeface="Calibri" pitchFamily="34" charset="0"/>
              </a:rPr>
              <a:t> 57 ± 61 ml (p = 0.016) and the mean maximum flow rate was 11.8 ± 8.1 </a:t>
            </a:r>
            <a:r>
              <a:rPr lang="en-US" dirty="0" err="1" smtClean="0">
                <a:latin typeface="Calibri" pitchFamily="34" charset="0"/>
              </a:rPr>
              <a:t>vs</a:t>
            </a:r>
            <a:r>
              <a:rPr lang="en-US" dirty="0" smtClean="0">
                <a:latin typeface="Calibri" pitchFamily="34" charset="0"/>
              </a:rPr>
              <a:t> 20.4 ± 7.9 ml per second. Half of the cohort required a second injection an average of 15 months later. 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214338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ENÜREZİS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487375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>
                <a:latin typeface="Calibri" pitchFamily="34" charset="0"/>
              </a:rPr>
              <a:t>5 yaş üzeri </a:t>
            </a:r>
            <a:r>
              <a:rPr lang="tr-TR" dirty="0" err="1" smtClean="0">
                <a:latin typeface="Calibri" pitchFamily="34" charset="0"/>
              </a:rPr>
              <a:t>çoçuklarda</a:t>
            </a:r>
            <a:r>
              <a:rPr lang="tr-TR" dirty="0" smtClean="0">
                <a:latin typeface="Calibri" pitchFamily="34" charset="0"/>
              </a:rPr>
              <a:t> uykuda istemsiz işeme</a:t>
            </a:r>
          </a:p>
          <a:p>
            <a:pPr>
              <a:buNone/>
            </a:pPr>
            <a:endParaRPr lang="tr-TR" dirty="0" smtClean="0">
              <a:latin typeface="Calibri" pitchFamily="34" charset="0"/>
            </a:endParaRPr>
          </a:p>
          <a:p>
            <a:r>
              <a:rPr lang="tr-TR" dirty="0" err="1" smtClean="0">
                <a:latin typeface="Calibri" pitchFamily="34" charset="0"/>
              </a:rPr>
              <a:t>Monosemptomatik</a:t>
            </a:r>
            <a:r>
              <a:rPr lang="tr-TR" dirty="0" smtClean="0">
                <a:latin typeface="Calibri" pitchFamily="34" charset="0"/>
              </a:rPr>
              <a:t> = gündüz semptom yok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6 aylık kuru ara bir dönem = </a:t>
            </a:r>
            <a:r>
              <a:rPr lang="tr-TR" dirty="0" err="1" smtClean="0">
                <a:latin typeface="Calibri" pitchFamily="34" charset="0"/>
              </a:rPr>
              <a:t>sekonder</a:t>
            </a:r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Ailesel yatkınlık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err="1" smtClean="0">
                <a:latin typeface="Calibri" pitchFamily="34" charset="0"/>
              </a:rPr>
              <a:t>Anksiyete</a:t>
            </a:r>
            <a:r>
              <a:rPr lang="tr-TR" dirty="0" smtClean="0">
                <a:latin typeface="Calibri" pitchFamily="34" charset="0"/>
              </a:rPr>
              <a:t> – özgüven eksikliği</a:t>
            </a:r>
          </a:p>
          <a:p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ENÜREZİS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PREVELANS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38</a:t>
            </a:fld>
            <a:endParaRPr lang="tr-T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419725" cy="288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636"/>
            <a:ext cx="714380" cy="108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ENÜREZİS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572008"/>
            <a:ext cx="51530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4714884"/>
            <a:ext cx="41433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-142900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ETYOLOJİ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çeşitli teoriler öne sürülmüş; genetik, </a:t>
            </a:r>
            <a:r>
              <a:rPr lang="tr-TR" dirty="0" err="1" smtClean="0">
                <a:latin typeface="Calibri" pitchFamily="34" charset="0"/>
              </a:rPr>
              <a:t>hormonal</a:t>
            </a:r>
            <a:r>
              <a:rPr lang="tr-TR" dirty="0" smtClean="0">
                <a:latin typeface="Calibri" pitchFamily="34" charset="0"/>
              </a:rPr>
              <a:t>, mesane ile ilişkili ve uyanma bozukluklarının bir veya birden fazlasının rol oynayabilir.</a:t>
            </a:r>
          </a:p>
          <a:p>
            <a:endParaRPr lang="tr-TR" dirty="0" smtClean="0">
              <a:latin typeface="Calibri" pitchFamily="34" charset="0"/>
            </a:endParaRP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39</a:t>
            </a:fld>
            <a:endParaRPr lang="tr-T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3962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636"/>
            <a:ext cx="857256" cy="129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ENÜREZİS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96204" cy="500058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TANIM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86766" cy="487375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daytime lower urinary tract conditions</a:t>
            </a:r>
            <a:endParaRPr lang="tr-TR" sz="2800" b="1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2800" b="1" dirty="0" smtClean="0">
                <a:latin typeface="Calibri" pitchFamily="34" charset="0"/>
              </a:rPr>
              <a:t>                </a:t>
            </a:r>
            <a:r>
              <a:rPr lang="tr-TR" sz="2800" b="1" dirty="0" err="1" smtClean="0">
                <a:latin typeface="Calibri" pitchFamily="34" charset="0"/>
              </a:rPr>
              <a:t>night</a:t>
            </a:r>
            <a:r>
              <a:rPr lang="tr-TR" sz="2800" b="1" dirty="0" smtClean="0">
                <a:latin typeface="Calibri" pitchFamily="34" charset="0"/>
              </a:rPr>
              <a:t>-time               </a:t>
            </a:r>
            <a:r>
              <a:rPr lang="tr-TR" sz="2800" b="1" dirty="0" err="1" smtClean="0">
                <a:latin typeface="Calibri" pitchFamily="34" charset="0"/>
              </a:rPr>
              <a:t>enürezis</a:t>
            </a:r>
            <a:endParaRPr lang="tr-TR" sz="2800" b="1" dirty="0" smtClean="0">
              <a:latin typeface="Calibri" pitchFamily="34" charset="0"/>
            </a:endParaRPr>
          </a:p>
          <a:p>
            <a:pPr algn="ctr"/>
            <a:endParaRPr lang="tr-TR" sz="2800" b="1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1862155"/>
            <a:ext cx="75914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1787" y="5857892"/>
            <a:ext cx="15906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0625" y="5857892"/>
            <a:ext cx="1457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836718"/>
            <a:ext cx="2071702" cy="73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Dirsek Bağlayıcısı"/>
          <p:cNvCxnSpPr/>
          <p:nvPr/>
        </p:nvCxnSpPr>
        <p:spPr>
          <a:xfrm>
            <a:off x="3500430" y="1643050"/>
            <a:ext cx="928694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TANI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7467600" cy="4873752"/>
          </a:xfrm>
        </p:spPr>
        <p:txBody>
          <a:bodyPr>
            <a:noAutofit/>
          </a:bodyPr>
          <a:lstStyle/>
          <a:p>
            <a:r>
              <a:rPr lang="tr-TR" dirty="0" err="1" smtClean="0">
                <a:latin typeface="Calibri" pitchFamily="34" charset="0"/>
              </a:rPr>
              <a:t>Anamnez</a:t>
            </a:r>
            <a:endParaRPr lang="tr-TR" dirty="0" smtClean="0">
              <a:latin typeface="Calibri" pitchFamily="34" charset="0"/>
            </a:endParaRP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            . Sorgulama formu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            . İşeme günlüğü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            .Gece altını ıslatma çizelgesi</a:t>
            </a:r>
          </a:p>
          <a:p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Fizik Muayene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USG - </a:t>
            </a:r>
            <a:r>
              <a:rPr lang="tr-TR" dirty="0" err="1" smtClean="0">
                <a:latin typeface="Calibri" pitchFamily="34" charset="0"/>
              </a:rPr>
              <a:t>Üroflowmetri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40</a:t>
            </a:fld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3571900" cy="197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857628"/>
            <a:ext cx="66095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ENÜREZİS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142900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TEDAVİ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4873752"/>
          </a:xfrm>
        </p:spPr>
        <p:txBody>
          <a:bodyPr/>
          <a:lstStyle/>
          <a:p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Bilgilendirme – öneriler – motivasyon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Alarm cihazı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err="1" smtClean="0">
                <a:latin typeface="Calibri" pitchFamily="34" charset="0"/>
              </a:rPr>
              <a:t>Desmopressin</a:t>
            </a:r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err="1" smtClean="0">
                <a:latin typeface="Calibri" pitchFamily="34" charset="0"/>
              </a:rPr>
              <a:t>Antikolinerjikler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ENÜREZİS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TEDAVİ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42</a:t>
            </a:fld>
            <a:endParaRPr lang="tr-TR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5062" y="1857364"/>
            <a:ext cx="3571875" cy="361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cap="small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ENÜREZİS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500570"/>
            <a:ext cx="66095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TANIM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48737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tr-TR" dirty="0" err="1" smtClean="0">
                <a:latin typeface="Calibri" pitchFamily="34" charset="0"/>
              </a:rPr>
              <a:t>Kontinans</a:t>
            </a:r>
            <a:r>
              <a:rPr lang="tr-TR" dirty="0" smtClean="0">
                <a:latin typeface="Calibri" pitchFamily="34" charset="0"/>
              </a:rPr>
              <a:t> gelişim süreci </a:t>
            </a:r>
          </a:p>
          <a:p>
            <a:pPr algn="ctr">
              <a:buNone/>
            </a:pPr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Gece dışkı kontrolü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Gündüz dışkı kontrolü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Gündüz idrar kontrolü (2 – 3 yaş)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Gece idrar kontrolü  (3 – 7 yaş)</a:t>
            </a:r>
          </a:p>
          <a:p>
            <a:endParaRPr lang="tr-TR" dirty="0" smtClean="0">
              <a:latin typeface="Calibri" pitchFamily="34" charset="0"/>
            </a:endParaRP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2 yaşındaki çocuk ortalama 11/gün işeme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5 yaş sonrası ortalama 5/gün kez işeme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/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TANIM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pPr algn="ctr"/>
            <a:endParaRPr lang="tr-TR" dirty="0" smtClean="0">
              <a:latin typeface="Calibri" pitchFamily="34" charset="0"/>
            </a:endParaRPr>
          </a:p>
          <a:p>
            <a:pPr algn="ctr"/>
            <a:endParaRPr lang="tr-TR" dirty="0" smtClean="0">
              <a:latin typeface="Calibri" pitchFamily="34" charset="0"/>
            </a:endParaRPr>
          </a:p>
          <a:p>
            <a:pPr algn="ctr"/>
            <a:endParaRPr lang="tr-TR" dirty="0" smtClean="0">
              <a:latin typeface="Calibri" pitchFamily="34" charset="0"/>
            </a:endParaRPr>
          </a:p>
          <a:p>
            <a:pPr algn="ctr"/>
            <a:endParaRPr lang="tr-TR" dirty="0" smtClean="0">
              <a:latin typeface="Calibri" pitchFamily="34" charset="0"/>
            </a:endParaRPr>
          </a:p>
          <a:p>
            <a:pPr algn="ctr"/>
            <a:r>
              <a:rPr lang="tr-TR" dirty="0" smtClean="0">
                <a:latin typeface="Calibri" pitchFamily="34" charset="0"/>
              </a:rPr>
              <a:t>Düşük basınçta yeterli hacimde depolama</a:t>
            </a:r>
          </a:p>
          <a:p>
            <a:pPr algn="ctr"/>
            <a:endParaRPr lang="tr-TR" dirty="0" smtClean="0">
              <a:latin typeface="Calibri" pitchFamily="34" charset="0"/>
            </a:endParaRPr>
          </a:p>
          <a:p>
            <a:pPr algn="ctr"/>
            <a:endParaRPr lang="tr-TR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tr-TR" dirty="0" smtClean="0">
                <a:latin typeface="Calibri" pitchFamily="34" charset="0"/>
              </a:rPr>
              <a:t> &lt;</a:t>
            </a:r>
            <a:r>
              <a:rPr lang="tr-TR" sz="1900" dirty="0" smtClean="0">
                <a:latin typeface="Calibri" pitchFamily="34" charset="0"/>
              </a:rPr>
              <a:t>10 cmH</a:t>
            </a:r>
            <a:r>
              <a:rPr lang="tr-TR" sz="1100" dirty="0" smtClean="0">
                <a:latin typeface="Calibri" pitchFamily="34" charset="0"/>
              </a:rPr>
              <a:t>2</a:t>
            </a:r>
            <a:r>
              <a:rPr lang="tr-TR" sz="1900" dirty="0" smtClean="0">
                <a:latin typeface="Calibri" pitchFamily="34" charset="0"/>
              </a:rPr>
              <a:t>O              kapasite(ml)       (yaş + 2)       30 </a:t>
            </a:r>
          </a:p>
          <a:p>
            <a:pPr algn="ctr"/>
            <a:endParaRPr lang="tr-TR" dirty="0" smtClean="0">
              <a:latin typeface="Calibri" pitchFamily="34" charset="0"/>
            </a:endParaRPr>
          </a:p>
          <a:p>
            <a:pPr algn="ctr"/>
            <a:endParaRPr lang="tr-TR" dirty="0" smtClean="0">
              <a:latin typeface="Calibri" pitchFamily="34" charset="0"/>
            </a:endParaRPr>
          </a:p>
          <a:p>
            <a:pPr algn="ctr"/>
            <a:r>
              <a:rPr lang="tr-TR" dirty="0" smtClean="0">
                <a:latin typeface="Calibri" pitchFamily="34" charset="0"/>
              </a:rPr>
              <a:t>İstemli işeme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8 Düz Ok Bağlayıcısı"/>
          <p:cNvCxnSpPr/>
          <p:nvPr/>
        </p:nvCxnSpPr>
        <p:spPr>
          <a:xfrm>
            <a:off x="4429124" y="4071942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Çarpma"/>
          <p:cNvSpPr/>
          <p:nvPr/>
        </p:nvSpPr>
        <p:spPr>
          <a:xfrm>
            <a:off x="5929322" y="4786322"/>
            <a:ext cx="428628" cy="21431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Eşittir"/>
          <p:cNvSpPr/>
          <p:nvPr/>
        </p:nvSpPr>
        <p:spPr>
          <a:xfrm>
            <a:off x="4857752" y="4714884"/>
            <a:ext cx="285752" cy="35719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099" y="857232"/>
            <a:ext cx="7211925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Düz Ok Bağlayıcısı"/>
          <p:cNvCxnSpPr/>
          <p:nvPr/>
        </p:nvCxnSpPr>
        <p:spPr>
          <a:xfrm rot="5400000">
            <a:off x="2321703" y="4107661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TANIM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85926"/>
            <a:ext cx="3810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-428652"/>
            <a:ext cx="7467600" cy="1143000"/>
          </a:xfrm>
        </p:spPr>
        <p:txBody>
          <a:bodyPr/>
          <a:lstStyle/>
          <a:p>
            <a:pPr algn="ctr"/>
            <a:r>
              <a:rPr lang="tr-TR" sz="3200" b="1" dirty="0" smtClean="0">
                <a:latin typeface="Calibri" pitchFamily="34" charset="0"/>
              </a:rPr>
              <a:t>TANIM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latin typeface="Calibri" pitchFamily="34" charset="0"/>
              </a:rPr>
              <a:t>İdrar kontrolünün </a:t>
            </a:r>
            <a:r>
              <a:rPr lang="tr-TR" dirty="0" err="1" smtClean="0">
                <a:latin typeface="Calibri" pitchFamily="34" charset="0"/>
              </a:rPr>
              <a:t>maturasyonunda</a:t>
            </a:r>
            <a:r>
              <a:rPr lang="tr-TR" dirty="0" smtClean="0">
                <a:latin typeface="Calibri" pitchFamily="34" charset="0"/>
              </a:rPr>
              <a:t> bozukluk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Tuvalet eğitimi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Davranışsal faktörler</a:t>
            </a:r>
            <a:endParaRPr lang="tr-TR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Calibri" pitchFamily="34" charset="0"/>
              </a:rPr>
              <a:t>prevelans</a:t>
            </a:r>
            <a:endParaRPr lang="tr-TR" sz="3200" b="1" dirty="0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0F41-D2DF-49B7-9B9D-CE341218F80F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4873752"/>
          </a:xfrm>
        </p:spPr>
        <p:txBody>
          <a:bodyPr>
            <a:normAutofit lnSpcReduction="10000"/>
          </a:bodyPr>
          <a:lstStyle/>
          <a:p>
            <a:pPr algn="ctr"/>
            <a:r>
              <a:rPr lang="tr-TR" sz="2800" b="1" dirty="0" smtClean="0">
                <a:latin typeface="Calibri" pitchFamily="34" charset="0"/>
              </a:rPr>
              <a:t>%2 - %22</a:t>
            </a:r>
          </a:p>
          <a:p>
            <a:endParaRPr lang="tr-TR" dirty="0" smtClean="0"/>
          </a:p>
          <a:p>
            <a:r>
              <a:rPr lang="tr-TR" sz="1400" dirty="0" err="1" smtClean="0">
                <a:latin typeface="Calibri" pitchFamily="34" charset="0"/>
              </a:rPr>
              <a:t>Hellström</a:t>
            </a:r>
            <a:r>
              <a:rPr lang="tr-TR" sz="1400" dirty="0" smtClean="0">
                <a:latin typeface="Calibri" pitchFamily="34" charset="0"/>
              </a:rPr>
              <a:t> AL, </a:t>
            </a:r>
            <a:r>
              <a:rPr lang="pt-BR" sz="1400" dirty="0" smtClean="0">
                <a:latin typeface="Calibri" pitchFamily="34" charset="0"/>
              </a:rPr>
              <a:t>Eur J Pediatr</a:t>
            </a:r>
            <a:r>
              <a:rPr lang="tr-TR" sz="1400" dirty="0" smtClean="0">
                <a:latin typeface="Calibri" pitchFamily="34" charset="0"/>
              </a:rPr>
              <a:t>. </a:t>
            </a:r>
            <a:r>
              <a:rPr lang="pt-BR" sz="1400" dirty="0" smtClean="0">
                <a:latin typeface="Calibri" pitchFamily="34" charset="0"/>
              </a:rPr>
              <a:t>1990 Mar;149(6):434-7.</a:t>
            </a:r>
            <a:endParaRPr lang="tr-TR" sz="1400" dirty="0" smtClean="0">
              <a:latin typeface="Calibri" pitchFamily="34" charset="0"/>
            </a:endParaRPr>
          </a:p>
          <a:p>
            <a:r>
              <a:rPr lang="tr-TR" sz="1400" dirty="0" err="1" smtClean="0">
                <a:latin typeface="Calibri" pitchFamily="34" charset="0"/>
              </a:rPr>
              <a:t>van</a:t>
            </a:r>
            <a:r>
              <a:rPr lang="tr-TR" sz="1400" dirty="0" smtClean="0">
                <a:latin typeface="Calibri" pitchFamily="34" charset="0"/>
              </a:rPr>
              <a:t> </a:t>
            </a:r>
            <a:r>
              <a:rPr lang="tr-TR" sz="1400" dirty="0" err="1" smtClean="0">
                <a:latin typeface="Calibri" pitchFamily="34" charset="0"/>
              </a:rPr>
              <a:t>Gool</a:t>
            </a:r>
            <a:r>
              <a:rPr lang="tr-TR" sz="1400" dirty="0" smtClean="0">
                <a:latin typeface="Calibri" pitchFamily="34" charset="0"/>
              </a:rPr>
              <a:t> JD , J </a:t>
            </a:r>
            <a:r>
              <a:rPr lang="tr-TR" sz="1400" dirty="0" err="1" smtClean="0">
                <a:latin typeface="Calibri" pitchFamily="34" charset="0"/>
              </a:rPr>
              <a:t>Urol</a:t>
            </a:r>
            <a:r>
              <a:rPr lang="tr-TR" sz="1400" dirty="0" smtClean="0">
                <a:latin typeface="Calibri" pitchFamily="34" charset="0"/>
              </a:rPr>
              <a:t>.1992 </a:t>
            </a:r>
            <a:r>
              <a:rPr lang="tr-TR" sz="1400" dirty="0" err="1" smtClean="0">
                <a:latin typeface="Calibri" pitchFamily="34" charset="0"/>
              </a:rPr>
              <a:t>Nov</a:t>
            </a:r>
            <a:r>
              <a:rPr lang="tr-TR" sz="1400" dirty="0" smtClean="0">
                <a:latin typeface="Calibri" pitchFamily="34" charset="0"/>
              </a:rPr>
              <a:t>;148(5 </a:t>
            </a:r>
            <a:r>
              <a:rPr lang="tr-TR" sz="1400" dirty="0" err="1" smtClean="0">
                <a:latin typeface="Calibri" pitchFamily="34" charset="0"/>
              </a:rPr>
              <a:t>Pt</a:t>
            </a:r>
            <a:r>
              <a:rPr lang="tr-TR" sz="1400" dirty="0" smtClean="0">
                <a:latin typeface="Calibri" pitchFamily="34" charset="0"/>
              </a:rPr>
              <a:t> 2):1699-702.</a:t>
            </a:r>
          </a:p>
          <a:p>
            <a:r>
              <a:rPr lang="tr-TR" sz="1400" dirty="0" err="1" smtClean="0">
                <a:latin typeface="Calibri" pitchFamily="34" charset="0"/>
              </a:rPr>
              <a:t>Sureshkumar</a:t>
            </a:r>
            <a:r>
              <a:rPr lang="tr-TR" sz="1400" dirty="0" smtClean="0">
                <a:latin typeface="Calibri" pitchFamily="34" charset="0"/>
              </a:rPr>
              <a:t> P, </a:t>
            </a:r>
            <a:r>
              <a:rPr lang="pt-BR" sz="1400" dirty="0" smtClean="0">
                <a:latin typeface="Calibri" pitchFamily="34" charset="0"/>
              </a:rPr>
              <a:t>J Pediatr 2000 Dec;137(6):814-8.</a:t>
            </a:r>
            <a:endParaRPr lang="tr-TR" sz="1400" dirty="0" smtClean="0">
              <a:latin typeface="Calibri" pitchFamily="34" charset="0"/>
            </a:endParaRPr>
          </a:p>
          <a:p>
            <a:r>
              <a:rPr lang="tr-TR" sz="1400" dirty="0" err="1" smtClean="0">
                <a:latin typeface="Calibri" pitchFamily="34" charset="0"/>
              </a:rPr>
              <a:t>Farhat</a:t>
            </a:r>
            <a:r>
              <a:rPr lang="tr-TR" sz="1400" dirty="0" smtClean="0">
                <a:latin typeface="Calibri" pitchFamily="34" charset="0"/>
              </a:rPr>
              <a:t> W, J </a:t>
            </a:r>
            <a:r>
              <a:rPr lang="tr-TR" sz="1400" dirty="0" err="1" smtClean="0">
                <a:latin typeface="Calibri" pitchFamily="34" charset="0"/>
              </a:rPr>
              <a:t>Urol</a:t>
            </a:r>
            <a:r>
              <a:rPr lang="tr-TR" sz="1400" dirty="0" smtClean="0">
                <a:latin typeface="Calibri" pitchFamily="34" charset="0"/>
              </a:rPr>
              <a:t>. 2000 </a:t>
            </a:r>
            <a:r>
              <a:rPr lang="tr-TR" sz="1400" dirty="0" err="1" smtClean="0">
                <a:latin typeface="Calibri" pitchFamily="34" charset="0"/>
              </a:rPr>
              <a:t>Sep</a:t>
            </a:r>
            <a:r>
              <a:rPr lang="tr-TR" sz="1400" dirty="0" smtClean="0">
                <a:latin typeface="Calibri" pitchFamily="34" charset="0"/>
              </a:rPr>
              <a:t>;164(3 </a:t>
            </a:r>
            <a:r>
              <a:rPr lang="tr-TR" sz="1400" dirty="0" err="1" smtClean="0">
                <a:latin typeface="Calibri" pitchFamily="34" charset="0"/>
              </a:rPr>
              <a:t>Pt</a:t>
            </a:r>
            <a:r>
              <a:rPr lang="tr-TR" sz="1400" dirty="0" smtClean="0">
                <a:latin typeface="Calibri" pitchFamily="34" charset="0"/>
              </a:rPr>
              <a:t> 2):1011-5.</a:t>
            </a:r>
          </a:p>
          <a:p>
            <a:r>
              <a:rPr lang="tr-TR" sz="1400" dirty="0" err="1" smtClean="0">
                <a:latin typeface="Calibri" pitchFamily="34" charset="0"/>
              </a:rPr>
              <a:t>Bakker</a:t>
            </a:r>
            <a:r>
              <a:rPr lang="tr-TR" sz="1400" dirty="0" smtClean="0">
                <a:latin typeface="Calibri" pitchFamily="34" charset="0"/>
              </a:rPr>
              <a:t> E,</a:t>
            </a:r>
            <a:r>
              <a:rPr lang="en-US" sz="1400" dirty="0" smtClean="0">
                <a:latin typeface="Calibri" pitchFamily="34" charset="0"/>
              </a:rPr>
              <a:t> Scand J </a:t>
            </a:r>
            <a:r>
              <a:rPr lang="en-US" sz="1400" dirty="0" err="1" smtClean="0">
                <a:latin typeface="Calibri" pitchFamily="34" charset="0"/>
              </a:rPr>
              <a:t>Urol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Nephrol</a:t>
            </a:r>
            <a:r>
              <a:rPr lang="en-US" sz="1400" dirty="0" smtClean="0">
                <a:latin typeface="Calibri" pitchFamily="34" charset="0"/>
              </a:rPr>
              <a:t> 2002;36(5): 354-62.</a:t>
            </a:r>
            <a:endParaRPr lang="tr-TR" sz="1400" dirty="0" smtClean="0">
              <a:latin typeface="Calibri" pitchFamily="34" charset="0"/>
            </a:endParaRPr>
          </a:p>
          <a:p>
            <a:r>
              <a:rPr lang="tr-TR" sz="1400" dirty="0" err="1" smtClean="0">
                <a:latin typeface="Calibri" pitchFamily="34" charset="0"/>
              </a:rPr>
              <a:t>Hellerstein</a:t>
            </a:r>
            <a:r>
              <a:rPr lang="tr-TR" sz="1400" dirty="0" smtClean="0">
                <a:latin typeface="Calibri" pitchFamily="34" charset="0"/>
              </a:rPr>
              <a:t> S, </a:t>
            </a:r>
            <a:r>
              <a:rPr lang="en-US" sz="1400" dirty="0" err="1" smtClean="0">
                <a:latin typeface="Calibri" pitchFamily="34" charset="0"/>
              </a:rPr>
              <a:t>Clin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Pediatr</a:t>
            </a:r>
            <a:r>
              <a:rPr lang="en-US" sz="1400" dirty="0" smtClean="0">
                <a:latin typeface="Calibri" pitchFamily="34" charset="0"/>
              </a:rPr>
              <a:t>. 2003 Jan-Feb;42(1):43-9</a:t>
            </a:r>
            <a:r>
              <a:rPr lang="tr-TR" sz="1400" dirty="0" smtClean="0">
                <a:latin typeface="Calibri" pitchFamily="34" charset="0"/>
              </a:rPr>
              <a:t>.</a:t>
            </a:r>
          </a:p>
          <a:p>
            <a:r>
              <a:rPr lang="tr-TR" sz="1400" dirty="0" err="1" smtClean="0">
                <a:latin typeface="Calibri" pitchFamily="34" charset="0"/>
              </a:rPr>
              <a:t>Söderstrom</a:t>
            </a:r>
            <a:r>
              <a:rPr lang="tr-TR" sz="1400" dirty="0" smtClean="0">
                <a:latin typeface="Calibri" pitchFamily="34" charset="0"/>
              </a:rPr>
              <a:t> U, </a:t>
            </a:r>
            <a:r>
              <a:rPr lang="pt-BR" sz="1400" dirty="0" smtClean="0">
                <a:latin typeface="Calibri" pitchFamily="34" charset="0"/>
              </a:rPr>
              <a:t>Acta Paediatr 2004 Mar;93(3):386-9.</a:t>
            </a:r>
            <a:endParaRPr lang="tr-TR" sz="1400" dirty="0" smtClean="0">
              <a:latin typeface="Calibri" pitchFamily="34" charset="0"/>
            </a:endParaRPr>
          </a:p>
          <a:p>
            <a:r>
              <a:rPr lang="tr-TR" sz="1400" dirty="0" err="1" smtClean="0">
                <a:latin typeface="Calibri" pitchFamily="34" charset="0"/>
              </a:rPr>
              <a:t>Kajiwara</a:t>
            </a:r>
            <a:r>
              <a:rPr lang="tr-TR" sz="1400" dirty="0" smtClean="0">
                <a:latin typeface="Calibri" pitchFamily="34" charset="0"/>
              </a:rPr>
              <a:t> M, </a:t>
            </a:r>
            <a:r>
              <a:rPr lang="nl-NL" sz="1400" dirty="0" smtClean="0">
                <a:latin typeface="Calibri" pitchFamily="34" charset="0"/>
              </a:rPr>
              <a:t>J Urol. 2004 Jan;171(1):403-7.</a:t>
            </a:r>
            <a:endParaRPr lang="tr-TR" sz="1400" dirty="0" smtClean="0">
              <a:latin typeface="Calibri" pitchFamily="34" charset="0"/>
            </a:endParaRPr>
          </a:p>
          <a:p>
            <a:r>
              <a:rPr lang="tr-TR" sz="1400" dirty="0" smtClean="0">
                <a:latin typeface="Calibri" pitchFamily="34" charset="0"/>
              </a:rPr>
              <a:t>Ayan S, </a:t>
            </a:r>
            <a:r>
              <a:rPr lang="sv-SE" sz="1400" dirty="0" smtClean="0">
                <a:latin typeface="Calibri" pitchFamily="34" charset="0"/>
              </a:rPr>
              <a:t>BJU Int. 2005 Aug;96(3):411-4.</a:t>
            </a:r>
            <a:endParaRPr lang="tr-TR" sz="1400" dirty="0" smtClean="0">
              <a:latin typeface="Calibri" pitchFamily="34" charset="0"/>
            </a:endParaRPr>
          </a:p>
          <a:p>
            <a:r>
              <a:rPr lang="tr-TR" sz="1400" dirty="0" err="1" smtClean="0">
                <a:latin typeface="Calibri" pitchFamily="34" charset="0"/>
              </a:rPr>
              <a:t>Sureshkumar</a:t>
            </a:r>
            <a:r>
              <a:rPr lang="tr-TR" sz="1400" dirty="0" smtClean="0">
                <a:latin typeface="Calibri" pitchFamily="34" charset="0"/>
              </a:rPr>
              <a:t> P, J </a:t>
            </a:r>
            <a:r>
              <a:rPr lang="tr-TR" sz="1400" dirty="0" err="1" smtClean="0">
                <a:latin typeface="Calibri" pitchFamily="34" charset="0"/>
              </a:rPr>
              <a:t>Urol</a:t>
            </a:r>
            <a:r>
              <a:rPr lang="tr-TR" sz="1400" dirty="0" smtClean="0">
                <a:latin typeface="Calibri" pitchFamily="34" charset="0"/>
              </a:rPr>
              <a:t> 2009 </a:t>
            </a:r>
            <a:r>
              <a:rPr lang="tr-TR" sz="1400" dirty="0" err="1" smtClean="0">
                <a:latin typeface="Calibri" pitchFamily="34" charset="0"/>
              </a:rPr>
              <a:t>Feb</a:t>
            </a:r>
            <a:r>
              <a:rPr lang="tr-TR" sz="1400" dirty="0" smtClean="0">
                <a:latin typeface="Calibri" pitchFamily="34" charset="0"/>
              </a:rPr>
              <a:t>;181(2):808-15;</a:t>
            </a:r>
            <a:r>
              <a:rPr lang="tr-TR" sz="1400" dirty="0" err="1" smtClean="0">
                <a:latin typeface="Calibri" pitchFamily="34" charset="0"/>
              </a:rPr>
              <a:t>discussion</a:t>
            </a:r>
            <a:r>
              <a:rPr lang="tr-TR" sz="1400" dirty="0" smtClean="0">
                <a:latin typeface="Calibri" pitchFamily="34" charset="0"/>
              </a:rPr>
              <a:t> 815-6.</a:t>
            </a:r>
          </a:p>
          <a:p>
            <a:r>
              <a:rPr lang="tr-TR" sz="1400" dirty="0" err="1" smtClean="0">
                <a:latin typeface="Calibri" pitchFamily="34" charset="0"/>
              </a:rPr>
              <a:t>Chu</a:t>
            </a:r>
            <a:r>
              <a:rPr lang="tr-TR" sz="1400" b="1" dirty="0" err="1" smtClean="0">
                <a:latin typeface="Calibri" pitchFamily="34" charset="0"/>
              </a:rPr>
              <a:t>n</a:t>
            </a:r>
            <a:r>
              <a:rPr lang="tr-TR" sz="1400" dirty="0" err="1" smtClean="0">
                <a:latin typeface="Calibri" pitchFamily="34" charset="0"/>
              </a:rPr>
              <a:t>g</a:t>
            </a:r>
            <a:r>
              <a:rPr lang="tr-TR" sz="1400" dirty="0" smtClean="0">
                <a:latin typeface="Calibri" pitchFamily="34" charset="0"/>
              </a:rPr>
              <a:t> JM, </a:t>
            </a:r>
            <a:r>
              <a:rPr lang="tr-TR" sz="1400" dirty="0" err="1" smtClean="0">
                <a:latin typeface="Calibri" pitchFamily="34" charset="0"/>
              </a:rPr>
              <a:t>Urology</a:t>
            </a:r>
            <a:r>
              <a:rPr lang="tr-TR" sz="1400" dirty="0" smtClean="0">
                <a:latin typeface="Calibri" pitchFamily="34" charset="0"/>
              </a:rPr>
              <a:t>. 2009 </a:t>
            </a:r>
            <a:r>
              <a:rPr lang="tr-TR" sz="1400" dirty="0" err="1" smtClean="0">
                <a:latin typeface="Calibri" pitchFamily="34" charset="0"/>
              </a:rPr>
              <a:t>Jan</a:t>
            </a:r>
            <a:r>
              <a:rPr lang="tr-TR" sz="1400" dirty="0" smtClean="0">
                <a:latin typeface="Calibri" pitchFamily="34" charset="0"/>
              </a:rPr>
              <a:t>;73(1):63-7.</a:t>
            </a:r>
          </a:p>
          <a:p>
            <a:r>
              <a:rPr lang="tr-TR" sz="1400" dirty="0" err="1" smtClean="0">
                <a:latin typeface="Calibri" pitchFamily="34" charset="0"/>
              </a:rPr>
              <a:t>Sillén</a:t>
            </a:r>
            <a:r>
              <a:rPr lang="tr-TR" sz="1400" dirty="0" smtClean="0">
                <a:latin typeface="Calibri" pitchFamily="34" charset="0"/>
              </a:rPr>
              <a:t> U, J </a:t>
            </a:r>
            <a:r>
              <a:rPr lang="tr-TR" sz="1400" dirty="0" err="1" smtClean="0">
                <a:latin typeface="Calibri" pitchFamily="34" charset="0"/>
              </a:rPr>
              <a:t>Urol</a:t>
            </a:r>
            <a:r>
              <a:rPr lang="tr-TR" sz="1400" dirty="0" smtClean="0">
                <a:latin typeface="Calibri" pitchFamily="34" charset="0"/>
              </a:rPr>
              <a:t>. 2010 Jul;184(1):298-304.</a:t>
            </a:r>
          </a:p>
          <a:p>
            <a:r>
              <a:rPr lang="tr-TR" sz="1600" b="1" dirty="0" err="1" smtClean="0">
                <a:latin typeface="Calibri" pitchFamily="34" charset="0"/>
              </a:rPr>
              <a:t>Giovana</a:t>
            </a:r>
            <a:r>
              <a:rPr lang="tr-TR" sz="1600" b="1" dirty="0" smtClean="0">
                <a:latin typeface="Calibri" pitchFamily="34" charset="0"/>
              </a:rPr>
              <a:t> T, Pediatr </a:t>
            </a:r>
            <a:r>
              <a:rPr lang="tr-TR" sz="1600" b="1" dirty="0" err="1" smtClean="0">
                <a:latin typeface="Calibri" pitchFamily="34" charset="0"/>
              </a:rPr>
              <a:t>Nephrol</a:t>
            </a:r>
            <a:r>
              <a:rPr lang="tr-TR" sz="1600" b="1" dirty="0" smtClean="0">
                <a:latin typeface="Calibri" pitchFamily="34" charset="0"/>
              </a:rPr>
              <a:t> 2012 27:597–603.</a:t>
            </a:r>
          </a:p>
          <a:p>
            <a:r>
              <a:rPr lang="tr-TR" sz="1600" b="1" dirty="0" err="1" smtClean="0">
                <a:latin typeface="Calibri" pitchFamily="34" charset="0"/>
              </a:rPr>
              <a:t>Bolat</a:t>
            </a:r>
            <a:r>
              <a:rPr lang="tr-TR" sz="1600" b="1" dirty="0" smtClean="0">
                <a:latin typeface="Calibri" pitchFamily="34" charset="0"/>
              </a:rPr>
              <a:t> D, </a:t>
            </a:r>
            <a:r>
              <a:rPr lang="es-ES" sz="1600" b="1" dirty="0" smtClean="0">
                <a:latin typeface="Calibri" pitchFamily="34" charset="0"/>
              </a:rPr>
              <a:t>Korean J Urol. 2014 Mar;55(3):213-8.</a:t>
            </a:r>
            <a:endParaRPr lang="tr-TR" sz="1600" b="1" dirty="0">
              <a:latin typeface="Calibri" pitchFamily="34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6275430"/>
            <a:ext cx="7467600" cy="36828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ÇOÇUKLARDA FONKSİYONEL İŞEME BOZUKLUKLARI</a:t>
            </a:r>
            <a:endParaRPr kumimoji="0" lang="tr-TR" sz="12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2717</TotalTime>
  <Words>1209</Words>
  <Application>Microsoft Office PowerPoint</Application>
  <PresentationFormat>Ekran Gösterisi (4:3)</PresentationFormat>
  <Paragraphs>427</Paragraphs>
  <Slides>42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ＭＳ Ｐゴシック</vt:lpstr>
      <vt:lpstr>Arial</vt:lpstr>
      <vt:lpstr>Calibri</vt:lpstr>
      <vt:lpstr>Century Schoolbook</vt:lpstr>
      <vt:lpstr>Wingdings</vt:lpstr>
      <vt:lpstr>Wingdings 2</vt:lpstr>
      <vt:lpstr>Cumba</vt:lpstr>
      <vt:lpstr>ÇOÇUKLARDA  FONKSİYONEL İŞEME BOZUKLUKLARI  VE  ENÜREZİS   TÜRK ÜROLOJİ DERNEĞİ İÇ ANADOLU ŞUBESİ 1., 2., 3. YIL ASİSTAN EĞİTİM PROGRAMI 21 Şubat 2015 </vt:lpstr>
      <vt:lpstr>İÇERİK</vt:lpstr>
      <vt:lpstr>TANIM </vt:lpstr>
      <vt:lpstr>TANIM</vt:lpstr>
      <vt:lpstr>TANIM</vt:lpstr>
      <vt:lpstr>TANIM</vt:lpstr>
      <vt:lpstr>TANIM</vt:lpstr>
      <vt:lpstr>TANIM</vt:lpstr>
      <vt:lpstr>prevelans</vt:lpstr>
      <vt:lpstr>Yaş &amp; CİNSİYET</vt:lpstr>
      <vt:lpstr>Yaş &amp; CİNSİYET</vt:lpstr>
      <vt:lpstr>KLİNİK</vt:lpstr>
      <vt:lpstr>KLİNİK</vt:lpstr>
      <vt:lpstr>KLİNİK</vt:lpstr>
      <vt:lpstr>KLİNİK</vt:lpstr>
      <vt:lpstr>TANI</vt:lpstr>
      <vt:lpstr>TANI - ANAMNEZ</vt:lpstr>
      <vt:lpstr>TANI - ANAMNEZ</vt:lpstr>
      <vt:lpstr>TANI - ANAMNEZ</vt:lpstr>
      <vt:lpstr>TANI – FİZİK MUAYANE</vt:lpstr>
      <vt:lpstr>TANI – İDRAR ANALİZİ</vt:lpstr>
      <vt:lpstr>TANI – ÜROFLOWMETRE</vt:lpstr>
      <vt:lpstr>TANI - USG</vt:lpstr>
      <vt:lpstr>TANI</vt:lpstr>
      <vt:lpstr>TEDAVİ</vt:lpstr>
      <vt:lpstr>TEDAVİ - ÜROTERAPİ</vt:lpstr>
      <vt:lpstr>TEDAVİ - ÜROTERAPİ</vt:lpstr>
      <vt:lpstr>TEDAVİ - ÜROTERAPİ</vt:lpstr>
      <vt:lpstr>TEDAVİ - BİOFEEDBACK</vt:lpstr>
      <vt:lpstr>TEDAVİ - FARMAKOTERAPİ</vt:lpstr>
      <vt:lpstr>TEDAVİ - FARMAKOTERAPİ</vt:lpstr>
      <vt:lpstr>TEDAVİ - FARMAKOTERAPİ</vt:lpstr>
      <vt:lpstr>TEDAVİ - FARMAKOTERAPİ</vt:lpstr>
      <vt:lpstr>TEDAVİ - NÖROMODULASYON</vt:lpstr>
      <vt:lpstr>TEDAVİ - BOTULİNUM </vt:lpstr>
      <vt:lpstr>TEDAVİ - BOTULİNUM </vt:lpstr>
      <vt:lpstr>ENÜREZİS </vt:lpstr>
      <vt:lpstr>PREVELANS</vt:lpstr>
      <vt:lpstr>ETYOLOJİ</vt:lpstr>
      <vt:lpstr>TANI</vt:lpstr>
      <vt:lpstr>TEDAVİ</vt:lpstr>
      <vt:lpstr>TEDAVİ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Çocuklarda Fonksiyonel İşeme Bozuklukları  ve  Enürezis  TÜRK ÜROLOJİ DERNEĞİ İÇ ANADOLU ŞUBESİ 1., 2., 3. YIL ASİSTAN EĞİTİM PROGRAMI 21 Şubat 2015 </dc:title>
  <dc:creator>keah</dc:creator>
  <cp:lastModifiedBy>lenovo</cp:lastModifiedBy>
  <cp:revision>293</cp:revision>
  <dcterms:created xsi:type="dcterms:W3CDTF">2015-02-10T08:24:17Z</dcterms:created>
  <dcterms:modified xsi:type="dcterms:W3CDTF">2015-02-21T05:40:39Z</dcterms:modified>
</cp:coreProperties>
</file>