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66" r:id="rId3"/>
    <p:sldId id="267" r:id="rId4"/>
    <p:sldId id="274" r:id="rId5"/>
    <p:sldId id="263" r:id="rId6"/>
    <p:sldId id="275" r:id="rId7"/>
    <p:sldId id="279" r:id="rId8"/>
    <p:sldId id="280" r:id="rId9"/>
    <p:sldId id="258" r:id="rId10"/>
    <p:sldId id="264" r:id="rId11"/>
    <p:sldId id="259" r:id="rId12"/>
    <p:sldId id="260" r:id="rId13"/>
    <p:sldId id="268" r:id="rId14"/>
    <p:sldId id="269" r:id="rId15"/>
    <p:sldId id="270" r:id="rId16"/>
    <p:sldId id="277" r:id="rId17"/>
    <p:sldId id="272" r:id="rId18"/>
    <p:sldId id="27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2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6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0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3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75B4-93C6-0546-980B-1283919DFCA5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4468A-FE6C-5346-88B2-AED93B5F3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Desktop\amblem-it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Üreme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</a:t>
            </a:r>
            <a:r>
              <a:rPr lang="en-US" dirty="0" err="1" smtClean="0">
                <a:solidFill>
                  <a:srgbClr val="FFFF00"/>
                </a:solidFill>
              </a:rPr>
              <a:t>ağlığı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Hakkında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Bilinmesi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Gerekenler</a:t>
            </a:r>
            <a:endParaRPr lang="tr-TR" dirty="0" smtClean="0">
              <a:solidFill>
                <a:srgbClr val="FFFF00"/>
              </a:solidFill>
            </a:endParaRPr>
          </a:p>
        </p:txBody>
      </p:sp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1403350" y="40767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Prof.Dr.Ateş</a:t>
            </a:r>
            <a:r>
              <a:rPr lang="tr-TR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Kadıoğlu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İstanbul Tıp Fakültesi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Üroloji Anabilim Dalı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Androloji</a:t>
            </a:r>
            <a:r>
              <a:rPr lang="tr-TR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Bilim Dalı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r-TR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7" descr="C:\WINDOWS\Desktop\amblem-itf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67563" y="0"/>
            <a:ext cx="1976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92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1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74638"/>
            <a:ext cx="4495800" cy="658336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tr-TR" sz="5600" b="1" dirty="0" smtClean="0">
                <a:solidFill>
                  <a:srgbClr val="FFFFFF"/>
                </a:solidFill>
              </a:rPr>
              <a:t>2-) Fiziksel nedenler:</a:t>
            </a:r>
            <a:endParaRPr lang="en-US" sz="56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5600" b="1" dirty="0" smtClean="0">
                <a:solidFill>
                  <a:srgbClr val="FFFFFF"/>
                </a:solidFill>
              </a:rPr>
              <a:t>a-) Damar hastalıkları:</a:t>
            </a:r>
            <a:r>
              <a:rPr lang="tr-TR" sz="5600" dirty="0" smtClean="0">
                <a:solidFill>
                  <a:srgbClr val="FFFFFF"/>
                </a:solidFill>
              </a:rPr>
              <a:t> Sertleşme sorununun en sık gözüken fiziksel nedeni damarla ilgili hastalıklardır. Sigara kullanımı, yüksek tansiyon, diyabet (şeker hastalığı), kalp hastalığı, kan yağlarının yüksek olması diğer önemli risk faktörlerindendir.</a:t>
            </a:r>
            <a:br>
              <a:rPr lang="tr-TR" sz="5600" dirty="0" smtClean="0">
                <a:solidFill>
                  <a:srgbClr val="FFFFFF"/>
                </a:solidFill>
              </a:rPr>
            </a:br>
            <a:endParaRPr lang="en-US" sz="56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5600" b="1" dirty="0" smtClean="0">
                <a:solidFill>
                  <a:srgbClr val="FFFFFF"/>
                </a:solidFill>
              </a:rPr>
              <a:t>b-) Sinir sistemi hastalıkları:</a:t>
            </a:r>
            <a:r>
              <a:rPr lang="tr-TR" sz="5600" dirty="0" smtClean="0">
                <a:solidFill>
                  <a:srgbClr val="FFFFFF"/>
                </a:solidFill>
              </a:rPr>
              <a:t> </a:t>
            </a:r>
            <a:r>
              <a:rPr lang="tr-TR" sz="5600" dirty="0" err="1" smtClean="0">
                <a:solidFill>
                  <a:srgbClr val="FFFFFF"/>
                </a:solidFill>
              </a:rPr>
              <a:t>multiple</a:t>
            </a:r>
            <a:r>
              <a:rPr lang="tr-TR" sz="5600" dirty="0" smtClean="0">
                <a:solidFill>
                  <a:srgbClr val="FFFFFF"/>
                </a:solidFill>
              </a:rPr>
              <a:t> skleroz  </a:t>
            </a:r>
            <a:r>
              <a:rPr lang="tr-TR" sz="5600" dirty="0" err="1" smtClean="0">
                <a:solidFill>
                  <a:srgbClr val="FFFFFF"/>
                </a:solidFill>
              </a:rPr>
              <a:t>Diabet</a:t>
            </a:r>
            <a:r>
              <a:rPr lang="tr-TR" sz="5600" dirty="0" smtClean="0">
                <a:solidFill>
                  <a:srgbClr val="FFFFFF"/>
                </a:solidFill>
              </a:rPr>
              <a:t> gibi bazı hastalıklar hem damar hem de sinir sistemini etkileyerek sertleşme sorununa yol açar.</a:t>
            </a:r>
            <a:endParaRPr lang="en-US" sz="56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5600" b="1" dirty="0" smtClean="0">
                <a:solidFill>
                  <a:srgbClr val="FFFFFF"/>
                </a:solidFill>
              </a:rPr>
              <a:t>c-) İlaçlar:</a:t>
            </a:r>
            <a:r>
              <a:rPr lang="tr-TR" sz="5600" dirty="0" smtClean="0">
                <a:solidFill>
                  <a:srgbClr val="FFFFFF"/>
                </a:solidFill>
              </a:rPr>
              <a:t> Yüksek tansiyon, kalp ve psikiyatrik hastalıklar için kullanılan ilaçlar sertleşme sorununun nedeni olabilir.</a:t>
            </a:r>
            <a:endParaRPr lang="en-US" sz="56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5600" b="1" dirty="0" smtClean="0">
                <a:solidFill>
                  <a:srgbClr val="FFFFFF"/>
                </a:solidFill>
              </a:rPr>
              <a:t>d-) </a:t>
            </a:r>
            <a:r>
              <a:rPr lang="tr-TR" sz="5600" b="1" dirty="0" err="1" smtClean="0">
                <a:solidFill>
                  <a:srgbClr val="FFFFFF"/>
                </a:solidFill>
              </a:rPr>
              <a:t>Hormonal</a:t>
            </a:r>
            <a:r>
              <a:rPr lang="tr-TR" sz="5600" b="1" dirty="0" smtClean="0">
                <a:solidFill>
                  <a:srgbClr val="FFFFFF"/>
                </a:solidFill>
              </a:rPr>
              <a:t> nedenler </a:t>
            </a:r>
            <a:endParaRPr lang="en-US" sz="56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64116"/>
            <a:ext cx="4495800" cy="54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Sertleşme Sorunu Nasıl Tedavi Edilir?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Tedavi yönteminin seçimi nedenin fiziksel veya psikolojik olmasına bağlıdır.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G</a:t>
            </a:r>
            <a:r>
              <a:rPr lang="tr-TR" dirty="0" smtClean="0">
                <a:solidFill>
                  <a:srgbClr val="FFFFFF"/>
                </a:solidFill>
              </a:rPr>
              <a:t>enel olarak sertleşme sorunu tedavisinde kullanılan 3 ana tedavi yöntemi vardır:</a:t>
            </a:r>
            <a:br>
              <a:rPr lang="tr-TR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Birinci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Basamak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Tedavi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259"/>
            <a:ext cx="8229600" cy="56577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1-) Ağız Yoluyla Kullanılan İlaçlar: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FF"/>
                </a:solidFill>
              </a:rPr>
              <a:t>a-)</a:t>
            </a:r>
            <a:r>
              <a:rPr lang="tr-TR" b="1" dirty="0" err="1" smtClean="0">
                <a:solidFill>
                  <a:srgbClr val="FFFFFF"/>
                </a:solidFill>
              </a:rPr>
              <a:t>Fosfodiesteraz</a:t>
            </a:r>
            <a:r>
              <a:rPr lang="tr-TR" b="1" dirty="0" smtClean="0">
                <a:solidFill>
                  <a:srgbClr val="FFFFFF"/>
                </a:solidFill>
              </a:rPr>
              <a:t> İnhibitörleri: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 err="1" smtClean="0">
                <a:solidFill>
                  <a:srgbClr val="FFFFFF"/>
                </a:solidFill>
              </a:rPr>
              <a:t>fosfodiesteraz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5 enziminin </a:t>
            </a:r>
            <a:r>
              <a:rPr lang="tr-TR" dirty="0" smtClean="0">
                <a:solidFill>
                  <a:srgbClr val="FFFFFF"/>
                </a:solidFill>
              </a:rPr>
              <a:t>inhibitörleri  </a:t>
            </a:r>
            <a:r>
              <a:rPr lang="tr-TR" dirty="0" err="1" smtClean="0">
                <a:solidFill>
                  <a:srgbClr val="FFFFFF"/>
                </a:solidFill>
              </a:rPr>
              <a:t>cGMP</a:t>
            </a:r>
            <a:r>
              <a:rPr lang="tr-TR" dirty="0" smtClean="0">
                <a:solidFill>
                  <a:srgbClr val="FFFFFF"/>
                </a:solidFill>
              </a:rPr>
              <a:t> düzeylerini yükseltmek suretiyle sertleşmeyi sağlar. </a:t>
            </a:r>
            <a:r>
              <a:rPr lang="tr-TR" dirty="0" err="1" smtClean="0">
                <a:solidFill>
                  <a:srgbClr val="FFFFFF"/>
                </a:solidFill>
              </a:rPr>
              <a:t>cGMP</a:t>
            </a:r>
            <a:r>
              <a:rPr lang="tr-TR" dirty="0" smtClean="0">
                <a:solidFill>
                  <a:srgbClr val="FFFFFF"/>
                </a:solidFill>
              </a:rPr>
              <a:t> düzeyindeki artış düz kaslarda gevşemeye ve böylelikle sertleşmeye yol açarlar.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FF"/>
                </a:solidFill>
              </a:rPr>
              <a:t>-</a:t>
            </a:r>
            <a:r>
              <a:rPr lang="tr-TR" dirty="0" err="1" smtClean="0">
                <a:solidFill>
                  <a:srgbClr val="FFFFFF"/>
                </a:solidFill>
              </a:rPr>
              <a:t>Sildenafil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FFFF"/>
                </a:solidFill>
              </a:rPr>
              <a:t>-</a:t>
            </a:r>
            <a:r>
              <a:rPr lang="tr-TR" dirty="0" err="1" smtClean="0">
                <a:solidFill>
                  <a:srgbClr val="FFFFFF"/>
                </a:solidFill>
              </a:rPr>
              <a:t>Vardenafıl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endParaRPr lang="tr-T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FFFF"/>
                </a:solidFill>
              </a:rPr>
              <a:t>-</a:t>
            </a:r>
            <a:r>
              <a:rPr lang="tr-TR" dirty="0" err="1" smtClean="0">
                <a:solidFill>
                  <a:srgbClr val="FFFFFF"/>
                </a:solidFill>
              </a:rPr>
              <a:t>Tadalafil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FFFF"/>
                </a:solidFill>
              </a:rPr>
              <a:t>-</a:t>
            </a:r>
            <a:r>
              <a:rPr lang="tr-TR" dirty="0" err="1" smtClean="0">
                <a:solidFill>
                  <a:srgbClr val="FFFFFF"/>
                </a:solidFill>
              </a:rPr>
              <a:t>Udenafil</a:t>
            </a:r>
            <a:endParaRPr lang="tr-TR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FFFF"/>
                </a:solidFill>
              </a:rPr>
              <a:t>-</a:t>
            </a:r>
            <a:r>
              <a:rPr lang="tr-TR" dirty="0" err="1" smtClean="0">
                <a:solidFill>
                  <a:srgbClr val="FFFFFF"/>
                </a:solidFill>
              </a:rPr>
              <a:t>Avanafil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FF"/>
                </a:solidFill>
              </a:rPr>
              <a:t> 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</a:rPr>
              <a:t>2</a:t>
            </a:r>
            <a:r>
              <a:rPr lang="tr-TR" dirty="0" smtClean="0">
                <a:solidFill>
                  <a:srgbClr val="FFFF00"/>
                </a:solidFill>
              </a:rPr>
              <a:t>-ESWT (</a:t>
            </a:r>
            <a:r>
              <a:rPr lang="en-US" dirty="0">
                <a:solidFill>
                  <a:srgbClr val="FFFF00"/>
                </a:solidFill>
              </a:rPr>
              <a:t> Extracorporeal Shock Wave </a:t>
            </a:r>
            <a:r>
              <a:rPr lang="en-US" dirty="0" smtClean="0">
                <a:solidFill>
                  <a:srgbClr val="FFFF00"/>
                </a:solidFill>
              </a:rPr>
              <a:t>Therapy)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9" y="2198096"/>
            <a:ext cx="7327900" cy="293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556" y="5323961"/>
            <a:ext cx="8283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Düşük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Yoğunluklu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Tedavisi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peniste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damar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oluşumu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sağlayarak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kanlanmayı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artırması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sonucu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sertleşme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tedavisinde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kullanılmaktadır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İkinci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Basamak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Tedavi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FF00"/>
                </a:solidFill>
              </a:rPr>
              <a:t>1-Penis İçi Enjeksiyon (</a:t>
            </a:r>
            <a:r>
              <a:rPr lang="en-US" dirty="0" err="1" smtClean="0">
                <a:solidFill>
                  <a:srgbClr val="FFFF00"/>
                </a:solidFill>
              </a:rPr>
              <a:t>Kendi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kendine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iğne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tedavisi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Yan </a:t>
            </a:r>
            <a:r>
              <a:rPr lang="en-US" dirty="0" err="1" smtClean="0">
                <a:solidFill>
                  <a:schemeClr val="bg1"/>
                </a:solidFill>
              </a:rPr>
              <a:t>etki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sağlayamayan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hastalarda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</a:rPr>
              <a:t>O</a:t>
            </a:r>
            <a:r>
              <a:rPr lang="en-US" dirty="0" err="1" smtClean="0">
                <a:solidFill>
                  <a:schemeClr val="bg1"/>
                </a:solidFill>
              </a:rPr>
              <a:t>rtalama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en-US" dirty="0" smtClean="0">
                <a:solidFill>
                  <a:schemeClr val="bg1"/>
                </a:solidFill>
              </a:rPr>
              <a:t> %60-65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prostaglandin </a:t>
            </a:r>
            <a:r>
              <a:rPr lang="en-US" dirty="0">
                <a:solidFill>
                  <a:schemeClr val="bg1"/>
                </a:solidFill>
              </a:rPr>
              <a:t>E1, </a:t>
            </a:r>
            <a:r>
              <a:rPr lang="en-US" dirty="0" err="1">
                <a:solidFill>
                  <a:schemeClr val="bg1"/>
                </a:solidFill>
              </a:rPr>
              <a:t>papaverin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fentolamin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karışım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şeklinde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kullanılabilir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İlaç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uygulandıktan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5-</a:t>
            </a:r>
            <a:r>
              <a:rPr lang="en-US" dirty="0">
                <a:solidFill>
                  <a:schemeClr val="bg1"/>
                </a:solidFill>
              </a:rPr>
              <a:t>10 </a:t>
            </a:r>
            <a:r>
              <a:rPr lang="en-US" dirty="0" err="1">
                <a:solidFill>
                  <a:schemeClr val="bg1"/>
                </a:solidFill>
              </a:rPr>
              <a:t>dakika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başlar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İlacın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etkisi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sürerek</a:t>
            </a:r>
            <a:r>
              <a:rPr lang="en-US" dirty="0" smtClean="0">
                <a:solidFill>
                  <a:schemeClr val="bg1"/>
                </a:solidFill>
              </a:rPr>
              <a:t> priapism </a:t>
            </a:r>
            <a:r>
              <a:rPr lang="en-US" dirty="0" err="1" smtClean="0">
                <a:solidFill>
                  <a:schemeClr val="bg1"/>
                </a:solidFill>
              </a:rPr>
              <a:t>denen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ağrılı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sertliğe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neden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2-Vakum </a:t>
            </a:r>
            <a:r>
              <a:rPr lang="en-US" sz="2400" dirty="0" err="1" smtClean="0">
                <a:solidFill>
                  <a:srgbClr val="FFFF00"/>
                </a:solidFill>
              </a:rPr>
              <a:t>cihazı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enis </a:t>
            </a:r>
            <a:r>
              <a:rPr lang="en-US" sz="2400" dirty="0" err="1" smtClean="0">
                <a:solidFill>
                  <a:schemeClr val="bg1"/>
                </a:solidFill>
              </a:rPr>
              <a:t>üzerine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geçirilen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bir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silindir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şeklinde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tüp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halkadan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oluşur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Negatif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basınçla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penisin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kanla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dolmasını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sağlar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Ağızdan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ilaç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penise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iğne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kullanamayacak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hastalarda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kullanılabilir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3-İntrauretral </a:t>
            </a:r>
            <a:r>
              <a:rPr lang="en-US" sz="2400" dirty="0" err="1" smtClean="0">
                <a:solidFill>
                  <a:srgbClr val="FFFF00"/>
                </a:solidFill>
              </a:rPr>
              <a:t>tedavi:</a:t>
            </a:r>
            <a:r>
              <a:rPr lang="en-US" sz="2400" dirty="0" err="1" smtClean="0">
                <a:solidFill>
                  <a:schemeClr val="bg1"/>
                </a:solidFill>
              </a:rPr>
              <a:t>İdrar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yoluna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sıkılan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ilaç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kullanımıdır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11" y="1205970"/>
            <a:ext cx="457481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3.Basamak </a:t>
            </a:r>
            <a:r>
              <a:rPr lang="en-US" dirty="0" err="1" smtClean="0">
                <a:solidFill>
                  <a:srgbClr val="FFFF00"/>
                </a:solidFill>
              </a:rPr>
              <a:t>Tedavi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Penis </a:t>
            </a:r>
            <a:r>
              <a:rPr lang="en-US" dirty="0" err="1" smtClean="0">
                <a:solidFill>
                  <a:srgbClr val="FFFFFF"/>
                </a:solidFill>
              </a:rPr>
              <a:t>Protezi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Silikondan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yapılır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Bükülebilir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şişirilebilir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iki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türü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vardır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Bükülebilir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err="1" smtClean="0">
                <a:solidFill>
                  <a:srgbClr val="FFFFFF"/>
                </a:solidFill>
              </a:rPr>
              <a:t>Penisin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kanla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dolan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iki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silindir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şeklinde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sertleşmeyi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sürekli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sağlar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Ucuz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kullanımı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kolaydır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Penisin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sönük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haline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dönememesi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doğal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görünmemesi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ise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dezavantajıdır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88" y="1417638"/>
            <a:ext cx="4182533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1" y="280282"/>
            <a:ext cx="8229600" cy="4525963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Şişirebilir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Protezler</a:t>
            </a:r>
            <a:r>
              <a:rPr lang="en-US" sz="2800" dirty="0" smtClean="0">
                <a:solidFill>
                  <a:srgbClr val="FFFFFF"/>
                </a:solidFill>
              </a:rPr>
              <a:t>: Penis </a:t>
            </a:r>
            <a:r>
              <a:rPr lang="en-US" sz="2800" dirty="0" err="1" smtClean="0">
                <a:solidFill>
                  <a:srgbClr val="FFFFFF"/>
                </a:solidFill>
              </a:rPr>
              <a:t>içine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yerleşen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iki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silindir</a:t>
            </a:r>
            <a:r>
              <a:rPr lang="en-US" sz="2800" dirty="0" smtClean="0">
                <a:solidFill>
                  <a:srgbClr val="FFFFFF"/>
                </a:solidFill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</a:rPr>
              <a:t>hazne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ve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pompası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olan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sistemler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D</a:t>
            </a:r>
            <a:r>
              <a:rPr lang="en-US" sz="2800" dirty="0" err="1" smtClean="0">
                <a:solidFill>
                  <a:srgbClr val="FFFFFF"/>
                </a:solidFill>
              </a:rPr>
              <a:t>oğal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sertleşme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sağlar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11" y="3146776"/>
            <a:ext cx="7747000" cy="35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Penis </a:t>
            </a:r>
            <a:r>
              <a:rPr lang="en-US" dirty="0" err="1" smtClean="0">
                <a:solidFill>
                  <a:srgbClr val="FFFF00"/>
                </a:solidFill>
              </a:rPr>
              <a:t>Protezi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H</a:t>
            </a:r>
            <a:r>
              <a:rPr lang="tr-TR" dirty="0" smtClean="0">
                <a:solidFill>
                  <a:schemeClr val="bg1"/>
                </a:solidFill>
              </a:rPr>
              <a:t>astalar </a:t>
            </a:r>
            <a:r>
              <a:rPr lang="tr-TR" dirty="0">
                <a:solidFill>
                  <a:schemeClr val="bg1"/>
                </a:solidFill>
              </a:rPr>
              <a:t>arasında ‘mutluluk çubuğu’ olarak da bilinen penis protezinin hastanın anatomisine uygun bir şekilde cerrahi olarak yerleştirilmesidir. </a:t>
            </a:r>
            <a:endParaRPr lang="tr-TR" dirty="0" smtClean="0">
              <a:solidFill>
                <a:schemeClr val="bg1"/>
              </a:solidFill>
            </a:endParaRPr>
          </a:p>
          <a:p>
            <a:pPr lvl="0"/>
            <a:r>
              <a:rPr lang="tr-TR" dirty="0">
                <a:solidFill>
                  <a:schemeClr val="bg1"/>
                </a:solidFill>
              </a:rPr>
              <a:t>S</a:t>
            </a:r>
            <a:r>
              <a:rPr lang="tr-TR" dirty="0" smtClean="0">
                <a:solidFill>
                  <a:schemeClr val="bg1"/>
                </a:solidFill>
              </a:rPr>
              <a:t>ertleşme </a:t>
            </a:r>
            <a:r>
              <a:rPr lang="tr-TR" dirty="0">
                <a:solidFill>
                  <a:schemeClr val="bg1"/>
                </a:solidFill>
              </a:rPr>
              <a:t>sorunun mutlak çözümüdür. </a:t>
            </a:r>
            <a:endParaRPr lang="tr-TR" dirty="0" smtClean="0">
              <a:solidFill>
                <a:schemeClr val="bg1"/>
              </a:solidFill>
            </a:endParaRPr>
          </a:p>
          <a:p>
            <a:pPr lvl="0"/>
            <a:r>
              <a:rPr lang="tr-TR" dirty="0" smtClean="0">
                <a:solidFill>
                  <a:schemeClr val="bg1"/>
                </a:solidFill>
              </a:rPr>
              <a:t>En </a:t>
            </a:r>
            <a:r>
              <a:rPr lang="tr-TR" dirty="0">
                <a:solidFill>
                  <a:schemeClr val="bg1"/>
                </a:solidFill>
              </a:rPr>
              <a:t>iyi sertliği ve esnekliği sağlayan ve doğal forma en yakın olarak kabul edilen 3 parçalı </a:t>
            </a:r>
            <a:r>
              <a:rPr lang="tr-TR" dirty="0" smtClean="0">
                <a:solidFill>
                  <a:schemeClr val="bg1"/>
                </a:solidFill>
              </a:rPr>
              <a:t>protezdir.</a:t>
            </a:r>
          </a:p>
          <a:p>
            <a:pPr lvl="0"/>
            <a:r>
              <a:rPr lang="tr-TR" dirty="0" smtClean="0">
                <a:solidFill>
                  <a:schemeClr val="bg1"/>
                </a:solidFill>
              </a:rPr>
              <a:t>Hasta </a:t>
            </a:r>
            <a:r>
              <a:rPr lang="tr-TR" dirty="0">
                <a:solidFill>
                  <a:schemeClr val="bg1"/>
                </a:solidFill>
              </a:rPr>
              <a:t>memnuniyeti %92-</a:t>
            </a:r>
            <a:r>
              <a:rPr lang="tr-TR" dirty="0" smtClean="0">
                <a:solidFill>
                  <a:schemeClr val="bg1"/>
                </a:solidFill>
              </a:rPr>
              <a:t>100,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P</a:t>
            </a:r>
            <a:r>
              <a:rPr lang="tr-TR" dirty="0" smtClean="0">
                <a:solidFill>
                  <a:schemeClr val="bg1"/>
                </a:solidFill>
              </a:rPr>
              <a:t>artner memnuniyeti:%95</a:t>
            </a:r>
          </a:p>
          <a:p>
            <a:pPr lvl="0"/>
            <a:r>
              <a:rPr lang="tr-TR" dirty="0" smtClean="0">
                <a:solidFill>
                  <a:schemeClr val="bg1"/>
                </a:solidFill>
              </a:rPr>
              <a:t>En </a:t>
            </a:r>
            <a:r>
              <a:rPr lang="tr-TR" dirty="0">
                <a:solidFill>
                  <a:schemeClr val="bg1"/>
                </a:solidFill>
              </a:rPr>
              <a:t>önemli </a:t>
            </a:r>
            <a:r>
              <a:rPr lang="tr-TR" dirty="0" smtClean="0">
                <a:solidFill>
                  <a:schemeClr val="bg1"/>
                </a:solidFill>
              </a:rPr>
              <a:t>komplikasyonu protez </a:t>
            </a:r>
            <a:r>
              <a:rPr lang="tr-TR" dirty="0">
                <a:solidFill>
                  <a:schemeClr val="bg1"/>
                </a:solidFill>
              </a:rPr>
              <a:t>enfeksiyonu </a:t>
            </a:r>
            <a:r>
              <a:rPr lang="tr-TR" dirty="0" smtClean="0">
                <a:solidFill>
                  <a:schemeClr val="bg1"/>
                </a:solidFill>
              </a:rPr>
              <a:t>antibiyotik </a:t>
            </a:r>
            <a:r>
              <a:rPr lang="tr-TR" dirty="0">
                <a:solidFill>
                  <a:schemeClr val="bg1"/>
                </a:solidFill>
              </a:rPr>
              <a:t>kaplı </a:t>
            </a:r>
            <a:r>
              <a:rPr lang="tr-TR" dirty="0" smtClean="0">
                <a:solidFill>
                  <a:schemeClr val="bg1"/>
                </a:solidFill>
              </a:rPr>
              <a:t>protezlerden sonra %</a:t>
            </a:r>
            <a:r>
              <a:rPr lang="tr-TR" dirty="0">
                <a:solidFill>
                  <a:schemeClr val="bg1"/>
                </a:solidFill>
              </a:rPr>
              <a:t>1-2 </a:t>
            </a:r>
            <a:r>
              <a:rPr lang="tr-TR" dirty="0" smtClean="0">
                <a:solidFill>
                  <a:schemeClr val="bg1"/>
                </a:solidFill>
              </a:rPr>
              <a:t>oranında görülmektedir.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Sonuç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Sertleşme konusunda yaşanılan her türlü sorunda mutlaka bir doktora başvurulmalı ve mümkün olduğunca doğru ve ayrıntılı bilgi verilmelidir.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Aslında bu rahatsızlığın çok yaygın olduğu ve utanılacak bir durum olmadığı bilinmelidir. </a:t>
            </a:r>
          </a:p>
          <a:p>
            <a:r>
              <a:rPr lang="tr-TR" dirty="0">
                <a:solidFill>
                  <a:srgbClr val="FFFFFF"/>
                </a:solidFill>
              </a:rPr>
              <a:t>Y</a:t>
            </a:r>
            <a:r>
              <a:rPr lang="tr-TR" dirty="0" smtClean="0">
                <a:solidFill>
                  <a:srgbClr val="FFFFFF"/>
                </a:solidFill>
              </a:rPr>
              <a:t>eni tedavi yöntemleri ortaya çıkmaktadır ve her türlü sertleşme sorununun tedavisi mümkündür.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İktidarsızlık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nedir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İktidarsızlık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kelime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anlamı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gücünü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kaybetmek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İ</a:t>
            </a:r>
            <a:r>
              <a:rPr lang="en-US" dirty="0" err="1" smtClean="0">
                <a:solidFill>
                  <a:schemeClr val="bg1"/>
                </a:solidFill>
              </a:rPr>
              <a:t>ktidarsızlık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bilimsel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tanım</a:t>
            </a:r>
            <a:r>
              <a:rPr lang="en-US" dirty="0">
                <a:solidFill>
                  <a:schemeClr val="bg1"/>
                </a:solidFill>
              </a:rPr>
              <a:t> '</a:t>
            </a:r>
            <a:r>
              <a:rPr lang="en-US" dirty="0" err="1">
                <a:solidFill>
                  <a:schemeClr val="bg1"/>
                </a:solidFill>
              </a:rPr>
              <a:t>sertleşme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sorunu'dur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Sertleşme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erkeğin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sürekli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tekrarlayan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biçimde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cinsel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yeterli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sertliği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sağlayamaması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sertliği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sürdürememesidir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Sertleşme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sorunu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sıklığı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Nedir</a:t>
            </a:r>
            <a:r>
              <a:rPr lang="en-US" b="1" dirty="0" smtClean="0">
                <a:solidFill>
                  <a:srgbClr val="FFFF00"/>
                </a:solidFill>
              </a:rPr>
              <a:t>? </a:t>
            </a:r>
            <a:r>
              <a:rPr lang="en-US" dirty="0" smtClean="0">
                <a:solidFill>
                  <a:srgbClr val="FFFF00"/>
                </a:solidFill>
              </a:rPr>
              <a:t>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Çoğu erkek hayatının belli bir döneminde, özellikle stres altındayken veya ciddi bir hastalık geçirdiği zamanlarda sertleşmeyle ilgili sorunlar yaşar.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Bu sorun özellikle 3 ay boyunca devam ederse  tıbbi yardım aranmalıdır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İlerleyen yaşla beraber sertleşme sorununun görülme sıklığı ve şiddeti artış gösterir.</a:t>
            </a:r>
          </a:p>
        </p:txBody>
      </p:sp>
    </p:spTree>
    <p:extLst>
      <p:ext uri="{BB962C8B-B14F-4D97-AF65-F5344CB8AC3E}">
        <p14:creationId xmlns:p14="http://schemas.microsoft.com/office/powerpoint/2010/main" val="21159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Türk </a:t>
            </a:r>
            <a:r>
              <a:rPr lang="tr-TR" dirty="0" err="1">
                <a:solidFill>
                  <a:srgbClr val="FFFFFF"/>
                </a:solidFill>
              </a:rPr>
              <a:t>Androloji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Derneği ’</a:t>
            </a:r>
            <a:r>
              <a:rPr lang="tr-TR" dirty="0">
                <a:solidFill>
                  <a:srgbClr val="FFFFFF"/>
                </a:solidFill>
              </a:rPr>
              <a:t>nin </a:t>
            </a:r>
            <a:r>
              <a:rPr lang="tr-TR" dirty="0" smtClean="0">
                <a:solidFill>
                  <a:srgbClr val="FFFFFF"/>
                </a:solidFill>
              </a:rPr>
              <a:t>yaptığı çalışmaya  göre </a:t>
            </a:r>
            <a:r>
              <a:rPr lang="tr-TR" dirty="0">
                <a:solidFill>
                  <a:srgbClr val="FFFFFF"/>
                </a:solidFill>
              </a:rPr>
              <a:t>40 yaş üstü erkeklerin % 34’ü </a:t>
            </a:r>
            <a:r>
              <a:rPr lang="tr-TR" dirty="0" smtClean="0">
                <a:solidFill>
                  <a:srgbClr val="FFFFFF"/>
                </a:solidFill>
              </a:rPr>
              <a:t>sertleşme sorunu </a:t>
            </a:r>
            <a:r>
              <a:rPr lang="tr-TR" dirty="0">
                <a:solidFill>
                  <a:srgbClr val="FFFFFF"/>
                </a:solidFill>
              </a:rPr>
              <a:t>yaşarken; % 40’ı tatmin edici cinsel ilişkiye ulaşmak için sertleşmeyi devam ettirememektedir. </a:t>
            </a:r>
            <a:endParaRPr lang="tr-TR" dirty="0" smtClean="0">
              <a:solidFill>
                <a:srgbClr val="FFFFFF"/>
              </a:solidFill>
            </a:endParaRPr>
          </a:p>
          <a:p>
            <a:r>
              <a:rPr lang="tr-TR" dirty="0" smtClean="0">
                <a:solidFill>
                  <a:srgbClr val="FFFFFF"/>
                </a:solidFill>
              </a:rPr>
              <a:t>Çalışmanın </a:t>
            </a:r>
            <a:r>
              <a:rPr lang="tr-TR" dirty="0">
                <a:solidFill>
                  <a:srgbClr val="FFFFFF"/>
                </a:solidFill>
              </a:rPr>
              <a:t>sonuçlarına göre </a:t>
            </a:r>
            <a:endParaRPr lang="tr-TR" dirty="0" smtClean="0">
              <a:solidFill>
                <a:srgbClr val="FFFFFF"/>
              </a:solidFill>
            </a:endParaRPr>
          </a:p>
          <a:p>
            <a:r>
              <a:rPr lang="tr-TR" dirty="0" smtClean="0">
                <a:solidFill>
                  <a:srgbClr val="FFFFFF"/>
                </a:solidFill>
              </a:rPr>
              <a:t>40</a:t>
            </a:r>
            <a:r>
              <a:rPr lang="tr-TR" dirty="0">
                <a:solidFill>
                  <a:srgbClr val="FFFFFF"/>
                </a:solidFill>
              </a:rPr>
              <a:t>-49 yaş arasında % 17</a:t>
            </a:r>
            <a:r>
              <a:rPr lang="tr-TR" dirty="0" smtClean="0">
                <a:solidFill>
                  <a:srgbClr val="FFFFFF"/>
                </a:solidFill>
              </a:rPr>
              <a:t>,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50</a:t>
            </a:r>
            <a:r>
              <a:rPr lang="tr-TR" dirty="0">
                <a:solidFill>
                  <a:srgbClr val="FFFFFF"/>
                </a:solidFill>
              </a:rPr>
              <a:t>-59 yaş arasında % 36, </a:t>
            </a:r>
            <a:endParaRPr lang="tr-TR" dirty="0" smtClean="0">
              <a:solidFill>
                <a:srgbClr val="FFFFFF"/>
              </a:solidFill>
            </a:endParaRPr>
          </a:p>
          <a:p>
            <a:r>
              <a:rPr lang="tr-TR" dirty="0" smtClean="0">
                <a:solidFill>
                  <a:srgbClr val="FFFFFF"/>
                </a:solidFill>
              </a:rPr>
              <a:t>60</a:t>
            </a:r>
            <a:r>
              <a:rPr lang="tr-TR" dirty="0">
                <a:solidFill>
                  <a:srgbClr val="FFFFFF"/>
                </a:solidFill>
              </a:rPr>
              <a:t>-69 yaş arasında % 69 ve </a:t>
            </a:r>
            <a:endParaRPr lang="tr-TR" dirty="0" smtClean="0">
              <a:solidFill>
                <a:srgbClr val="FFFFFF"/>
              </a:solidFill>
            </a:endParaRPr>
          </a:p>
          <a:p>
            <a:r>
              <a:rPr lang="tr-TR" dirty="0" smtClean="0">
                <a:solidFill>
                  <a:srgbClr val="FFFFFF"/>
                </a:solidFill>
              </a:rPr>
              <a:t>70 </a:t>
            </a:r>
            <a:r>
              <a:rPr lang="tr-TR" dirty="0">
                <a:solidFill>
                  <a:srgbClr val="FFFFFF"/>
                </a:solidFill>
              </a:rPr>
              <a:t>yaş üstünde % 83 oranında sertleşme problemi görülmektedir.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1074" y="6235890"/>
            <a:ext cx="2843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Türk </a:t>
            </a:r>
            <a:r>
              <a:rPr lang="tr-TR" dirty="0" err="1">
                <a:solidFill>
                  <a:srgbClr val="FFFF00"/>
                </a:solidFill>
              </a:rPr>
              <a:t>Androloji</a:t>
            </a:r>
            <a:r>
              <a:rPr lang="tr-TR" dirty="0">
                <a:solidFill>
                  <a:srgbClr val="FFFF00"/>
                </a:solidFill>
              </a:rPr>
              <a:t> Derneği-2012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Sertleşme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Sorunu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Nedenleri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Sigara ve alkol tüketimi</a:t>
            </a:r>
          </a:p>
          <a:p>
            <a:r>
              <a:rPr lang="tr-TR" dirty="0">
                <a:solidFill>
                  <a:srgbClr val="FFFFFF"/>
                </a:solidFill>
              </a:rPr>
              <a:t>Y</a:t>
            </a:r>
            <a:r>
              <a:rPr lang="tr-TR" dirty="0" smtClean="0">
                <a:solidFill>
                  <a:srgbClr val="FFFFFF"/>
                </a:solidFill>
              </a:rPr>
              <a:t>üksek tansiyon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Şeker hastalığı </a:t>
            </a:r>
          </a:p>
          <a:p>
            <a:r>
              <a:rPr lang="tr-TR" dirty="0">
                <a:solidFill>
                  <a:srgbClr val="FFFFFF"/>
                </a:solidFill>
              </a:rPr>
              <a:t>K</a:t>
            </a:r>
            <a:r>
              <a:rPr lang="tr-TR" dirty="0" smtClean="0">
                <a:solidFill>
                  <a:srgbClr val="FFFFFF"/>
                </a:solidFill>
              </a:rPr>
              <a:t>an yağlarında yükseklik </a:t>
            </a:r>
          </a:p>
          <a:p>
            <a:r>
              <a:rPr lang="tr-TR" dirty="0">
                <a:solidFill>
                  <a:srgbClr val="FFFFFF"/>
                </a:solidFill>
              </a:rPr>
              <a:t>K</a:t>
            </a:r>
            <a:r>
              <a:rPr lang="tr-TR" dirty="0" smtClean="0">
                <a:solidFill>
                  <a:srgbClr val="FFFFFF"/>
                </a:solidFill>
              </a:rPr>
              <a:t>alp hastalığı </a:t>
            </a:r>
          </a:p>
          <a:p>
            <a:r>
              <a:rPr lang="tr-TR" dirty="0">
                <a:solidFill>
                  <a:srgbClr val="FFFFFF"/>
                </a:solidFill>
              </a:rPr>
              <a:t>D</a:t>
            </a:r>
            <a:r>
              <a:rPr lang="tr-TR" dirty="0" smtClean="0">
                <a:solidFill>
                  <a:srgbClr val="FFFFFF"/>
                </a:solidFill>
              </a:rPr>
              <a:t>epresyon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Bu hastalıkların tedavisinde kullanılan ilaçlar sertleşme sorunu açısından risk faktörü oluşturur.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Sertleşme </a:t>
            </a:r>
            <a:r>
              <a:rPr lang="tr-TR" dirty="0" smtClean="0">
                <a:solidFill>
                  <a:schemeClr val="bg1"/>
                </a:solidFill>
              </a:rPr>
              <a:t>sorunu, </a:t>
            </a:r>
            <a:r>
              <a:rPr lang="tr-TR" dirty="0">
                <a:solidFill>
                  <a:schemeClr val="bg1"/>
                </a:solidFill>
              </a:rPr>
              <a:t>sistemik hastalıkların habercisi </a:t>
            </a:r>
            <a:r>
              <a:rPr lang="tr-TR" dirty="0" smtClean="0">
                <a:solidFill>
                  <a:schemeClr val="bg1"/>
                </a:solidFill>
              </a:rPr>
              <a:t>olabilir</a:t>
            </a:r>
          </a:p>
          <a:p>
            <a:r>
              <a:rPr lang="tr-TR" dirty="0">
                <a:solidFill>
                  <a:schemeClr val="bg1"/>
                </a:solidFill>
              </a:rPr>
              <a:t>K</a:t>
            </a:r>
            <a:r>
              <a:rPr lang="tr-TR" dirty="0" smtClean="0">
                <a:solidFill>
                  <a:schemeClr val="bg1"/>
                </a:solidFill>
              </a:rPr>
              <a:t>oroner </a:t>
            </a:r>
            <a:r>
              <a:rPr lang="tr-TR" dirty="0">
                <a:solidFill>
                  <a:schemeClr val="bg1"/>
                </a:solidFill>
              </a:rPr>
              <a:t>kalp hastalığı, hipertansiyon, diyabet ve damar sertliğinin ilk belirtisi olabileceği için, erken teşhis </a:t>
            </a:r>
            <a:r>
              <a:rPr lang="tr-TR" dirty="0" smtClean="0">
                <a:solidFill>
                  <a:schemeClr val="bg1"/>
                </a:solidFill>
              </a:rPr>
              <a:t>önemlidir</a:t>
            </a:r>
            <a:r>
              <a:rPr lang="tr-TR" dirty="0">
                <a:solidFill>
                  <a:schemeClr val="bg1"/>
                </a:solidFill>
              </a:rPr>
              <a:t>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Yaşlanmayla </a:t>
            </a:r>
            <a:r>
              <a:rPr lang="tr-TR" dirty="0">
                <a:solidFill>
                  <a:schemeClr val="bg1"/>
                </a:solidFill>
              </a:rPr>
              <a:t>birlikte sertleşme sorununun ortaya çıkması normal olarak karşılanmakta ve bu nedenle hastalar </a:t>
            </a:r>
            <a:r>
              <a:rPr lang="tr-TR" dirty="0" smtClean="0">
                <a:solidFill>
                  <a:schemeClr val="bg1"/>
                </a:solidFill>
              </a:rPr>
              <a:t>tedaviye başvurmamaktadır.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Sertleşme </a:t>
            </a:r>
            <a:r>
              <a:rPr lang="tr-TR" dirty="0">
                <a:solidFill>
                  <a:schemeClr val="bg1"/>
                </a:solidFill>
              </a:rPr>
              <a:t>sorunu tanısı alan hastaların yalnızca %10’u </a:t>
            </a:r>
            <a:r>
              <a:rPr lang="tr-TR" dirty="0" smtClean="0">
                <a:solidFill>
                  <a:schemeClr val="bg1"/>
                </a:solidFill>
              </a:rPr>
              <a:t>tedavi </a:t>
            </a:r>
            <a:r>
              <a:rPr lang="tr-TR" dirty="0" smtClean="0">
                <a:solidFill>
                  <a:schemeClr val="bg1"/>
                </a:solidFill>
              </a:rPr>
              <a:t>almaktadır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Prostat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Kanseri</a:t>
            </a:r>
            <a:r>
              <a:rPr lang="en-US" dirty="0" smtClean="0">
                <a:solidFill>
                  <a:srgbClr val="FFFF00"/>
                </a:solidFill>
              </a:rPr>
              <a:t> –</a:t>
            </a:r>
            <a:r>
              <a:rPr lang="en-US" dirty="0" err="1" smtClean="0">
                <a:solidFill>
                  <a:srgbClr val="FFFF00"/>
                </a:solidFill>
              </a:rPr>
              <a:t>Sertleşme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Sorunu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Prostat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kanseri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ameliyatlarından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sonra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%25</a:t>
            </a:r>
            <a:r>
              <a:rPr lang="en-US" sz="2800" dirty="0">
                <a:solidFill>
                  <a:srgbClr val="FFFFFF"/>
                </a:solidFill>
              </a:rPr>
              <a:t>-</a:t>
            </a:r>
            <a:r>
              <a:rPr lang="en-US" sz="2800" dirty="0" smtClean="0">
                <a:solidFill>
                  <a:srgbClr val="FFFFFF"/>
                </a:solidFill>
              </a:rPr>
              <a:t>75 </a:t>
            </a:r>
            <a:r>
              <a:rPr lang="en-US" sz="2800" dirty="0" err="1" smtClean="0">
                <a:solidFill>
                  <a:srgbClr val="FFFFFF"/>
                </a:solidFill>
              </a:rPr>
              <a:t>oranında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sertleşme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sorunu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gerülmektedir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Özellikle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yaşlı</a:t>
            </a:r>
            <a:r>
              <a:rPr lang="en-US" sz="2800" dirty="0" smtClean="0">
                <a:solidFill>
                  <a:schemeClr val="bg1"/>
                </a:solidFill>
              </a:rPr>
              <a:t>(&gt;65), </a:t>
            </a:r>
            <a:r>
              <a:rPr lang="en-US" sz="2800" dirty="0" err="1" smtClean="0">
                <a:solidFill>
                  <a:schemeClr val="bg1"/>
                </a:solidFill>
              </a:rPr>
              <a:t>ameliyat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öncesi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sertleşme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sorunu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sinir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korunmayan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hastalarda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daha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yaygın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dönüşümsüz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olarak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görülebilir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Diğer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hastalarda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ise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erken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dönemde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yapılan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tedavi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sertleşme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sağlanabilir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5444" y="5942169"/>
            <a:ext cx="5856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EAU-MALE </a:t>
            </a:r>
            <a:r>
              <a:rPr lang="en-US" dirty="0">
                <a:solidFill>
                  <a:srgbClr val="FFFF00"/>
                </a:solidFill>
              </a:rPr>
              <a:t>SEXUAL DYSFUNCTION - UPDATE MARCH </a:t>
            </a:r>
            <a:r>
              <a:rPr lang="en-US" dirty="0" smtClean="0">
                <a:solidFill>
                  <a:srgbClr val="FFFF00"/>
                </a:solidFill>
              </a:rPr>
              <a:t>2015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Prostat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Kanseri</a:t>
            </a:r>
            <a:r>
              <a:rPr lang="en-US" dirty="0">
                <a:solidFill>
                  <a:srgbClr val="FFFF00"/>
                </a:solidFill>
              </a:rPr>
              <a:t> –</a:t>
            </a:r>
            <a:r>
              <a:rPr lang="en-US" dirty="0" err="1">
                <a:solidFill>
                  <a:srgbClr val="FFFF00"/>
                </a:solidFill>
              </a:rPr>
              <a:t>Sertleşme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Sorunu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Ameliyat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yönteminin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sertleşme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sorununa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etkisi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çok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belirgin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değildir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Robotik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cerrahinin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biraz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avantajlı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olduğu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erken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dönemde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hızlı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sertleşme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sağladığı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gösterilmiştir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Tedavi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olarak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erken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döne</a:t>
            </a:r>
            <a:r>
              <a:rPr lang="tr-TR" dirty="0" smtClean="0">
                <a:solidFill>
                  <a:srgbClr val="FFFFFF"/>
                </a:solidFill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de </a:t>
            </a:r>
            <a:r>
              <a:rPr lang="en-US" dirty="0" err="1" smtClean="0">
                <a:solidFill>
                  <a:srgbClr val="FFFFFF"/>
                </a:solidFill>
              </a:rPr>
              <a:t>ağızdan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alınan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ilaçlar</a:t>
            </a:r>
            <a:r>
              <a:rPr lang="en-US" dirty="0" smtClean="0">
                <a:solidFill>
                  <a:srgbClr val="FFFFFF"/>
                </a:solidFill>
              </a:rPr>
              <a:t> %70 </a:t>
            </a:r>
            <a:r>
              <a:rPr lang="en-US" dirty="0" err="1" smtClean="0">
                <a:solidFill>
                  <a:srgbClr val="FFFFFF"/>
                </a:solidFill>
              </a:rPr>
              <a:t>oranında</a:t>
            </a:r>
            <a:r>
              <a:rPr lang="en-US" dirty="0" smtClean="0">
                <a:solidFill>
                  <a:srgbClr val="FFFFFF"/>
                </a:solidFill>
              </a:rPr>
              <a:t>  </a:t>
            </a:r>
            <a:r>
              <a:rPr lang="en-US" dirty="0" err="1" smtClean="0">
                <a:solidFill>
                  <a:srgbClr val="FFFFFF"/>
                </a:solidFill>
              </a:rPr>
              <a:t>iyileşme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sağlamaktadır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5444" y="5942169"/>
            <a:ext cx="5856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EAU-MALE </a:t>
            </a:r>
            <a:r>
              <a:rPr lang="en-US" dirty="0">
                <a:solidFill>
                  <a:srgbClr val="FFFF00"/>
                </a:solidFill>
              </a:rPr>
              <a:t>SEXUAL DYSFUNCTION - UPDATE MARCH </a:t>
            </a:r>
            <a:r>
              <a:rPr lang="en-US" dirty="0" smtClean="0">
                <a:solidFill>
                  <a:srgbClr val="FFFF00"/>
                </a:solidFill>
              </a:rPr>
              <a:t>2015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4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rgbClr val="FFFF00"/>
                </a:solidFill>
              </a:rPr>
              <a:t/>
            </a:r>
            <a:br>
              <a:rPr lang="tr-TR" sz="2800" dirty="0">
                <a:solidFill>
                  <a:srgbClr val="FFFF00"/>
                </a:solidFill>
              </a:rPr>
            </a:br>
            <a:r>
              <a:rPr lang="tr-TR" sz="2800" dirty="0" smtClean="0">
                <a:solidFill>
                  <a:srgbClr val="FFFF00"/>
                </a:solidFill>
              </a:rPr>
              <a:t/>
            </a:r>
            <a:br>
              <a:rPr lang="tr-TR" sz="2800" dirty="0" smtClean="0">
                <a:solidFill>
                  <a:srgbClr val="FFFF00"/>
                </a:solidFill>
              </a:rPr>
            </a:br>
            <a:r>
              <a:rPr lang="tr-TR" sz="2800" dirty="0" smtClean="0">
                <a:solidFill>
                  <a:srgbClr val="FFFF00"/>
                </a:solidFill>
              </a:rPr>
              <a:t>Sertleşme sorununun nedenleri 2 ana grupta </a:t>
            </a:r>
            <a:br>
              <a:rPr lang="tr-TR" sz="2800" dirty="0" smtClean="0">
                <a:solidFill>
                  <a:srgbClr val="FFFF00"/>
                </a:solidFill>
              </a:rPr>
            </a:br>
            <a:r>
              <a:rPr lang="tr-TR" sz="2800" dirty="0" smtClean="0">
                <a:solidFill>
                  <a:srgbClr val="FFFF00"/>
                </a:solidFill>
              </a:rPr>
              <a:t>incelenebilir:</a:t>
            </a:r>
            <a:br>
              <a:rPr lang="tr-TR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FFFF"/>
                </a:solidFill>
              </a:rPr>
              <a:t>1-) Psikolojik nedenler:</a:t>
            </a:r>
            <a:endParaRPr lang="tr-TR" dirty="0" smtClean="0">
              <a:solidFill>
                <a:srgbClr val="FFFFFF"/>
              </a:solidFill>
            </a:endParaRPr>
          </a:p>
          <a:p>
            <a:r>
              <a:rPr lang="tr-TR" dirty="0" smtClean="0">
                <a:solidFill>
                  <a:srgbClr val="FFFFFF"/>
                </a:solidFill>
              </a:rPr>
              <a:t>Psikolojik nedenler arasında stres ve </a:t>
            </a:r>
            <a:r>
              <a:rPr lang="tr-TR" dirty="0" err="1" smtClean="0">
                <a:solidFill>
                  <a:srgbClr val="FFFFFF"/>
                </a:solidFill>
              </a:rPr>
              <a:t>anksiyete</a:t>
            </a:r>
            <a:r>
              <a:rPr lang="tr-TR" dirty="0" smtClean="0">
                <a:solidFill>
                  <a:srgbClr val="FFFFFF"/>
                </a:solidFill>
              </a:rPr>
              <a:t> başta gelir.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 Stres ve </a:t>
            </a:r>
            <a:r>
              <a:rPr lang="tr-TR" dirty="0" err="1" smtClean="0">
                <a:solidFill>
                  <a:srgbClr val="FFFFFF"/>
                </a:solidFill>
              </a:rPr>
              <a:t>anksiyete</a:t>
            </a:r>
            <a:r>
              <a:rPr lang="tr-TR" dirty="0" smtClean="0">
                <a:solidFill>
                  <a:srgbClr val="FFFFFF"/>
                </a:solidFill>
              </a:rPr>
              <a:t> durumunda </a:t>
            </a:r>
            <a:r>
              <a:rPr lang="tr-TR" dirty="0" err="1" smtClean="0">
                <a:solidFill>
                  <a:srgbClr val="FFFFFF"/>
                </a:solidFill>
              </a:rPr>
              <a:t>penil</a:t>
            </a:r>
            <a:r>
              <a:rPr lang="tr-TR" dirty="0" smtClean="0">
                <a:solidFill>
                  <a:srgbClr val="FFFFFF"/>
                </a:solidFill>
              </a:rPr>
              <a:t> mekanizmalar normaldir.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Fakat beynin penise gönderdiği sinyaller engellenebilir.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Başarısızlık korkusu sertleşme sorununun bir başka önemli nedenidir.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Cinsel teması başarabilme kabiliyeti hakkında endişe duyan bir hasta başarılı cinsel temas sağlayamazsa endişesi daha da artar.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 Depresyon gibi psikiyatrik hastalıklar da sertleşme sorununa yol açabilir.</a:t>
            </a:r>
            <a:br>
              <a:rPr lang="tr-TR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818</Words>
  <Application>Microsoft Office PowerPoint</Application>
  <PresentationFormat>Ekran Gösterisi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Üreme Sağlığı Hakkında Bilinmesi  Gerekenler</vt:lpstr>
      <vt:lpstr>İktidarsızlık nedir? </vt:lpstr>
      <vt:lpstr>Sertleşme sorunu sıklığı Nedir?  </vt:lpstr>
      <vt:lpstr>PowerPoint Sunusu</vt:lpstr>
      <vt:lpstr>Sertleşme Sorunu Nedenleri</vt:lpstr>
      <vt:lpstr>PowerPoint Sunusu</vt:lpstr>
      <vt:lpstr>Prostat Kanseri –Sertleşme Sorunu</vt:lpstr>
      <vt:lpstr>Prostat Kanseri –Sertleşme Sorunu</vt:lpstr>
      <vt:lpstr>  Sertleşme sorununun nedenleri 2 ana grupta  incelenebilir:  </vt:lpstr>
      <vt:lpstr>PowerPoint Sunusu</vt:lpstr>
      <vt:lpstr> Sertleşme Sorunu Nasıl Tedavi Edilir? </vt:lpstr>
      <vt:lpstr>Birinci Basamak Tedavi</vt:lpstr>
      <vt:lpstr>PowerPoint Sunusu</vt:lpstr>
      <vt:lpstr>İkinci Basamak Tedavi</vt:lpstr>
      <vt:lpstr>PowerPoint Sunusu</vt:lpstr>
      <vt:lpstr>3.Basamak Tedavi</vt:lpstr>
      <vt:lpstr>PowerPoint Sunusu</vt:lpstr>
      <vt:lpstr>Penis Protezi</vt:lpstr>
      <vt:lpstr>Sonuç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mazhar</dc:creator>
  <cp:lastModifiedBy>fatmaduygun</cp:lastModifiedBy>
  <cp:revision>40</cp:revision>
  <dcterms:created xsi:type="dcterms:W3CDTF">2015-05-05T20:54:44Z</dcterms:created>
  <dcterms:modified xsi:type="dcterms:W3CDTF">2015-05-12T08:36:47Z</dcterms:modified>
</cp:coreProperties>
</file>