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8" r:id="rId2"/>
    <p:sldId id="259" r:id="rId3"/>
    <p:sldId id="311" r:id="rId4"/>
    <p:sldId id="299" r:id="rId5"/>
    <p:sldId id="324" r:id="rId6"/>
    <p:sldId id="322" r:id="rId7"/>
    <p:sldId id="323" r:id="rId8"/>
    <p:sldId id="312" r:id="rId9"/>
    <p:sldId id="300" r:id="rId10"/>
    <p:sldId id="265" r:id="rId11"/>
    <p:sldId id="313" r:id="rId12"/>
    <p:sldId id="366" r:id="rId13"/>
    <p:sldId id="339" r:id="rId14"/>
    <p:sldId id="314" r:id="rId15"/>
    <p:sldId id="333" r:id="rId16"/>
    <p:sldId id="315" r:id="rId17"/>
    <p:sldId id="319" r:id="rId18"/>
    <p:sldId id="316" r:id="rId19"/>
    <p:sldId id="317" r:id="rId20"/>
    <p:sldId id="318" r:id="rId21"/>
    <p:sldId id="329" r:id="rId22"/>
    <p:sldId id="268" r:id="rId23"/>
    <p:sldId id="267" r:id="rId24"/>
    <p:sldId id="326" r:id="rId25"/>
    <p:sldId id="327" r:id="rId26"/>
    <p:sldId id="328" r:id="rId27"/>
    <p:sldId id="370" r:id="rId28"/>
    <p:sldId id="321" r:id="rId29"/>
    <p:sldId id="272" r:id="rId30"/>
    <p:sldId id="273" r:id="rId31"/>
    <p:sldId id="274" r:id="rId32"/>
    <p:sldId id="334" r:id="rId33"/>
    <p:sldId id="276" r:id="rId34"/>
    <p:sldId id="335" r:id="rId35"/>
    <p:sldId id="278" r:id="rId36"/>
    <p:sldId id="294" r:id="rId37"/>
    <p:sldId id="337" r:id="rId38"/>
    <p:sldId id="336" r:id="rId39"/>
    <p:sldId id="342" r:id="rId40"/>
    <p:sldId id="343" r:id="rId41"/>
    <p:sldId id="373" r:id="rId42"/>
    <p:sldId id="372" r:id="rId43"/>
    <p:sldId id="281" r:id="rId44"/>
    <p:sldId id="345" r:id="rId45"/>
    <p:sldId id="349" r:id="rId46"/>
    <p:sldId id="280" r:id="rId47"/>
    <p:sldId id="282" r:id="rId48"/>
    <p:sldId id="374" r:id="rId49"/>
    <p:sldId id="350" r:id="rId50"/>
    <p:sldId id="348" r:id="rId51"/>
    <p:sldId id="375" r:id="rId52"/>
    <p:sldId id="283" r:id="rId53"/>
    <p:sldId id="344" r:id="rId54"/>
    <p:sldId id="376" r:id="rId55"/>
    <p:sldId id="377" r:id="rId56"/>
    <p:sldId id="298" r:id="rId57"/>
    <p:sldId id="296" r:id="rId58"/>
    <p:sldId id="291" r:id="rId59"/>
    <p:sldId id="346"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7544" autoAdjust="0"/>
  </p:normalViewPr>
  <p:slideViewPr>
    <p:cSldViewPr>
      <p:cViewPr>
        <p:scale>
          <a:sx n="75" d="100"/>
          <a:sy n="75" d="100"/>
        </p:scale>
        <p:origin x="-1290" y="240"/>
      </p:cViewPr>
      <p:guideLst>
        <p:guide orient="horz" pos="2160"/>
        <p:guide pos="2880"/>
      </p:guideLst>
    </p:cSldViewPr>
  </p:slideViewPr>
  <p:notesTextViewPr>
    <p:cViewPr>
      <p:scale>
        <a:sx n="25" d="100"/>
        <a:sy n="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81B2F-527B-4801-9493-7CEBD58184CA}" type="datetimeFigureOut">
              <a:rPr lang="tr-TR" smtClean="0"/>
              <a:pPr/>
              <a:t>15.1.2015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D84A1-24C4-48B2-8535-5C8877B3FEAE}" type="slidenum">
              <a:rPr lang="tr-TR" smtClean="0"/>
              <a:pPr/>
              <a:t>‹#›</a:t>
            </a:fld>
            <a:endParaRPr lang="tr-TR"/>
          </a:p>
        </p:txBody>
      </p:sp>
    </p:spTree>
    <p:extLst>
      <p:ext uri="{BB962C8B-B14F-4D97-AF65-F5344CB8AC3E}">
        <p14:creationId xmlns:p14="http://schemas.microsoft.com/office/powerpoint/2010/main" val="422546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Çocukluk çağının en sık rastlanan problemlerinden biridir. Buna </a:t>
            </a:r>
            <a:r>
              <a:rPr lang="tr-TR" dirty="0" smtClean="0">
                <a:solidFill>
                  <a:srgbClr val="FF0000"/>
                </a:solidFill>
              </a:rPr>
              <a:t>rağmen doktorların eğitimi,</a:t>
            </a:r>
            <a:r>
              <a:rPr lang="tr-TR" dirty="0" smtClean="0"/>
              <a:t> hasta ve ailenin uyumu az. </a:t>
            </a:r>
            <a:r>
              <a:rPr lang="tr-TR" dirty="0" err="1" smtClean="0"/>
              <a:t>Monosemptomatik</a:t>
            </a:r>
            <a:r>
              <a:rPr lang="tr-TR" dirty="0" smtClean="0"/>
              <a:t> hastaların yönetimi daha kolay iken </a:t>
            </a:r>
            <a:r>
              <a:rPr lang="tr-TR" dirty="0" err="1" smtClean="0"/>
              <a:t>non-monosemptomatik</a:t>
            </a:r>
            <a:r>
              <a:rPr lang="tr-TR" dirty="0" smtClean="0"/>
              <a:t> hastaların yönetimi </a:t>
            </a:r>
            <a:r>
              <a:rPr lang="tr-TR" dirty="0" err="1" smtClean="0"/>
              <a:t>kompleksdir</a:t>
            </a:r>
            <a:r>
              <a:rPr lang="tr-TR" dirty="0" smtClean="0"/>
              <a:t> ve </a:t>
            </a:r>
            <a:r>
              <a:rPr lang="tr-TR" dirty="0" err="1" smtClean="0"/>
              <a:t>refere</a:t>
            </a:r>
            <a:r>
              <a:rPr lang="tr-TR" dirty="0" smtClean="0"/>
              <a:t> merkezlerden fayda görebilir. </a:t>
            </a:r>
          </a:p>
          <a:p>
            <a:r>
              <a:rPr lang="tr-TR" dirty="0" err="1" smtClean="0"/>
              <a:t>Enüresiz</a:t>
            </a:r>
            <a:r>
              <a:rPr lang="tr-TR" dirty="0" smtClean="0"/>
              <a:t> aile hayatını bozan ve oldukça sinir bozucu bir durumdur. Ancak bazı aileler geleneksel olarak normal kabul ettiklerinden çocukları tedaviye getirmezler.</a:t>
            </a:r>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1</a:t>
            </a:fld>
            <a:endParaRPr lang="tr-TR"/>
          </a:p>
        </p:txBody>
      </p:sp>
    </p:spTree>
    <p:extLst>
      <p:ext uri="{BB962C8B-B14F-4D97-AF65-F5344CB8AC3E}">
        <p14:creationId xmlns:p14="http://schemas.microsoft.com/office/powerpoint/2010/main" val="165375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MNE tanılı çocuklarda tek gerekli </a:t>
            </a:r>
            <a:r>
              <a:rPr lang="tr-TR" dirty="0" err="1" smtClean="0"/>
              <a:t>laboratuar</a:t>
            </a:r>
            <a:r>
              <a:rPr lang="tr-TR" dirty="0" smtClean="0"/>
              <a:t> testi tam idrar tahlilidir (TİT). TİT ile </a:t>
            </a:r>
            <a:r>
              <a:rPr lang="tr-TR" dirty="0" err="1" smtClean="0"/>
              <a:t>piyüri</a:t>
            </a:r>
            <a:r>
              <a:rPr lang="tr-TR" dirty="0" smtClean="0"/>
              <a:t>, glikozüri, </a:t>
            </a:r>
            <a:r>
              <a:rPr lang="tr-TR" dirty="0" err="1" smtClean="0"/>
              <a:t>hematüri</a:t>
            </a:r>
            <a:r>
              <a:rPr lang="tr-TR" dirty="0" smtClean="0"/>
              <a:t> araştırılır.</a:t>
            </a:r>
          </a:p>
          <a:p>
            <a:r>
              <a:rPr lang="tr-TR" dirty="0" err="1" smtClean="0"/>
              <a:t>Hematüri</a:t>
            </a:r>
            <a:r>
              <a:rPr lang="tr-TR" dirty="0" smtClean="0"/>
              <a:t> </a:t>
            </a:r>
            <a:r>
              <a:rPr lang="tr-TR" dirty="0" err="1" smtClean="0"/>
              <a:t>nefrolojik</a:t>
            </a:r>
            <a:r>
              <a:rPr lang="tr-TR" dirty="0" smtClean="0"/>
              <a:t> patolojileri ve glikozüri varlığı </a:t>
            </a:r>
            <a:r>
              <a:rPr lang="tr-TR" dirty="0" err="1" smtClean="0"/>
              <a:t>diabet</a:t>
            </a:r>
            <a:r>
              <a:rPr lang="tr-TR" dirty="0" smtClean="0"/>
              <a:t> olasılığını akla getirir. </a:t>
            </a:r>
            <a:r>
              <a:rPr lang="tr-TR" dirty="0" err="1" smtClean="0"/>
              <a:t>Piyüri</a:t>
            </a:r>
            <a:r>
              <a:rPr lang="tr-TR" dirty="0" smtClean="0"/>
              <a:t> saptanan çocuklarda kültür </a:t>
            </a:r>
            <a:r>
              <a:rPr lang="tr-TR" dirty="0" err="1" smtClean="0"/>
              <a:t>antibiyogram</a:t>
            </a:r>
            <a:r>
              <a:rPr lang="tr-TR" dirty="0" smtClean="0"/>
              <a:t> yapılarak etkene yönelik tedavi düzenlenmeli gereğinde ileri tanısal yaklaşımlara </a:t>
            </a:r>
            <a:r>
              <a:rPr lang="tr-TR" dirty="0" err="1" smtClean="0"/>
              <a:t>yönelinmelidir</a:t>
            </a:r>
            <a:r>
              <a:rPr lang="tr-TR" dirty="0" smtClean="0"/>
              <a:t>. MNE hastalarında herhangi bir kan testinin </a:t>
            </a:r>
            <a:r>
              <a:rPr lang="tr-TR" dirty="0" err="1" smtClean="0"/>
              <a:t>endikasyonu</a:t>
            </a:r>
            <a:r>
              <a:rPr lang="tr-TR" dirty="0" smtClean="0"/>
              <a:t> yoktur. Üst </a:t>
            </a:r>
            <a:r>
              <a:rPr lang="tr-TR" dirty="0" err="1" smtClean="0"/>
              <a:t>üriner</a:t>
            </a:r>
            <a:r>
              <a:rPr lang="tr-TR" dirty="0" smtClean="0"/>
              <a:t> sistemin </a:t>
            </a:r>
            <a:r>
              <a:rPr lang="tr-TR" dirty="0" err="1" smtClean="0"/>
              <a:t>ultrasonografik</a:t>
            </a:r>
            <a:r>
              <a:rPr lang="tr-TR" dirty="0" smtClean="0"/>
              <a:t> incelemesi de MNE hastalarında rutin olarak önerilmemekle beraber, bir çok merkez kendi imkanları dahilinde ultrason ile mesane duvar kalınlığı ölçümü yapabilmektedir. Bu parametre </a:t>
            </a:r>
            <a:r>
              <a:rPr lang="tr-TR" dirty="0" err="1" smtClean="0"/>
              <a:t>prognostik</a:t>
            </a:r>
            <a:r>
              <a:rPr lang="tr-TR" dirty="0" smtClean="0"/>
              <a:t> belirteç olarak kullanılabilmektedir.(10) Mesane duvar kalınlığı normal olanlarda mesane </a:t>
            </a:r>
            <a:r>
              <a:rPr lang="tr-TR" dirty="0" err="1" smtClean="0"/>
              <a:t>duvarkalınlığı</a:t>
            </a:r>
            <a:r>
              <a:rPr lang="tr-TR" dirty="0" smtClean="0"/>
              <a:t> artmış olanlara göre </a:t>
            </a:r>
            <a:r>
              <a:rPr lang="tr-TR" dirty="0" err="1" smtClean="0"/>
              <a:t>prognoz</a:t>
            </a:r>
            <a:r>
              <a:rPr lang="tr-TR" dirty="0" smtClean="0"/>
              <a:t> daha iyidir. </a:t>
            </a:r>
            <a:r>
              <a:rPr lang="tr-TR" dirty="0" err="1" smtClean="0"/>
              <a:t>Ürodinamik</a:t>
            </a:r>
            <a:r>
              <a:rPr lang="tr-TR" dirty="0" smtClean="0"/>
              <a:t> incelemelerin ise MNE tanısında yeri yoktur.</a:t>
            </a:r>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29</a:t>
            </a:fld>
            <a:endParaRPr lang="tr-TR"/>
          </a:p>
        </p:txBody>
      </p:sp>
    </p:spTree>
    <p:extLst>
      <p:ext uri="{BB962C8B-B14F-4D97-AF65-F5344CB8AC3E}">
        <p14:creationId xmlns:p14="http://schemas.microsoft.com/office/powerpoint/2010/main" val="260308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Özellikle</a:t>
            </a:r>
            <a:r>
              <a:rPr lang="tr-TR" baseline="0" dirty="0" smtClean="0"/>
              <a:t> 8 yaş altında, ailesi uyumlu ve ilgili olan, mesane kapasitesi yeterli ve </a:t>
            </a:r>
            <a:r>
              <a:rPr lang="tr-TR" baseline="0" dirty="0" err="1" smtClean="0"/>
              <a:t>nokturnal</a:t>
            </a:r>
            <a:r>
              <a:rPr lang="tr-TR" baseline="0" dirty="0" smtClean="0"/>
              <a:t> </a:t>
            </a:r>
            <a:r>
              <a:rPr lang="tr-TR" baseline="0" dirty="0" err="1" smtClean="0"/>
              <a:t>poliürisi</a:t>
            </a:r>
            <a:r>
              <a:rPr lang="tr-TR" baseline="0" dirty="0" smtClean="0"/>
              <a:t> olmayan çocuklarda uygulanması başarıyı arttırır. </a:t>
            </a:r>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35</a:t>
            </a:fld>
            <a:endParaRPr lang="tr-TR"/>
          </a:p>
        </p:txBody>
      </p:sp>
    </p:spTree>
    <p:extLst>
      <p:ext uri="{BB962C8B-B14F-4D97-AF65-F5344CB8AC3E}">
        <p14:creationId xmlns:p14="http://schemas.microsoft.com/office/powerpoint/2010/main" val="2338152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a:ln/>
        </p:spPr>
      </p:sp>
      <p:sp>
        <p:nvSpPr>
          <p:cNvPr id="8397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t>Takipde tedaviyte uyum izlenir </a:t>
            </a:r>
          </a:p>
        </p:txBody>
      </p:sp>
      <p:sp>
        <p:nvSpPr>
          <p:cNvPr id="8397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9pPr>
          </a:lstStyle>
          <a:p>
            <a:pPr eaLnBrk="1" hangingPunct="1">
              <a:buClr>
                <a:srgbClr val="1F497D"/>
              </a:buClr>
            </a:pPr>
            <a:fld id="{935BC449-6C99-4802-8186-C6129485D800}" type="slidenum">
              <a:rPr lang="tr-TR" altLang="tr-TR" sz="1200">
                <a:solidFill>
                  <a:prstClr val="black"/>
                </a:solidFill>
              </a:rPr>
              <a:pPr eaLnBrk="1" hangingPunct="1">
                <a:buClr>
                  <a:srgbClr val="1F497D"/>
                </a:buClr>
              </a:pPr>
              <a:t>36</a:t>
            </a:fld>
            <a:endParaRPr lang="tr-TR" altLang="tr-TR"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Sentetik bir analog. </a:t>
            </a:r>
            <a:r>
              <a:rPr lang="tr-TR" dirty="0" err="1" smtClean="0"/>
              <a:t>Antidiüretik</a:t>
            </a:r>
            <a:r>
              <a:rPr lang="tr-TR" dirty="0" smtClean="0"/>
              <a:t> etki ile idrar üretimini azaltır, konsantrasyon artar. </a:t>
            </a:r>
            <a:r>
              <a:rPr lang="tr-TR" dirty="0" err="1" smtClean="0"/>
              <a:t>Vazopressör</a:t>
            </a:r>
            <a:r>
              <a:rPr lang="tr-TR" dirty="0" smtClean="0"/>
              <a:t> aktivitesi azalmıştır. Yarı ömrü 1,5-3 saattir. ADH ritmi bozulan ve </a:t>
            </a:r>
            <a:r>
              <a:rPr lang="tr-TR" dirty="0" err="1" smtClean="0"/>
              <a:t>Nokturnal</a:t>
            </a:r>
            <a:r>
              <a:rPr lang="tr-TR" baseline="0" dirty="0" smtClean="0"/>
              <a:t> </a:t>
            </a:r>
            <a:r>
              <a:rPr lang="tr-TR" baseline="0" dirty="0" err="1" smtClean="0"/>
              <a:t>Poliürisi</a:t>
            </a:r>
            <a:r>
              <a:rPr lang="tr-TR" baseline="0" dirty="0" smtClean="0"/>
              <a:t> olan hastalar tedaviye daha iyi cevap verirler.</a:t>
            </a:r>
            <a:r>
              <a:rPr lang="tr-TR" dirty="0" smtClean="0"/>
              <a:t> </a:t>
            </a:r>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37</a:t>
            </a:fld>
            <a:endParaRPr lang="tr-TR"/>
          </a:p>
        </p:txBody>
      </p:sp>
    </p:spTree>
    <p:extLst>
      <p:ext uri="{BB962C8B-B14F-4D97-AF65-F5344CB8AC3E}">
        <p14:creationId xmlns:p14="http://schemas.microsoft.com/office/powerpoint/2010/main" val="114704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Noktürnal</a:t>
            </a:r>
            <a:r>
              <a:rPr lang="tr-TR" dirty="0" smtClean="0"/>
              <a:t> </a:t>
            </a:r>
            <a:r>
              <a:rPr lang="tr-TR" dirty="0" err="1" smtClean="0"/>
              <a:t>poliüri</a:t>
            </a:r>
            <a:r>
              <a:rPr lang="tr-TR" dirty="0" smtClean="0"/>
              <a:t>: </a:t>
            </a:r>
            <a:r>
              <a:rPr lang="tr-TR" dirty="0" err="1" smtClean="0"/>
              <a:t>noktürnal</a:t>
            </a:r>
            <a:r>
              <a:rPr lang="tr-TR" dirty="0" smtClean="0"/>
              <a:t> idrar üretimin yaşa göre öngörülen mesane kapasitesinin %130 dan fazla olmasıdır. </a:t>
            </a:r>
          </a:p>
          <a:p>
            <a:r>
              <a:rPr lang="tr-TR" dirty="0" smtClean="0"/>
              <a:t>Maksimum işenen hacmin yaşa göre beklenen mesane kapasitesinin %70 den fazla olması mesane kapasitesinin yeterli olduğunu gösterir</a:t>
            </a:r>
          </a:p>
          <a:p>
            <a:r>
              <a:rPr lang="tr-TR" dirty="0" smtClean="0"/>
              <a:t>İlacın etkinliği için en az 2-3 aylık bir süre kullanılmalıdır</a:t>
            </a:r>
          </a:p>
          <a:p>
            <a:r>
              <a:rPr lang="tr-TR" dirty="0" err="1" smtClean="0"/>
              <a:t>Desmopressin</a:t>
            </a:r>
            <a:r>
              <a:rPr lang="tr-TR" dirty="0" smtClean="0"/>
              <a:t> is </a:t>
            </a:r>
            <a:r>
              <a:rPr lang="tr-TR" dirty="0" err="1" smtClean="0"/>
              <a:t>the</a:t>
            </a:r>
            <a:r>
              <a:rPr lang="tr-TR" dirty="0" smtClean="0"/>
              <a:t> </a:t>
            </a:r>
            <a:r>
              <a:rPr lang="tr-TR" dirty="0" err="1" smtClean="0"/>
              <a:t>first-line</a:t>
            </a:r>
            <a:r>
              <a:rPr lang="tr-TR" dirty="0" smtClean="0"/>
              <a:t> </a:t>
            </a:r>
            <a:r>
              <a:rPr lang="tr-TR" dirty="0" err="1" smtClean="0"/>
              <a:t>medication</a:t>
            </a:r>
            <a:r>
              <a:rPr lang="tr-TR" dirty="0" smtClean="0"/>
              <a:t> </a:t>
            </a:r>
            <a:r>
              <a:rPr lang="tr-TR" dirty="0" err="1" smtClean="0"/>
              <a:t>for</a:t>
            </a:r>
            <a:r>
              <a:rPr lang="tr-TR" dirty="0" smtClean="0"/>
              <a:t> </a:t>
            </a:r>
            <a:r>
              <a:rPr lang="tr-TR" dirty="0" err="1" smtClean="0"/>
              <a:t>patients</a:t>
            </a:r>
            <a:r>
              <a:rPr lang="tr-TR" dirty="0" smtClean="0"/>
              <a:t> </a:t>
            </a:r>
            <a:r>
              <a:rPr lang="tr-TR" dirty="0" err="1" smtClean="0"/>
              <a:t>with</a:t>
            </a:r>
            <a:r>
              <a:rPr lang="tr-TR" dirty="0" smtClean="0"/>
              <a:t> </a:t>
            </a:r>
            <a:r>
              <a:rPr lang="tr-TR" dirty="0" err="1" smtClean="0"/>
              <a:t>monosymptomatic</a:t>
            </a:r>
            <a:r>
              <a:rPr lang="tr-TR" dirty="0" smtClean="0"/>
              <a:t> </a:t>
            </a:r>
            <a:r>
              <a:rPr lang="tr-TR" dirty="0" err="1" smtClean="0"/>
              <a:t>nocturnal</a:t>
            </a:r>
            <a:r>
              <a:rPr lang="tr-TR" dirty="0" smtClean="0"/>
              <a:t> </a:t>
            </a:r>
            <a:r>
              <a:rPr lang="tr-TR" dirty="0" err="1" smtClean="0"/>
              <a:t>enuresis</a:t>
            </a:r>
            <a:r>
              <a:rPr lang="tr-TR" dirty="0" smtClean="0"/>
              <a:t> </a:t>
            </a:r>
            <a:r>
              <a:rPr lang="tr-TR" dirty="0" err="1" smtClean="0"/>
              <a:t>with</a:t>
            </a:r>
            <a:r>
              <a:rPr lang="tr-TR" dirty="0" smtClean="0"/>
              <a:t> </a:t>
            </a:r>
            <a:r>
              <a:rPr lang="tr-TR" dirty="0" err="1" smtClean="0"/>
              <a:t>nocturnal</a:t>
            </a:r>
            <a:r>
              <a:rPr lang="tr-TR" dirty="0" smtClean="0"/>
              <a:t> </a:t>
            </a:r>
            <a:r>
              <a:rPr lang="tr-TR" dirty="0" err="1" smtClean="0"/>
              <a:t>polyuria</a:t>
            </a:r>
            <a:r>
              <a:rPr lang="tr-TR" dirty="0" smtClean="0"/>
              <a:t> </a:t>
            </a:r>
            <a:r>
              <a:rPr lang="tr-TR" dirty="0" err="1" smtClean="0"/>
              <a:t>and</a:t>
            </a:r>
            <a:r>
              <a:rPr lang="tr-TR" dirty="0" smtClean="0"/>
              <a:t> normal </a:t>
            </a:r>
            <a:r>
              <a:rPr lang="tr-TR" dirty="0" err="1" smtClean="0"/>
              <a:t>bladder</a:t>
            </a:r>
            <a:r>
              <a:rPr lang="tr-TR" dirty="0" smtClean="0"/>
              <a:t> </a:t>
            </a:r>
            <a:r>
              <a:rPr lang="tr-TR" dirty="0" err="1" smtClean="0"/>
              <a:t>function</a:t>
            </a:r>
            <a:r>
              <a:rPr lang="tr-TR" dirty="0" smtClean="0"/>
              <a:t>.</a:t>
            </a:r>
          </a:p>
          <a:p>
            <a:r>
              <a:rPr lang="tr-TR" dirty="0" err="1" smtClean="0"/>
              <a:t>İlac</a:t>
            </a:r>
            <a:r>
              <a:rPr lang="tr-TR" dirty="0" smtClean="0"/>
              <a:t> kullanırken </a:t>
            </a:r>
            <a:r>
              <a:rPr lang="tr-TR" dirty="0" err="1" smtClean="0"/>
              <a:t>şik</a:t>
            </a:r>
            <a:r>
              <a:rPr lang="tr-TR" dirty="0" smtClean="0"/>
              <a:t> geçmedi ise tekrar </a:t>
            </a:r>
            <a:r>
              <a:rPr lang="tr-TR" dirty="0" err="1" smtClean="0"/>
              <a:t>noktürnal</a:t>
            </a:r>
            <a:r>
              <a:rPr lang="tr-TR" dirty="0" smtClean="0"/>
              <a:t> </a:t>
            </a:r>
            <a:r>
              <a:rPr lang="tr-TR" dirty="0" err="1" smtClean="0"/>
              <a:t>poliüri</a:t>
            </a:r>
            <a:r>
              <a:rPr lang="tr-TR" dirty="0" smtClean="0"/>
              <a:t> ölçülür eğer varsa ilaç dozu artırılır. </a:t>
            </a:r>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40</a:t>
            </a:fld>
            <a:endParaRPr lang="tr-TR"/>
          </a:p>
        </p:txBody>
      </p:sp>
    </p:spTree>
    <p:extLst>
      <p:ext uri="{BB962C8B-B14F-4D97-AF65-F5344CB8AC3E}">
        <p14:creationId xmlns:p14="http://schemas.microsoft.com/office/powerpoint/2010/main" val="2141298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a:ln/>
        </p:spPr>
      </p:sp>
      <p:sp>
        <p:nvSpPr>
          <p:cNvPr id="7987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dirty="0" smtClean="0"/>
              <a:t>Hastalar DESM </a:t>
            </a:r>
            <a:r>
              <a:rPr lang="tr-TR" altLang="tr-TR" dirty="0" err="1" smtClean="0"/>
              <a:t>ted</a:t>
            </a:r>
            <a:r>
              <a:rPr lang="tr-TR" altLang="tr-TR" dirty="0" smtClean="0"/>
              <a:t> hızlı ve iyi şekilde cevap verir fakat </a:t>
            </a:r>
            <a:r>
              <a:rPr lang="tr-TR" altLang="tr-TR" dirty="0" err="1" smtClean="0"/>
              <a:t>relaps</a:t>
            </a:r>
            <a:r>
              <a:rPr lang="tr-TR" altLang="tr-TR" dirty="0" smtClean="0"/>
              <a:t> önemli bir sorundur. Gr 1 </a:t>
            </a:r>
            <a:r>
              <a:rPr lang="tr-TR" altLang="tr-TR" dirty="0" err="1" smtClean="0"/>
              <a:t>efektive</a:t>
            </a:r>
            <a:r>
              <a:rPr lang="tr-TR" altLang="tr-TR" dirty="0" smtClean="0"/>
              <a:t> dozun yarısı, grup 2 efektif doz günaşırı ,, grup 3 ani kesilen , grup 4 </a:t>
            </a:r>
            <a:r>
              <a:rPr lang="tr-TR" altLang="tr-TR" dirty="0" err="1" smtClean="0"/>
              <a:t>plasebo</a:t>
            </a:r>
            <a:endParaRPr lang="tr-TR" altLang="tr-TR" dirty="0" smtClean="0"/>
          </a:p>
          <a:p>
            <a:r>
              <a:rPr lang="tr-TR" altLang="tr-TR" dirty="0" smtClean="0"/>
              <a:t>Aslında yüksek doz cevabı </a:t>
            </a:r>
            <a:r>
              <a:rPr lang="tr-TR" altLang="tr-TR" dirty="0" err="1" smtClean="0"/>
              <a:t>noktürnal</a:t>
            </a:r>
            <a:r>
              <a:rPr lang="tr-TR" altLang="tr-TR" dirty="0" smtClean="0"/>
              <a:t> </a:t>
            </a:r>
            <a:r>
              <a:rPr lang="tr-TR" altLang="tr-TR" dirty="0" err="1" smtClean="0"/>
              <a:t>poliürinin</a:t>
            </a:r>
            <a:r>
              <a:rPr lang="tr-TR" altLang="tr-TR" dirty="0" smtClean="0"/>
              <a:t> bir göstergesi olabilir .</a:t>
            </a:r>
          </a:p>
        </p:txBody>
      </p:sp>
      <p:sp>
        <p:nvSpPr>
          <p:cNvPr id="7987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9pPr>
          </a:lstStyle>
          <a:p>
            <a:pPr eaLnBrk="1" hangingPunct="1">
              <a:buClr>
                <a:srgbClr val="1F497D"/>
              </a:buClr>
            </a:pPr>
            <a:fld id="{916AC124-D1A9-4B17-8F9A-CEC14F836EE8}" type="slidenum">
              <a:rPr lang="tr-TR" altLang="tr-TR" sz="1200">
                <a:solidFill>
                  <a:prstClr val="black"/>
                </a:solidFill>
              </a:rPr>
              <a:pPr eaLnBrk="1" hangingPunct="1">
                <a:buClr>
                  <a:srgbClr val="1F497D"/>
                </a:buClr>
              </a:pPr>
              <a:t>41</a:t>
            </a:fld>
            <a:endParaRPr lang="tr-TR" altLang="tr-TR"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Desmopressin</a:t>
            </a:r>
            <a:r>
              <a:rPr lang="tr-TR" dirty="0" smtClean="0"/>
              <a:t> tedavisi sırasında fazla su tüketilirse su </a:t>
            </a:r>
            <a:r>
              <a:rPr lang="tr-TR" dirty="0" err="1" smtClean="0"/>
              <a:t>intoksikasyonu</a:t>
            </a:r>
            <a:r>
              <a:rPr lang="tr-TR" dirty="0" smtClean="0"/>
              <a:t> gelişir.</a:t>
            </a:r>
          </a:p>
          <a:p>
            <a:r>
              <a:rPr lang="tr-TR" dirty="0" smtClean="0"/>
              <a:t>Su </a:t>
            </a:r>
            <a:r>
              <a:rPr lang="tr-TR" dirty="0" err="1" smtClean="0"/>
              <a:t>intoksikasyonunu</a:t>
            </a:r>
            <a:r>
              <a:rPr lang="tr-TR" dirty="0" smtClean="0"/>
              <a:t> önlemek için yatmadan önceki 2 saat ve sabaha kadar sıvı tüketimini azaltmak gerekir</a:t>
            </a:r>
          </a:p>
          <a:p>
            <a:r>
              <a:rPr lang="tr-TR" dirty="0" smtClean="0"/>
              <a:t>MELT formunda düşük gıda etkileşimi vardır İlaç plazma konsantrasyonunda daha az varyasyon vardır ve iyi </a:t>
            </a:r>
            <a:r>
              <a:rPr lang="tr-TR" dirty="0" err="1" smtClean="0"/>
              <a:t>antidiüretik</a:t>
            </a:r>
            <a:r>
              <a:rPr lang="tr-TR" dirty="0" smtClean="0"/>
              <a:t> etki vardır.</a:t>
            </a:r>
          </a:p>
          <a:p>
            <a:r>
              <a:rPr lang="tr-TR" dirty="0" smtClean="0"/>
              <a:t>Literatürde 54 olgu var ve bunun 47 si </a:t>
            </a:r>
            <a:r>
              <a:rPr lang="tr-TR" dirty="0" err="1" smtClean="0"/>
              <a:t>intranasal</a:t>
            </a:r>
            <a:r>
              <a:rPr lang="tr-TR" dirty="0" smtClean="0"/>
              <a:t> kullanıma bağlı, bu komplikasyonlar daha fazla ilk 14 gün </a:t>
            </a:r>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42</a:t>
            </a:fld>
            <a:endParaRPr lang="tr-TR"/>
          </a:p>
        </p:txBody>
      </p:sp>
    </p:spTree>
    <p:extLst>
      <p:ext uri="{BB962C8B-B14F-4D97-AF65-F5344CB8AC3E}">
        <p14:creationId xmlns:p14="http://schemas.microsoft.com/office/powerpoint/2010/main" val="3935019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1960 </a:t>
            </a:r>
            <a:r>
              <a:rPr lang="tr-TR" dirty="0" err="1" smtClean="0"/>
              <a:t>lı</a:t>
            </a:r>
            <a:r>
              <a:rPr lang="tr-TR" dirty="0" smtClean="0"/>
              <a:t> yıllardan beri kullanılmakta</a:t>
            </a:r>
          </a:p>
          <a:p>
            <a:r>
              <a:rPr lang="tr-TR" dirty="0" smtClean="0"/>
              <a:t>Santral NA </a:t>
            </a:r>
            <a:r>
              <a:rPr lang="tr-TR" dirty="0" err="1" smtClean="0"/>
              <a:t>stimulasyon</a:t>
            </a:r>
            <a:r>
              <a:rPr lang="tr-TR" dirty="0" smtClean="0"/>
              <a:t> ile REM uykusunu baskılamakta ve uyanmayı kolaylaştırmakta</a:t>
            </a:r>
          </a:p>
          <a:p>
            <a:r>
              <a:rPr lang="tr-TR" dirty="0" smtClean="0"/>
              <a:t>Genel olarak hastaların %50 de olumlu etki gösterdiği bilinmektedir.</a:t>
            </a:r>
          </a:p>
          <a:p>
            <a:r>
              <a:rPr lang="tr-TR" dirty="0" smtClean="0"/>
              <a:t>İlaç kesildikten sonra hastaların 6 ay sonra %17 </a:t>
            </a:r>
            <a:r>
              <a:rPr lang="tr-TR" dirty="0" err="1" smtClean="0"/>
              <a:t>sı</a:t>
            </a:r>
            <a:r>
              <a:rPr lang="tr-TR" dirty="0" smtClean="0"/>
              <a:t> kuru</a:t>
            </a:r>
          </a:p>
          <a:p>
            <a:r>
              <a:rPr lang="tr-TR" dirty="0" smtClean="0"/>
              <a:t>Doz yatmadan önce 25-50 mg tek doz , yüksek dozda kullanımda </a:t>
            </a:r>
            <a:r>
              <a:rPr lang="tr-TR" dirty="0" err="1" smtClean="0"/>
              <a:t>kardiotoksisite</a:t>
            </a:r>
            <a:r>
              <a:rPr lang="tr-TR" dirty="0" smtClean="0"/>
              <a:t> ve ölüm </a:t>
            </a:r>
          </a:p>
          <a:p>
            <a:r>
              <a:rPr lang="tr-TR" dirty="0" smtClean="0"/>
              <a:t>Çocukta çarpıntı, </a:t>
            </a:r>
            <a:r>
              <a:rPr lang="tr-TR" dirty="0" err="1" smtClean="0"/>
              <a:t>senkop</a:t>
            </a:r>
            <a:r>
              <a:rPr lang="tr-TR" dirty="0" smtClean="0"/>
              <a:t> öyküsü varsa ailede ani </a:t>
            </a:r>
            <a:r>
              <a:rPr lang="tr-TR" dirty="0" err="1" smtClean="0"/>
              <a:t>kardiak</a:t>
            </a:r>
            <a:r>
              <a:rPr lang="tr-TR" dirty="0" smtClean="0"/>
              <a:t> ölüm, aritmi gibi </a:t>
            </a:r>
            <a:r>
              <a:rPr lang="tr-TR" dirty="0" err="1" smtClean="0"/>
              <a:t>kardiak</a:t>
            </a:r>
            <a:r>
              <a:rPr lang="tr-TR" dirty="0" smtClean="0"/>
              <a:t> hastalıklar varsa </a:t>
            </a:r>
            <a:r>
              <a:rPr lang="tr-TR" dirty="0" err="1" smtClean="0"/>
              <a:t>imipramin</a:t>
            </a:r>
            <a:r>
              <a:rPr lang="tr-TR" dirty="0" smtClean="0"/>
              <a:t> </a:t>
            </a:r>
            <a:r>
              <a:rPr lang="tr-TR" dirty="0" err="1" smtClean="0"/>
              <a:t>ted</a:t>
            </a:r>
            <a:r>
              <a:rPr lang="tr-TR" dirty="0" smtClean="0"/>
              <a:t> önce mutlaka uzun QT sendromu açısından değerlendirilmeli</a:t>
            </a:r>
          </a:p>
          <a:p>
            <a:r>
              <a:rPr lang="tr-TR" dirty="0" smtClean="0"/>
              <a:t>Doz olarak 0.9-1.5mg/kg/gün olup genelde 5-8 yaşta 25 mg, 9 yaş üstüne 50 mg yatmadan 1 saat önce alınmalıdır</a:t>
            </a:r>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44</a:t>
            </a:fld>
            <a:endParaRPr lang="tr-TR"/>
          </a:p>
        </p:txBody>
      </p:sp>
    </p:spTree>
    <p:extLst>
      <p:ext uri="{BB962C8B-B14F-4D97-AF65-F5344CB8AC3E}">
        <p14:creationId xmlns:p14="http://schemas.microsoft.com/office/powerpoint/2010/main" val="1544040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İşeme esnasında </a:t>
            </a:r>
            <a:r>
              <a:rPr lang="tr-TR" dirty="0" err="1" smtClean="0"/>
              <a:t>serotonin</a:t>
            </a:r>
            <a:r>
              <a:rPr lang="tr-TR" dirty="0" smtClean="0"/>
              <a:t> düzeylerinde değişme görülür. </a:t>
            </a:r>
            <a:r>
              <a:rPr lang="tr-TR" dirty="0" err="1" smtClean="0"/>
              <a:t>Serotonin</a:t>
            </a:r>
            <a:r>
              <a:rPr lang="tr-TR" baseline="0" dirty="0" smtClean="0"/>
              <a:t> </a:t>
            </a:r>
            <a:r>
              <a:rPr lang="tr-TR" baseline="0" dirty="0" err="1" smtClean="0"/>
              <a:t>spinal</a:t>
            </a:r>
            <a:r>
              <a:rPr lang="tr-TR" baseline="0" dirty="0" smtClean="0"/>
              <a:t> reflekslerle </a:t>
            </a:r>
            <a:r>
              <a:rPr lang="tr-TR" baseline="0" dirty="0" err="1" smtClean="0"/>
              <a:t>interfere</a:t>
            </a:r>
            <a:r>
              <a:rPr lang="tr-TR" baseline="0" dirty="0" smtClean="0"/>
              <a:t> olarak </a:t>
            </a:r>
            <a:r>
              <a:rPr lang="tr-TR" baseline="0" dirty="0" err="1" smtClean="0"/>
              <a:t>üreter</a:t>
            </a:r>
            <a:r>
              <a:rPr lang="tr-TR" baseline="0" dirty="0" smtClean="0"/>
              <a:t> </a:t>
            </a:r>
            <a:r>
              <a:rPr lang="tr-TR" baseline="0" dirty="0" err="1" smtClean="0"/>
              <a:t>peristaltizmini</a:t>
            </a:r>
            <a:r>
              <a:rPr lang="tr-TR" baseline="0" dirty="0" smtClean="0"/>
              <a:t> </a:t>
            </a:r>
            <a:r>
              <a:rPr lang="tr-TR" baseline="0" dirty="0" err="1" smtClean="0"/>
              <a:t>inhibe</a:t>
            </a:r>
            <a:r>
              <a:rPr lang="tr-TR" baseline="0" dirty="0" smtClean="0"/>
              <a:t> eder. </a:t>
            </a:r>
            <a:r>
              <a:rPr lang="tr-TR" baseline="0" dirty="0" err="1" smtClean="0"/>
              <a:t>Serotoninin</a:t>
            </a:r>
            <a:r>
              <a:rPr lang="tr-TR" baseline="0" dirty="0" smtClean="0"/>
              <a:t> santral etkisi daha komplikedir. Arka planda </a:t>
            </a:r>
            <a:r>
              <a:rPr lang="tr-TR" baseline="0" dirty="0" err="1" smtClean="0"/>
              <a:t>nörotransmitterler</a:t>
            </a:r>
            <a:r>
              <a:rPr lang="tr-TR" baseline="0" dirty="0" smtClean="0"/>
              <a:t> ve </a:t>
            </a:r>
            <a:r>
              <a:rPr lang="tr-TR" baseline="0" dirty="0" err="1" smtClean="0"/>
              <a:t>nöropeptidler</a:t>
            </a:r>
            <a:r>
              <a:rPr lang="tr-TR" baseline="0" dirty="0" smtClean="0"/>
              <a:t> vardır. </a:t>
            </a:r>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47</a:t>
            </a:fld>
            <a:endParaRPr lang="tr-TR"/>
          </a:p>
        </p:txBody>
      </p:sp>
    </p:spTree>
    <p:extLst>
      <p:ext uri="{BB962C8B-B14F-4D97-AF65-F5344CB8AC3E}">
        <p14:creationId xmlns:p14="http://schemas.microsoft.com/office/powerpoint/2010/main" val="3927152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Üst</a:t>
            </a:r>
            <a:r>
              <a:rPr lang="tr-TR" baseline="0" dirty="0" smtClean="0"/>
              <a:t> solunum yollarındaki problemler uyku bozukluklarına yol açmaktadır. </a:t>
            </a:r>
            <a:endParaRPr lang="tr-TR" dirty="0"/>
          </a:p>
        </p:txBody>
      </p:sp>
      <p:sp>
        <p:nvSpPr>
          <p:cNvPr id="4" name="3 Slayt Numarası Yer Tutucusu"/>
          <p:cNvSpPr>
            <a:spLocks noGrp="1"/>
          </p:cNvSpPr>
          <p:nvPr>
            <p:ph type="sldNum" sz="quarter" idx="10"/>
          </p:nvPr>
        </p:nvSpPr>
        <p:spPr/>
        <p:txBody>
          <a:bodyPr/>
          <a:lstStyle/>
          <a:p>
            <a:fld id="{19FD84A1-24C4-48B2-8535-5C8877B3FEAE}" type="slidenum">
              <a:rPr lang="tr-TR" smtClean="0"/>
              <a:pPr/>
              <a:t>52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5 yaşından büyük gece idrarını tutamayan her olgu </a:t>
            </a:r>
            <a:r>
              <a:rPr lang="tr-TR" dirty="0" err="1" smtClean="0"/>
              <a:t>enürezis</a:t>
            </a:r>
            <a:r>
              <a:rPr lang="tr-TR" dirty="0" smtClean="0"/>
              <a:t> olarak tanımlanır. Tanım olarak </a:t>
            </a:r>
            <a:r>
              <a:rPr lang="tr-TR" dirty="0" err="1" smtClean="0"/>
              <a:t>enürezis</a:t>
            </a:r>
            <a:r>
              <a:rPr lang="tr-TR" dirty="0" smtClean="0"/>
              <a:t>, normal işeme döngüsünün sosyal olarak uygun olmayan bir ortamda meydana gelmesidir. </a:t>
            </a:r>
          </a:p>
          <a:p>
            <a:r>
              <a:rPr lang="tr-TR" dirty="0" smtClean="0"/>
              <a:t>Uyku sırasında idrarını tutamama durumudur</a:t>
            </a:r>
          </a:p>
          <a:p>
            <a:r>
              <a:rPr lang="tr-TR" dirty="0" smtClean="0"/>
              <a:t>Sık </a:t>
            </a:r>
            <a:r>
              <a:rPr lang="tr-TR" dirty="0" err="1" smtClean="0"/>
              <a:t>enürezisde</a:t>
            </a:r>
            <a:r>
              <a:rPr lang="tr-TR" dirty="0" smtClean="0"/>
              <a:t> ve 9 yaş üzerinde </a:t>
            </a:r>
            <a:r>
              <a:rPr lang="tr-TR" dirty="0" err="1" smtClean="0"/>
              <a:t>spontan</a:t>
            </a:r>
            <a:r>
              <a:rPr lang="tr-TR" dirty="0" smtClean="0"/>
              <a:t> düzelme nadirdir</a:t>
            </a:r>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2</a:t>
            </a:fld>
            <a:endParaRPr lang="tr-TR"/>
          </a:p>
        </p:txBody>
      </p:sp>
    </p:spTree>
    <p:extLst>
      <p:ext uri="{BB962C8B-B14F-4D97-AF65-F5344CB8AC3E}">
        <p14:creationId xmlns:p14="http://schemas.microsoft.com/office/powerpoint/2010/main" val="385607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a:ln/>
        </p:spPr>
      </p:sp>
      <p:sp>
        <p:nvSpPr>
          <p:cNvPr id="890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dirty="0" smtClean="0"/>
              <a:t>Fonksiyonel mesane kapasitesi; sabah ilk idrar dışlandığında çıkarılan maksimum idrar miktarıdır. </a:t>
            </a:r>
            <a:r>
              <a:rPr lang="tr-TR" altLang="tr-TR" dirty="0" err="1" smtClean="0"/>
              <a:t>Enürezis</a:t>
            </a:r>
            <a:r>
              <a:rPr lang="tr-TR" altLang="tr-TR" dirty="0" smtClean="0"/>
              <a:t> </a:t>
            </a:r>
            <a:r>
              <a:rPr lang="tr-TR" altLang="tr-TR" dirty="0" err="1" smtClean="0"/>
              <a:t>noktürnalı</a:t>
            </a:r>
            <a:r>
              <a:rPr lang="tr-TR" altLang="tr-TR" dirty="0" smtClean="0"/>
              <a:t> hastalarda yapılan </a:t>
            </a:r>
            <a:r>
              <a:rPr lang="tr-TR" altLang="tr-TR" dirty="0" err="1" smtClean="0"/>
              <a:t>ürodinamik</a:t>
            </a:r>
            <a:r>
              <a:rPr lang="tr-TR" altLang="tr-TR" dirty="0" smtClean="0"/>
              <a:t> çalışmalarda total mesane kapasitesinin normal ancak </a:t>
            </a:r>
            <a:r>
              <a:rPr lang="tr-TR" altLang="tr-TR" dirty="0" err="1" smtClean="0"/>
              <a:t>FMK’nın</a:t>
            </a:r>
            <a:r>
              <a:rPr lang="tr-TR" altLang="tr-TR" dirty="0" smtClean="0"/>
              <a:t> düşük olduğu gösterilmiştir.</a:t>
            </a:r>
            <a:r>
              <a:rPr lang="tr-TR" altLang="tr-TR" baseline="30000" dirty="0" smtClean="0"/>
              <a:t> </a:t>
            </a:r>
            <a:r>
              <a:rPr lang="tr-TR" altLang="tr-TR" dirty="0" smtClean="0"/>
              <a:t>Bunun </a:t>
            </a:r>
            <a:r>
              <a:rPr lang="tr-TR" altLang="tr-TR" dirty="0" err="1" smtClean="0"/>
              <a:t>primer</a:t>
            </a:r>
            <a:r>
              <a:rPr lang="tr-TR" altLang="tr-TR" dirty="0" smtClean="0"/>
              <a:t> bir neden mi yoksa </a:t>
            </a:r>
            <a:r>
              <a:rPr lang="tr-TR" altLang="tr-TR" dirty="0" err="1" smtClean="0"/>
              <a:t>noktürnal</a:t>
            </a:r>
            <a:r>
              <a:rPr lang="tr-TR" altLang="tr-TR" dirty="0" smtClean="0"/>
              <a:t> </a:t>
            </a:r>
            <a:r>
              <a:rPr lang="tr-TR" altLang="tr-TR" dirty="0" err="1" smtClean="0"/>
              <a:t>poliüriye</a:t>
            </a:r>
            <a:r>
              <a:rPr lang="tr-TR" altLang="tr-TR" dirty="0" smtClean="0"/>
              <a:t> bağlı göreceli bir kapasite azlığı olduğu halen tartışmalıdır. Normal çocuklarda gece mesane kapasitesi gündüze göre daha fazla olup bu durumun uykunun işeme merkezine inhibitör etkisinden kaynaklandığı düşünülmektedir.</a:t>
            </a:r>
            <a:r>
              <a:rPr lang="tr-TR" altLang="tr-TR" baseline="30000" dirty="0" smtClean="0"/>
              <a:t>22</a:t>
            </a:r>
            <a:r>
              <a:rPr lang="tr-TR" altLang="tr-TR" dirty="0" smtClean="0"/>
              <a:t> </a:t>
            </a:r>
            <a:r>
              <a:rPr lang="tr-TR" altLang="tr-TR" dirty="0" err="1" smtClean="0"/>
              <a:t>Enürezisli</a:t>
            </a:r>
            <a:r>
              <a:rPr lang="tr-TR" altLang="tr-TR" dirty="0" smtClean="0"/>
              <a:t> çocukların büyük bir kısmında </a:t>
            </a:r>
            <a:r>
              <a:rPr lang="tr-TR" altLang="tr-TR" dirty="0" err="1" smtClean="0"/>
              <a:t>detrusor</a:t>
            </a:r>
            <a:r>
              <a:rPr lang="tr-TR" altLang="tr-TR" dirty="0" smtClean="0"/>
              <a:t> </a:t>
            </a:r>
            <a:r>
              <a:rPr lang="tr-TR" altLang="tr-TR" dirty="0" err="1" smtClean="0"/>
              <a:t>instabilitesi</a:t>
            </a:r>
            <a:r>
              <a:rPr lang="tr-TR" altLang="tr-TR" dirty="0" smtClean="0"/>
              <a:t> ve uzun süreli ve yüksek basınçta </a:t>
            </a:r>
            <a:r>
              <a:rPr lang="tr-TR" altLang="tr-TR" dirty="0" err="1" smtClean="0"/>
              <a:t>kontraksiyonlara</a:t>
            </a:r>
            <a:r>
              <a:rPr lang="tr-TR" altLang="tr-TR" dirty="0" smtClean="0"/>
              <a:t> bağlı olarak </a:t>
            </a:r>
            <a:r>
              <a:rPr lang="tr-TR" altLang="tr-TR" dirty="0" err="1" smtClean="0"/>
              <a:t>FMK’de</a:t>
            </a:r>
            <a:r>
              <a:rPr lang="tr-TR" altLang="tr-TR" dirty="0" smtClean="0"/>
              <a:t> azalma olduğu bildirilmiştir. Özellikle tedaviye dirençli </a:t>
            </a:r>
            <a:r>
              <a:rPr lang="tr-TR" altLang="tr-TR" dirty="0" err="1" smtClean="0"/>
              <a:t>enüretiklerde</a:t>
            </a:r>
            <a:r>
              <a:rPr lang="tr-TR" altLang="tr-TR" dirty="0" smtClean="0"/>
              <a:t> gündüz </a:t>
            </a:r>
            <a:r>
              <a:rPr lang="tr-TR" altLang="tr-TR" dirty="0" err="1" smtClean="0"/>
              <a:t>FMK’nin</a:t>
            </a:r>
            <a:r>
              <a:rPr lang="tr-TR" altLang="tr-TR" dirty="0" smtClean="0"/>
              <a:t> normal olmasına rağmen gece azalmış olduğu saptanmıştı</a:t>
            </a:r>
          </a:p>
        </p:txBody>
      </p:sp>
      <p:sp>
        <p:nvSpPr>
          <p:cNvPr id="8909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SzPct val="75000"/>
              <a:buFont typeface="Wingdings" pitchFamily="2" charset="2"/>
              <a:buChar char="n"/>
              <a:defRPr sz="1400">
                <a:solidFill>
                  <a:schemeClr val="tx1"/>
                </a:solidFill>
                <a:latin typeface="Times New Roman" pitchFamily="18" charset="0"/>
              </a:defRPr>
            </a:lvl9pPr>
          </a:lstStyle>
          <a:p>
            <a:pPr eaLnBrk="1" hangingPunct="1">
              <a:buClr>
                <a:srgbClr val="1F497D"/>
              </a:buClr>
            </a:pPr>
            <a:fld id="{049A49AA-E6CB-4947-A29C-50A64D8CEB7D}" type="slidenum">
              <a:rPr lang="tr-TR" altLang="tr-TR" sz="1200">
                <a:solidFill>
                  <a:prstClr val="black"/>
                </a:solidFill>
              </a:rPr>
              <a:pPr eaLnBrk="1" hangingPunct="1">
                <a:buClr>
                  <a:srgbClr val="1F497D"/>
                </a:buClr>
              </a:pPr>
              <a:t>57</a:t>
            </a:fld>
            <a:endParaRPr lang="tr-TR" altLang="tr-TR"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solidFill>
                  <a:srgbClr val="FFFF00"/>
                </a:solidFill>
              </a:rPr>
              <a:t>LUTS</a:t>
            </a:r>
            <a:r>
              <a:rPr lang="tr-TR" dirty="0" smtClean="0"/>
              <a:t>:</a:t>
            </a:r>
            <a:r>
              <a:rPr lang="tr-TR" baseline="0" dirty="0" smtClean="0"/>
              <a:t> ağrılı işeme, sık işeme (8 kez ve üstü), işeme sıklığında azalma (3 kez ve altı), gün boyu idrar kaçırma, acil işeme hissi, başlamada zorluk, işeme zorluğu, karına bastırarak işeme, zayıf işeme….</a:t>
            </a:r>
            <a:endParaRPr lang="tr-TR" dirty="0" smtClean="0"/>
          </a:p>
          <a:p>
            <a:r>
              <a:rPr lang="tr-TR" dirty="0" err="1" smtClean="0"/>
              <a:t>Enüresizli</a:t>
            </a:r>
            <a:r>
              <a:rPr lang="tr-TR" dirty="0" smtClean="0"/>
              <a:t> olguların </a:t>
            </a:r>
            <a:r>
              <a:rPr lang="tr-TR" b="1" dirty="0" smtClean="0"/>
              <a:t>%80’i </a:t>
            </a:r>
            <a:r>
              <a:rPr lang="tr-TR" dirty="0" err="1" smtClean="0"/>
              <a:t>monosemptomatik</a:t>
            </a:r>
            <a:r>
              <a:rPr lang="tr-TR" dirty="0" smtClean="0"/>
              <a:t> </a:t>
            </a:r>
            <a:r>
              <a:rPr lang="tr-TR" dirty="0" err="1" smtClean="0"/>
              <a:t>dir</a:t>
            </a:r>
            <a:r>
              <a:rPr lang="tr-TR" dirty="0" smtClean="0"/>
              <a:t> </a:t>
            </a:r>
          </a:p>
          <a:p>
            <a:r>
              <a:rPr lang="tr-TR" dirty="0" err="1" smtClean="0"/>
              <a:t>Sekonder</a:t>
            </a:r>
            <a:r>
              <a:rPr lang="tr-TR" dirty="0" smtClean="0"/>
              <a:t>: </a:t>
            </a:r>
            <a:r>
              <a:rPr lang="tr-TR" b="1" dirty="0" smtClean="0"/>
              <a:t>%70 </a:t>
            </a:r>
            <a:r>
              <a:rPr lang="tr-TR" dirty="0" smtClean="0"/>
              <a:t>psikolojik bozukluk</a:t>
            </a:r>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3</a:t>
            </a:fld>
            <a:endParaRPr lang="tr-TR"/>
          </a:p>
        </p:txBody>
      </p:sp>
    </p:spTree>
    <p:extLst>
      <p:ext uri="{BB962C8B-B14F-4D97-AF65-F5344CB8AC3E}">
        <p14:creationId xmlns:p14="http://schemas.microsoft.com/office/powerpoint/2010/main" val="336895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İşeme </a:t>
            </a:r>
            <a:r>
              <a:rPr lang="tr-TR" dirty="0" err="1" smtClean="0"/>
              <a:t>Disfonksiyonu</a:t>
            </a:r>
            <a:r>
              <a:rPr lang="tr-TR" dirty="0" smtClean="0"/>
              <a:t>, </a:t>
            </a:r>
            <a:r>
              <a:rPr lang="tr-TR" dirty="0" err="1" smtClean="0"/>
              <a:t>ektopik</a:t>
            </a:r>
            <a:r>
              <a:rPr lang="tr-TR" dirty="0" smtClean="0"/>
              <a:t> </a:t>
            </a:r>
            <a:r>
              <a:rPr lang="tr-TR" dirty="0" err="1" smtClean="0"/>
              <a:t>üreter</a:t>
            </a:r>
            <a:r>
              <a:rPr lang="tr-TR" dirty="0" smtClean="0"/>
              <a:t>, </a:t>
            </a:r>
            <a:r>
              <a:rPr lang="tr-TR" dirty="0" err="1" smtClean="0"/>
              <a:t>obstrüktif</a:t>
            </a:r>
            <a:r>
              <a:rPr lang="tr-TR" dirty="0" smtClean="0"/>
              <a:t> uyu </a:t>
            </a:r>
            <a:r>
              <a:rPr lang="tr-TR" dirty="0" err="1" smtClean="0"/>
              <a:t>apnesi</a:t>
            </a:r>
            <a:r>
              <a:rPr lang="tr-TR" dirty="0" smtClean="0"/>
              <a:t>, </a:t>
            </a:r>
            <a:r>
              <a:rPr lang="tr-TR" dirty="0" err="1" smtClean="0"/>
              <a:t>diabetes</a:t>
            </a:r>
            <a:r>
              <a:rPr lang="tr-TR" dirty="0" smtClean="0"/>
              <a:t> </a:t>
            </a:r>
            <a:r>
              <a:rPr lang="tr-TR" dirty="0" err="1" smtClean="0"/>
              <a:t>mellitus</a:t>
            </a:r>
            <a:r>
              <a:rPr lang="tr-TR" dirty="0" smtClean="0"/>
              <a:t> veya </a:t>
            </a:r>
            <a:r>
              <a:rPr lang="tr-TR" dirty="0" err="1" smtClean="0"/>
              <a:t>insipidus</a:t>
            </a:r>
            <a:r>
              <a:rPr lang="tr-TR" dirty="0" smtClean="0"/>
              <a:t>, </a:t>
            </a:r>
            <a:r>
              <a:rPr lang="tr-TR" dirty="0" err="1" smtClean="0"/>
              <a:t>hipertiroidizm</a:t>
            </a:r>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9</a:t>
            </a:fld>
            <a:endParaRPr lang="tr-TR"/>
          </a:p>
        </p:txBody>
      </p:sp>
    </p:spTree>
    <p:extLst>
      <p:ext uri="{BB962C8B-B14F-4D97-AF65-F5344CB8AC3E}">
        <p14:creationId xmlns:p14="http://schemas.microsoft.com/office/powerpoint/2010/main" val="184083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Genel Sağlık Sisteminde farklılıklar, kültürel ve geleneksel özellikler, ailelerin tutum ve yaklaşımındaki farklar,</a:t>
            </a:r>
            <a:r>
              <a:rPr lang="tr-TR" baseline="0" dirty="0" smtClean="0"/>
              <a:t> tedavi olanaklarının değişmesi ülkeler için kılavuzların olması gerekliliğini getirmektedir.</a:t>
            </a:r>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22</a:t>
            </a:fld>
            <a:endParaRPr lang="tr-TR"/>
          </a:p>
        </p:txBody>
      </p:sp>
    </p:spTree>
    <p:extLst>
      <p:ext uri="{BB962C8B-B14F-4D97-AF65-F5344CB8AC3E}">
        <p14:creationId xmlns:p14="http://schemas.microsoft.com/office/powerpoint/2010/main" val="87208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Birincil</a:t>
            </a:r>
            <a:r>
              <a:rPr lang="tr-TR" baseline="0" dirty="0" smtClean="0"/>
              <a:t> amacımız, sadece gece idrar kaçıran çocukları diğerlerinden ayırmaktır. </a:t>
            </a:r>
            <a:r>
              <a:rPr lang="tr-TR" dirty="0" smtClean="0"/>
              <a:t>Kabızlık tedaviye geçmeden önce mutlaka tedavi edilmelidir. Hastaların büyük çoğunluğunda yeterlidir. Dikkat eksikliği-</a:t>
            </a:r>
            <a:r>
              <a:rPr lang="tr-TR" dirty="0" err="1" smtClean="0"/>
              <a:t>Hiperaktivite</a:t>
            </a:r>
            <a:r>
              <a:rPr lang="tr-TR" dirty="0" smtClean="0"/>
              <a:t>, nörolojik-psikiyatrik</a:t>
            </a:r>
            <a:r>
              <a:rPr lang="tr-TR" baseline="0" dirty="0" smtClean="0"/>
              <a:t> hadiseler, diyabet mutlaka irdelenmelidir.</a:t>
            </a:r>
            <a:endParaRPr lang="tr-TR" dirty="0" smtClean="0"/>
          </a:p>
          <a:p>
            <a:r>
              <a:rPr lang="tr-TR" dirty="0" smtClean="0"/>
              <a:t>FM de karın sırt bölgesi ve </a:t>
            </a:r>
            <a:r>
              <a:rPr lang="tr-TR" dirty="0" err="1" smtClean="0"/>
              <a:t>genital</a:t>
            </a:r>
            <a:r>
              <a:rPr lang="tr-TR" dirty="0" smtClean="0"/>
              <a:t> organlar dikkatlice değerlendirilmeli. </a:t>
            </a:r>
            <a:r>
              <a:rPr lang="tr-TR" dirty="0" err="1" smtClean="0"/>
              <a:t>Sakral</a:t>
            </a:r>
            <a:r>
              <a:rPr lang="tr-TR" dirty="0" smtClean="0"/>
              <a:t> bölgede </a:t>
            </a:r>
            <a:r>
              <a:rPr lang="tr-TR" dirty="0" err="1" smtClean="0"/>
              <a:t>spinal</a:t>
            </a:r>
            <a:r>
              <a:rPr lang="tr-TR" dirty="0" smtClean="0"/>
              <a:t> </a:t>
            </a:r>
            <a:r>
              <a:rPr lang="tr-TR" dirty="0" err="1" smtClean="0"/>
              <a:t>disrafizme</a:t>
            </a:r>
            <a:r>
              <a:rPr lang="tr-TR" dirty="0" smtClean="0"/>
              <a:t> ait kıllanma veya deride renk değişikliği araştırılmalı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23</a:t>
            </a:fld>
            <a:endParaRPr lang="tr-TR"/>
          </a:p>
        </p:txBody>
      </p:sp>
    </p:spTree>
    <p:extLst>
      <p:ext uri="{BB962C8B-B14F-4D97-AF65-F5344CB8AC3E}">
        <p14:creationId xmlns:p14="http://schemas.microsoft.com/office/powerpoint/2010/main" val="108042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Aşağıdaki sorulardan biri evet ise muhtemelen </a:t>
            </a:r>
            <a:r>
              <a:rPr lang="tr-TR" dirty="0" err="1" smtClean="0"/>
              <a:t>monosemptomatik</a:t>
            </a:r>
            <a:r>
              <a:rPr lang="tr-TR" dirty="0" smtClean="0"/>
              <a:t> değildir Temel hedef MNE ile NMNE ayırımının yapılmasıdır.</a:t>
            </a:r>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24</a:t>
            </a:fld>
            <a:endParaRPr lang="tr-TR"/>
          </a:p>
        </p:txBody>
      </p:sp>
    </p:spTree>
    <p:extLst>
      <p:ext uri="{BB962C8B-B14F-4D97-AF65-F5344CB8AC3E}">
        <p14:creationId xmlns:p14="http://schemas.microsoft.com/office/powerpoint/2010/main" val="113726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Gündüz semptomları olan </a:t>
            </a:r>
            <a:r>
              <a:rPr lang="tr-TR" dirty="0" err="1" smtClean="0"/>
              <a:t>non</a:t>
            </a:r>
            <a:r>
              <a:rPr lang="tr-TR" dirty="0" smtClean="0"/>
              <a:t> </a:t>
            </a:r>
            <a:r>
              <a:rPr lang="tr-TR" dirty="0" err="1" smtClean="0"/>
              <a:t>monosemp</a:t>
            </a:r>
            <a:r>
              <a:rPr lang="tr-TR" dirty="0" smtClean="0"/>
              <a:t> olgularda kullanılır İşeme günlüğünün hasta ve ailesi tarafından doldurulması birkaç nedenden dolayı önem taşır. İşeme günlüğü </a:t>
            </a:r>
            <a:r>
              <a:rPr lang="tr-TR" dirty="0" err="1" smtClean="0"/>
              <a:t>anamnezi</a:t>
            </a:r>
            <a:r>
              <a:rPr lang="tr-TR" dirty="0" smtClean="0"/>
              <a:t> destekleyen objektif veri sağlar. Ayrıntılı tetkik ve inceleme gerektiren çocukların tespitini sağlar. </a:t>
            </a:r>
            <a:r>
              <a:rPr lang="tr-TR" dirty="0" err="1" smtClean="0"/>
              <a:t>Polidipsi</a:t>
            </a:r>
            <a:r>
              <a:rPr lang="tr-TR" dirty="0" smtClean="0"/>
              <a:t> varsa ortaya koyar. İşeme günlüğü normal şartlar altında evde günlük sıvı alımını ve idrar çıkışını kaydetmek için kullanılır, Düzgün doldurulduğu zaman çok bilgilendiricidir ve altta yatan </a:t>
            </a:r>
            <a:r>
              <a:rPr lang="tr-TR" dirty="0" err="1" smtClean="0"/>
              <a:t>disfonksiyonlar</a:t>
            </a:r>
            <a:r>
              <a:rPr lang="tr-TR" dirty="0" smtClean="0"/>
              <a:t> hakkında ipuçları </a:t>
            </a:r>
            <a:r>
              <a:rPr lang="tr-TR" dirty="0" err="1" smtClean="0"/>
              <a:t>verir..Sonuç</a:t>
            </a:r>
            <a:r>
              <a:rPr lang="tr-TR" dirty="0" smtClean="0"/>
              <a:t> olarak bize ipuçları verdiği gibi ileri çalışmaları nereye kadar </a:t>
            </a:r>
            <a:r>
              <a:rPr lang="tr-TR" dirty="0" err="1" smtClean="0"/>
              <a:t>yapaçağımızı</a:t>
            </a:r>
            <a:r>
              <a:rPr lang="tr-TR" dirty="0" smtClean="0"/>
              <a:t> ve hastanın takibinde de tedavinin faydasını göstermektedir. Ayrıca bu grafiği doldurmak çocuktaki sorumluluk duygusunu ve motivasyonu artırır. Hasta ve aileden alınan </a:t>
            </a:r>
            <a:r>
              <a:rPr lang="tr-TR" dirty="0" err="1" smtClean="0"/>
              <a:t>anamnezdeki</a:t>
            </a:r>
            <a:r>
              <a:rPr lang="tr-TR" dirty="0" smtClean="0"/>
              <a:t> bilgiler işeme günlüğü ile objektif olarak değerlendirilir. Tanı ve tedavi amaçlı kullanılabilir </a:t>
            </a:r>
          </a:p>
          <a:p>
            <a:r>
              <a:rPr lang="tr-TR" dirty="0" smtClean="0"/>
              <a:t>	İyi bir işeme günlüğü en az 2 gün 3 gecelik sıvı alımını, işenen idrar hacmini, işeme </a:t>
            </a:r>
            <a:r>
              <a:rPr lang="tr-TR" dirty="0" err="1" smtClean="0"/>
              <a:t>paternini</a:t>
            </a:r>
            <a:r>
              <a:rPr lang="tr-TR" dirty="0" smtClean="0"/>
              <a:t>, işeme sıklığını; en az 1 haftalıkta gece ve gündüz kaçırma durumunu, mesane ile ilgili diğer semptomları, barsak düzeni ile ilgili semptomları içermelidir.</a:t>
            </a:r>
          </a:p>
          <a:p>
            <a:r>
              <a:rPr lang="tr-TR" dirty="0" err="1" smtClean="0"/>
              <a:t>Where</a:t>
            </a:r>
            <a:r>
              <a:rPr lang="tr-TR" dirty="0" smtClean="0"/>
              <a:t> </a:t>
            </a:r>
            <a:r>
              <a:rPr lang="tr-TR" dirty="0" err="1" smtClean="0"/>
              <a:t>possible</a:t>
            </a:r>
            <a:r>
              <a:rPr lang="tr-TR" dirty="0" smtClean="0"/>
              <a:t>, it is ideal </a:t>
            </a:r>
            <a:r>
              <a:rPr lang="tr-TR" dirty="0" err="1" smtClean="0"/>
              <a:t>to</a:t>
            </a:r>
            <a:r>
              <a:rPr lang="tr-TR" dirty="0" smtClean="0"/>
              <a:t> </a:t>
            </a:r>
            <a:r>
              <a:rPr lang="tr-TR" dirty="0" err="1" smtClean="0"/>
              <a:t>provide</a:t>
            </a:r>
            <a:r>
              <a:rPr lang="tr-TR" dirty="0" smtClean="0"/>
              <a:t> </a:t>
            </a:r>
            <a:r>
              <a:rPr lang="tr-TR" dirty="0" err="1" smtClean="0"/>
              <a:t>families</a:t>
            </a:r>
            <a:r>
              <a:rPr lang="tr-TR" dirty="0" smtClean="0"/>
              <a:t> of </a:t>
            </a:r>
            <a:r>
              <a:rPr lang="tr-TR" dirty="0" err="1" smtClean="0"/>
              <a:t>child</a:t>
            </a:r>
            <a:r>
              <a:rPr lang="tr-TR" dirty="0" smtClean="0"/>
              <a:t> </a:t>
            </a:r>
            <a:r>
              <a:rPr lang="tr-TR" dirty="0" err="1" smtClean="0"/>
              <a:t>with</a:t>
            </a:r>
            <a:r>
              <a:rPr lang="tr-TR" dirty="0" smtClean="0"/>
              <a:t>  </a:t>
            </a:r>
            <a:r>
              <a:rPr lang="tr-TR" dirty="0" err="1" smtClean="0"/>
              <a:t>no</a:t>
            </a:r>
            <a:r>
              <a:rPr lang="tr-TR" dirty="0" smtClean="0"/>
              <a:t> </a:t>
            </a:r>
            <a:r>
              <a:rPr lang="tr-TR" dirty="0" err="1" smtClean="0"/>
              <a:t>apparent</a:t>
            </a:r>
            <a:r>
              <a:rPr lang="tr-TR" dirty="0" smtClean="0"/>
              <a:t> </a:t>
            </a:r>
            <a:r>
              <a:rPr lang="tr-TR" dirty="0" err="1" smtClean="0"/>
              <a:t>symptoms</a:t>
            </a:r>
            <a:r>
              <a:rPr lang="tr-TR" dirty="0" smtClean="0"/>
              <a:t> of NMNE </a:t>
            </a:r>
            <a:r>
              <a:rPr lang="tr-TR" dirty="0" err="1" smtClean="0"/>
              <a:t>with</a:t>
            </a:r>
            <a:r>
              <a:rPr lang="tr-TR" dirty="0" smtClean="0"/>
              <a:t> </a:t>
            </a:r>
            <a:r>
              <a:rPr lang="tr-TR" dirty="0" err="1" smtClean="0"/>
              <a:t>bladder</a:t>
            </a:r>
            <a:r>
              <a:rPr lang="tr-TR" dirty="0" smtClean="0"/>
              <a:t> </a:t>
            </a:r>
            <a:r>
              <a:rPr lang="tr-TR" dirty="0" err="1" smtClean="0"/>
              <a:t>diaries</a:t>
            </a:r>
            <a:r>
              <a:rPr lang="tr-TR" dirty="0" smtClean="0"/>
              <a:t> (</a:t>
            </a:r>
            <a:r>
              <a:rPr lang="tr-TR" dirty="0" err="1" smtClean="0"/>
              <a:t>see</a:t>
            </a:r>
            <a:r>
              <a:rPr lang="tr-TR" dirty="0" smtClean="0"/>
              <a:t> </a:t>
            </a:r>
            <a:r>
              <a:rPr lang="tr-TR" dirty="0" err="1" smtClean="0"/>
              <a:t>template</a:t>
            </a:r>
            <a:r>
              <a:rPr lang="tr-TR" dirty="0" smtClean="0"/>
              <a:t>) </a:t>
            </a:r>
            <a:r>
              <a:rPr lang="tr-TR" dirty="0" err="1" smtClean="0"/>
              <a:t>for</a:t>
            </a:r>
            <a:r>
              <a:rPr lang="tr-TR" dirty="0" smtClean="0"/>
              <a:t> </a:t>
            </a:r>
            <a:r>
              <a:rPr lang="tr-TR" dirty="0" err="1" smtClean="0"/>
              <a:t>completion</a:t>
            </a:r>
            <a:r>
              <a:rPr lang="tr-TR" dirty="0" smtClean="0"/>
              <a:t> </a:t>
            </a:r>
            <a:r>
              <a:rPr lang="tr-TR" dirty="0" err="1" smtClean="0"/>
              <a:t>before</a:t>
            </a:r>
            <a:r>
              <a:rPr lang="tr-TR" dirty="0" smtClean="0"/>
              <a:t> a </a:t>
            </a:r>
            <a:r>
              <a:rPr lang="tr-TR" dirty="0" err="1" smtClean="0"/>
              <a:t>second</a:t>
            </a:r>
            <a:r>
              <a:rPr lang="tr-TR" dirty="0" smtClean="0"/>
              <a:t> </a:t>
            </a:r>
            <a:r>
              <a:rPr lang="tr-TR" dirty="0" err="1" smtClean="0"/>
              <a:t>appointment</a:t>
            </a:r>
            <a:r>
              <a:rPr lang="tr-TR" dirty="0" smtClean="0"/>
              <a:t> (</a:t>
            </a:r>
            <a:r>
              <a:rPr lang="tr-TR" dirty="0" err="1" smtClean="0"/>
              <a:t>evidence</a:t>
            </a:r>
            <a:r>
              <a:rPr lang="tr-TR" dirty="0" smtClean="0"/>
              <a:t> </a:t>
            </a:r>
            <a:r>
              <a:rPr lang="tr-TR" dirty="0" err="1" smtClean="0"/>
              <a:t>level</a:t>
            </a:r>
            <a:r>
              <a:rPr lang="tr-TR" dirty="0" smtClean="0"/>
              <a:t> 3, </a:t>
            </a:r>
            <a:r>
              <a:rPr lang="tr-TR" dirty="0" err="1" smtClean="0"/>
              <a:t>grade</a:t>
            </a:r>
            <a:r>
              <a:rPr lang="tr-TR" dirty="0" smtClean="0"/>
              <a:t> B).</a:t>
            </a:r>
          </a:p>
          <a:p>
            <a:r>
              <a:rPr lang="tr-TR" dirty="0" err="1" smtClean="0"/>
              <a:t>This</a:t>
            </a:r>
            <a:r>
              <a:rPr lang="tr-TR" dirty="0" smtClean="0"/>
              <a:t> has </a:t>
            </a:r>
            <a:r>
              <a:rPr lang="tr-TR" dirty="0" err="1" smtClean="0"/>
              <a:t>the</a:t>
            </a:r>
            <a:r>
              <a:rPr lang="tr-TR" dirty="0" smtClean="0"/>
              <a:t> </a:t>
            </a:r>
            <a:r>
              <a:rPr lang="tr-TR" dirty="0" err="1" smtClean="0"/>
              <a:t>advantage</a:t>
            </a:r>
            <a:r>
              <a:rPr lang="tr-TR" dirty="0" smtClean="0"/>
              <a:t> of </a:t>
            </a:r>
            <a:r>
              <a:rPr lang="tr-TR" dirty="0" err="1" smtClean="0"/>
              <a:t>helping</a:t>
            </a:r>
            <a:r>
              <a:rPr lang="tr-TR" dirty="0" smtClean="0"/>
              <a:t> </a:t>
            </a:r>
            <a:r>
              <a:rPr lang="tr-TR" dirty="0" err="1" smtClean="0"/>
              <a:t>to</a:t>
            </a:r>
            <a:r>
              <a:rPr lang="tr-TR" dirty="0" smtClean="0"/>
              <a:t> </a:t>
            </a:r>
            <a:r>
              <a:rPr lang="tr-TR" dirty="0" err="1" smtClean="0"/>
              <a:t>distinguish</a:t>
            </a:r>
            <a:r>
              <a:rPr lang="tr-TR" dirty="0" smtClean="0"/>
              <a:t> MNE </a:t>
            </a:r>
            <a:r>
              <a:rPr lang="tr-TR" dirty="0" err="1" smtClean="0"/>
              <a:t>from</a:t>
            </a:r>
            <a:r>
              <a:rPr lang="tr-TR" dirty="0" smtClean="0"/>
              <a:t> NMNE </a:t>
            </a:r>
            <a:r>
              <a:rPr lang="tr-TR" dirty="0" err="1" smtClean="0"/>
              <a:t>and</a:t>
            </a:r>
            <a:r>
              <a:rPr lang="tr-TR" dirty="0" smtClean="0"/>
              <a:t> </a:t>
            </a:r>
            <a:r>
              <a:rPr lang="tr-TR" dirty="0" err="1" smtClean="0"/>
              <a:t>to</a:t>
            </a:r>
            <a:r>
              <a:rPr lang="tr-TR" dirty="0" smtClean="0"/>
              <a:t> </a:t>
            </a:r>
            <a:r>
              <a:rPr lang="tr-TR" dirty="0" err="1" smtClean="0"/>
              <a:t>give</a:t>
            </a:r>
            <a:r>
              <a:rPr lang="tr-TR" dirty="0" smtClean="0"/>
              <a:t> </a:t>
            </a:r>
            <a:r>
              <a:rPr lang="tr-TR" dirty="0" err="1" smtClean="0"/>
              <a:t>important</a:t>
            </a:r>
            <a:r>
              <a:rPr lang="tr-TR" dirty="0" smtClean="0"/>
              <a:t> </a:t>
            </a:r>
            <a:r>
              <a:rPr lang="tr-TR" dirty="0" err="1" smtClean="0"/>
              <a:t>information</a:t>
            </a:r>
            <a:r>
              <a:rPr lang="tr-TR" dirty="0" smtClean="0"/>
              <a:t> on </a:t>
            </a:r>
            <a:r>
              <a:rPr lang="tr-TR" dirty="0" err="1" smtClean="0"/>
              <a:t>bladder</a:t>
            </a:r>
            <a:r>
              <a:rPr lang="tr-TR" dirty="0" smtClean="0"/>
              <a:t> </a:t>
            </a:r>
            <a:r>
              <a:rPr lang="tr-TR" dirty="0" err="1" smtClean="0"/>
              <a:t>capacity</a:t>
            </a:r>
            <a:r>
              <a:rPr lang="tr-TR" dirty="0" smtClean="0"/>
              <a:t> </a:t>
            </a:r>
            <a:r>
              <a:rPr lang="tr-TR" dirty="0" err="1" smtClean="0"/>
              <a:t>and</a:t>
            </a:r>
            <a:r>
              <a:rPr lang="tr-TR" dirty="0" smtClean="0"/>
              <a:t> </a:t>
            </a:r>
            <a:r>
              <a:rPr lang="tr-TR" dirty="0" err="1" smtClean="0"/>
              <a:t>nocturnal</a:t>
            </a:r>
            <a:r>
              <a:rPr lang="tr-TR" dirty="0" smtClean="0"/>
              <a:t> </a:t>
            </a:r>
            <a:r>
              <a:rPr lang="tr-TR" dirty="0" err="1" smtClean="0"/>
              <a:t>urine</a:t>
            </a:r>
            <a:r>
              <a:rPr lang="tr-TR" dirty="0" smtClean="0"/>
              <a:t> </a:t>
            </a:r>
            <a:r>
              <a:rPr lang="tr-TR" dirty="0" err="1" smtClean="0"/>
              <a:t>production</a:t>
            </a:r>
            <a:r>
              <a:rPr lang="tr-TR" dirty="0" smtClean="0"/>
              <a:t>.</a:t>
            </a:r>
          </a:p>
          <a:p>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25</a:t>
            </a:fld>
            <a:endParaRPr lang="tr-TR"/>
          </a:p>
        </p:txBody>
      </p:sp>
    </p:spTree>
    <p:extLst>
      <p:ext uri="{BB962C8B-B14F-4D97-AF65-F5344CB8AC3E}">
        <p14:creationId xmlns:p14="http://schemas.microsoft.com/office/powerpoint/2010/main" val="405144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Opsiyonel</a:t>
            </a:r>
            <a:r>
              <a:rPr lang="tr-TR" dirty="0" smtClean="0"/>
              <a:t> olarak kullanılabilir.</a:t>
            </a:r>
            <a:endParaRPr lang="tr-TR" dirty="0"/>
          </a:p>
        </p:txBody>
      </p:sp>
      <p:sp>
        <p:nvSpPr>
          <p:cNvPr id="4" name="Slayt Numarası Yer Tutucusu 3"/>
          <p:cNvSpPr>
            <a:spLocks noGrp="1"/>
          </p:cNvSpPr>
          <p:nvPr>
            <p:ph type="sldNum" sz="quarter" idx="10"/>
          </p:nvPr>
        </p:nvSpPr>
        <p:spPr/>
        <p:txBody>
          <a:bodyPr/>
          <a:lstStyle/>
          <a:p>
            <a:fld id="{19FD84A1-24C4-48B2-8535-5C8877B3FEAE}" type="slidenum">
              <a:rPr lang="tr-TR" smtClean="0"/>
              <a:pPr/>
              <a:t>26</a:t>
            </a:fld>
            <a:endParaRPr lang="tr-TR"/>
          </a:p>
        </p:txBody>
      </p:sp>
    </p:spTree>
    <p:extLst>
      <p:ext uri="{BB962C8B-B14F-4D97-AF65-F5344CB8AC3E}">
        <p14:creationId xmlns:p14="http://schemas.microsoft.com/office/powerpoint/2010/main" val="157158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tr-TR">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tr-TR">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tr-TR">
                <a:solidFill>
                  <a:srgbClr val="FFFFFF"/>
                </a:solidFill>
              </a:endParaRPr>
            </a:p>
          </p:txBody>
        </p:sp>
      </p:grpSp>
      <p:sp>
        <p:nvSpPr>
          <p:cNvPr id="26634" name="Rectangle 10"/>
          <p:cNvSpPr>
            <a:spLocks noGrp="1" noChangeArrowheads="1"/>
          </p:cNvSpPr>
          <p:nvPr>
            <p:ph type="ctrTitle" sz="quarter"/>
          </p:nvPr>
        </p:nvSpPr>
        <p:spPr>
          <a:xfrm>
            <a:off x="685800" y="1873250"/>
            <a:ext cx="7772400" cy="1555750"/>
          </a:xfrm>
        </p:spPr>
        <p:txBody>
          <a:bodyPr/>
          <a:lstStyle>
            <a:lvl1pPr>
              <a:defRPr sz="4800"/>
            </a:lvl1pPr>
          </a:lstStyle>
          <a:p>
            <a:r>
              <a:rPr lang="tr-TR"/>
              <a:t>Asıl başlık stili için tıklatın</a:t>
            </a:r>
          </a:p>
        </p:txBody>
      </p:sp>
      <p:sp>
        <p:nvSpPr>
          <p:cNvPr id="2663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2" name="Rectangle 12"/>
          <p:cNvSpPr>
            <a:spLocks noGrp="1" noChangeArrowheads="1"/>
          </p:cNvSpPr>
          <p:nvPr>
            <p:ph type="dt" sz="quarter" idx="10"/>
          </p:nvPr>
        </p:nvSpPr>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4C0A8D18-8016-4DBF-9B30-BCBD1EB628B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79936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75D3DF7-9E32-40E7-AE05-51F0B1B1D8E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34152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E77B128-2C6F-48B3-BBCC-56434E47F411}"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61201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F1ECC108-2212-407E-A3B0-A3FC7EE805C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210104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7813"/>
            <a:ext cx="8229600" cy="1139825"/>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857D585B-EE79-4298-945A-999C2BAA25D5}"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3444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4E64905D-8FA7-48A6-82F7-6739058D874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46764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Başlık, 2 İçeri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half" idx="3"/>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123B803C-8F0B-4A63-9231-F70A6CEDC27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02907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C7A4D454-F0F8-4EF6-93E1-8640EFB00214}"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27456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D91AB68-DF57-40AB-9003-5572276E8DB1}"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04076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15F7028-6B82-4181-A543-30659BD9B1C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09706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7725F75-FBF7-4ED5-9AE5-B1109EBEEE2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56453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858FCE6-95FA-4F38-BC43-3A1EA764A0BA}"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72972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4E2AA3F6-B330-4911-B95F-3B971221531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5637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F88FFA76-C2FA-444E-9CAD-B3ECDEEC079A}"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94245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4898E85-4ED8-401C-AB0F-DD4C3EA6D3E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14591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sz="half" idx="10"/>
          </p:nvPr>
        </p:nvSpPr>
        <p:spPr>
          <a:ln/>
        </p:spPr>
        <p:txBody>
          <a:bodyPr/>
          <a:lstStyle>
            <a:lvl1pPr>
              <a:defRPr/>
            </a:lvl1pPr>
          </a:lstStyle>
          <a:p>
            <a:pPr>
              <a:defRPr/>
            </a:pPr>
            <a:r>
              <a:rPr lang="tr-TR" smtClean="0">
                <a:solidFill>
                  <a:srgbClr val="FFFFFF"/>
                </a:solidFill>
              </a:rPr>
              <a:t>16 Ocak 2015</a:t>
            </a:r>
            <a:endParaRPr lang="tr-TR">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79E51EC-8AEF-4487-93EE-8820E6A6BD2C}"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76753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tr-TR">
                <a:solidFill>
                  <a:srgbClr val="FFFFFF"/>
                </a:solidFill>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tr-TR">
                <a:solidFill>
                  <a:srgbClr val="FFFFFF"/>
                </a:solidFill>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tr-TR">
                <a:solidFill>
                  <a:srgbClr val="FFFFFF"/>
                </a:solidFill>
              </a:endParaRPr>
            </a:p>
          </p:txBody>
        </p:sp>
      </p:grpSp>
      <p:sp>
        <p:nvSpPr>
          <p:cNvPr id="2561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2561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561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defRPr>
            </a:lvl1pPr>
          </a:lstStyle>
          <a:p>
            <a:pPr fontAlgn="base">
              <a:spcBef>
                <a:spcPct val="0"/>
              </a:spcBef>
              <a:spcAft>
                <a:spcPct val="0"/>
              </a:spcAft>
              <a:defRPr/>
            </a:pPr>
            <a:r>
              <a:rPr lang="tr-TR" smtClean="0">
                <a:solidFill>
                  <a:srgbClr val="FFFFFF"/>
                </a:solidFill>
              </a:rPr>
              <a:t>16 Ocak 2015</a:t>
            </a:r>
            <a:endParaRPr lang="tr-TR">
              <a:solidFill>
                <a:srgbClr val="FFFFFF"/>
              </a:solidFill>
            </a:endParaRPr>
          </a:p>
        </p:txBody>
      </p:sp>
      <p:sp>
        <p:nvSpPr>
          <p:cNvPr id="2561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defRPr>
            </a:lvl1pPr>
          </a:lstStyle>
          <a:p>
            <a:pPr fontAlgn="base">
              <a:spcBef>
                <a:spcPct val="0"/>
              </a:spcBef>
              <a:spcAft>
                <a:spcPct val="0"/>
              </a:spcAft>
              <a:defRPr/>
            </a:pPr>
            <a:r>
              <a:rPr lang="pl-PL" smtClean="0">
                <a:solidFill>
                  <a:srgbClr val="FFFFFF"/>
                </a:solidFill>
              </a:rPr>
              <a:t>Türk Üroloji Akademisi Pediatrik Üroloji: Güncelleme Kursu-1, Ankara</a:t>
            </a:r>
            <a:endParaRPr lang="tr-TR">
              <a:solidFill>
                <a:srgbClr val="FFFFFF"/>
              </a:solidFill>
            </a:endParaRPr>
          </a:p>
        </p:txBody>
      </p:sp>
      <p:sp>
        <p:nvSpPr>
          <p:cNvPr id="2561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defRPr>
            </a:lvl1pPr>
          </a:lstStyle>
          <a:p>
            <a:pPr fontAlgn="base">
              <a:spcBef>
                <a:spcPct val="0"/>
              </a:spcBef>
              <a:spcAft>
                <a:spcPct val="0"/>
              </a:spcAft>
              <a:defRPr/>
            </a:pPr>
            <a:fld id="{0B7C92CD-F4CF-4A31-9453-DC69F002031E}"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218715574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1000125"/>
            <a:ext cx="9144000" cy="625475"/>
          </a:xfrm>
          <a:extLst/>
        </p:spPr>
        <p:style>
          <a:lnRef idx="3">
            <a:schemeClr val="lt1"/>
          </a:lnRef>
          <a:fillRef idx="1">
            <a:schemeClr val="accent6"/>
          </a:fillRef>
          <a:effectRef idx="1">
            <a:schemeClr val="accent6"/>
          </a:effectRef>
          <a:fontRef idx="minor">
            <a:schemeClr val="lt1"/>
          </a:fontRef>
        </p:style>
        <p:txBody>
          <a:bodyPr/>
          <a:lstStyle/>
          <a:p>
            <a:pPr eaLnBrk="1" hangingPunct="1"/>
            <a:r>
              <a:rPr lang="tr-TR" altLang="tr-TR" sz="4000" b="1" dirty="0" err="1" smtClean="0">
                <a:solidFill>
                  <a:srgbClr val="FFFF00"/>
                </a:solidFill>
                <a:effectLst/>
                <a:latin typeface="Comic Sans MS" pitchFamily="66" charset="0"/>
              </a:rPr>
              <a:t>Enürezis</a:t>
            </a:r>
            <a:endParaRPr lang="tr-TR" altLang="tr-TR" sz="3600" b="1" dirty="0" smtClean="0">
              <a:solidFill>
                <a:srgbClr val="FFFF00"/>
              </a:solidFill>
              <a:effectLst/>
              <a:latin typeface="Comic Sans MS" pitchFamily="66" charset="0"/>
            </a:endParaRPr>
          </a:p>
        </p:txBody>
      </p:sp>
      <p:sp>
        <p:nvSpPr>
          <p:cNvPr id="3075" name="Rectangle 5"/>
          <p:cNvSpPr>
            <a:spLocks noChangeArrowheads="1"/>
          </p:cNvSpPr>
          <p:nvPr/>
        </p:nvSpPr>
        <p:spPr bwMode="auto">
          <a:xfrm>
            <a:off x="684213" y="2133600"/>
            <a:ext cx="7704137" cy="4647426"/>
          </a:xfrm>
          <a:prstGeom prst="rect">
            <a:avLst/>
          </a:prstGeom>
          <a:noFill/>
          <a:ln w="9525">
            <a:noFill/>
            <a:miter lim="800000"/>
            <a:headEnd/>
            <a:tailEnd/>
          </a:ln>
        </p:spPr>
        <p:txBody>
          <a:bodyPr>
            <a:spAutoFit/>
          </a:bodyPr>
          <a:lstStyle/>
          <a:p>
            <a:pPr algn="ctr" fontAlgn="base">
              <a:spcBef>
                <a:spcPct val="0"/>
              </a:spcBef>
              <a:spcAft>
                <a:spcPct val="0"/>
              </a:spcAft>
              <a:defRPr/>
            </a:pPr>
            <a:r>
              <a:rPr lang="tr-TR" sz="2800" b="1" i="1" dirty="0">
                <a:solidFill>
                  <a:srgbClr val="FF0000"/>
                </a:solidFill>
                <a:latin typeface="Comic Sans MS" pitchFamily="66" charset="0"/>
              </a:rPr>
              <a:t>Prof.</a:t>
            </a:r>
            <a:r>
              <a:rPr lang="tr-TR" sz="2800" b="1" i="1" dirty="0">
                <a:solidFill>
                  <a:srgbClr val="FF0000"/>
                </a:solidFill>
              </a:rPr>
              <a:t> </a:t>
            </a:r>
            <a:r>
              <a:rPr lang="tr-TR" sz="2800" b="1" i="1" dirty="0">
                <a:solidFill>
                  <a:srgbClr val="FF0000"/>
                </a:solidFill>
                <a:latin typeface="Comic Sans MS" pitchFamily="66" charset="0"/>
              </a:rPr>
              <a:t>Dr. Ali AYYILDIZ</a:t>
            </a:r>
          </a:p>
          <a:p>
            <a:pPr algn="ctr" fontAlgn="base">
              <a:spcBef>
                <a:spcPct val="0"/>
              </a:spcBef>
              <a:spcAft>
                <a:spcPct val="0"/>
              </a:spcAft>
              <a:defRPr/>
            </a:pPr>
            <a:endParaRPr lang="tr-TR" sz="2800" dirty="0">
              <a:solidFill>
                <a:srgbClr val="FF33CC"/>
              </a:solidFill>
              <a:latin typeface="Comic Sans MS" pitchFamily="66" charset="0"/>
            </a:endParaRPr>
          </a:p>
          <a:p>
            <a:pPr algn="ctr" fontAlgn="base">
              <a:spcBef>
                <a:spcPct val="0"/>
              </a:spcBef>
              <a:spcAft>
                <a:spcPct val="0"/>
              </a:spcAft>
              <a:defRPr/>
            </a:pPr>
            <a:endParaRPr lang="tr-TR" sz="2400" dirty="0">
              <a:solidFill>
                <a:srgbClr val="FF33CC"/>
              </a:solidFill>
              <a:latin typeface="Comic Sans MS" pitchFamily="66" charset="0"/>
            </a:endParaRPr>
          </a:p>
          <a:p>
            <a:pPr algn="ctr" fontAlgn="base">
              <a:spcBef>
                <a:spcPct val="0"/>
              </a:spcBef>
              <a:spcAft>
                <a:spcPct val="0"/>
              </a:spcAft>
              <a:defRPr/>
            </a:pPr>
            <a:endParaRPr lang="tr-TR" sz="2400" dirty="0">
              <a:solidFill>
                <a:srgbClr val="FF33CC"/>
              </a:solidFill>
              <a:latin typeface="Comic Sans MS" pitchFamily="66" charset="0"/>
            </a:endParaRPr>
          </a:p>
          <a:p>
            <a:pPr algn="ctr" fontAlgn="base">
              <a:spcBef>
                <a:spcPct val="0"/>
              </a:spcBef>
              <a:spcAft>
                <a:spcPct val="0"/>
              </a:spcAft>
              <a:defRPr/>
            </a:pPr>
            <a:endParaRPr lang="tr-TR" sz="2400" dirty="0">
              <a:solidFill>
                <a:srgbClr val="FF33CC"/>
              </a:solidFill>
              <a:latin typeface="Comic Sans MS" pitchFamily="66" charset="0"/>
            </a:endParaRPr>
          </a:p>
          <a:p>
            <a:pPr algn="ctr" fontAlgn="base">
              <a:spcBef>
                <a:spcPct val="0"/>
              </a:spcBef>
              <a:spcAft>
                <a:spcPct val="0"/>
              </a:spcAft>
              <a:defRPr/>
            </a:pPr>
            <a:endParaRPr lang="tr-TR" sz="2400" dirty="0">
              <a:solidFill>
                <a:srgbClr val="FF33CC"/>
              </a:solidFill>
              <a:latin typeface="Comic Sans MS" pitchFamily="66" charset="0"/>
            </a:endParaRPr>
          </a:p>
          <a:p>
            <a:pPr algn="ctr" fontAlgn="base">
              <a:spcBef>
                <a:spcPct val="0"/>
              </a:spcBef>
              <a:spcAft>
                <a:spcPct val="0"/>
              </a:spcAft>
              <a:defRPr/>
            </a:pPr>
            <a:r>
              <a:rPr lang="tr-TR" dirty="0">
                <a:solidFill>
                  <a:srgbClr val="FF33CC"/>
                </a:solidFill>
                <a:latin typeface="Comic Sans MS" pitchFamily="66" charset="0"/>
              </a:rPr>
              <a:t>                             </a:t>
            </a:r>
          </a:p>
          <a:p>
            <a:pPr algn="ctr" fontAlgn="base">
              <a:spcBef>
                <a:spcPct val="0"/>
              </a:spcBef>
              <a:spcAft>
                <a:spcPct val="0"/>
              </a:spcAft>
              <a:defRPr/>
            </a:pPr>
            <a:endParaRPr lang="tr-TR" dirty="0">
              <a:solidFill>
                <a:srgbClr val="FF33CC"/>
              </a:solidFill>
              <a:latin typeface="Comic Sans MS" pitchFamily="66" charset="0"/>
            </a:endParaRPr>
          </a:p>
          <a:p>
            <a:pPr algn="ctr" fontAlgn="base">
              <a:spcBef>
                <a:spcPct val="0"/>
              </a:spcBef>
              <a:spcAft>
                <a:spcPct val="0"/>
              </a:spcAft>
              <a:defRPr/>
            </a:pPr>
            <a:endParaRPr lang="tr-TR" dirty="0">
              <a:solidFill>
                <a:srgbClr val="FF33CC"/>
              </a:solidFill>
              <a:latin typeface="Comic Sans MS" pitchFamily="66" charset="0"/>
            </a:endParaRPr>
          </a:p>
          <a:p>
            <a:pPr algn="ctr" fontAlgn="base">
              <a:spcBef>
                <a:spcPct val="0"/>
              </a:spcBef>
              <a:spcAft>
                <a:spcPct val="0"/>
              </a:spcAft>
              <a:defRPr/>
            </a:pPr>
            <a:r>
              <a:rPr lang="tr-TR" dirty="0">
                <a:solidFill>
                  <a:srgbClr val="FF33CC"/>
                </a:solidFill>
                <a:latin typeface="Comic Sans MS" pitchFamily="66" charset="0"/>
              </a:rPr>
              <a:t>Ordu Üniversitesi Tıp Fakültesi  Üroloji  Anabilim Dalı</a:t>
            </a:r>
          </a:p>
          <a:p>
            <a:pPr algn="ctr" fontAlgn="base">
              <a:spcBef>
                <a:spcPct val="0"/>
              </a:spcBef>
              <a:spcAft>
                <a:spcPct val="0"/>
              </a:spcAft>
              <a:defRPr/>
            </a:pPr>
            <a:r>
              <a:rPr lang="tr-TR" dirty="0">
                <a:solidFill>
                  <a:srgbClr val="FF33CC"/>
                </a:solidFill>
                <a:latin typeface="Comic Sans MS" pitchFamily="66" charset="0"/>
              </a:rPr>
              <a:t>Üroloji  ve  Çocuk Ürolojisi Uzmanı</a:t>
            </a:r>
          </a:p>
          <a:p>
            <a:pPr algn="ctr" fontAlgn="base">
              <a:spcBef>
                <a:spcPct val="0"/>
              </a:spcBef>
              <a:spcAft>
                <a:spcPct val="0"/>
              </a:spcAft>
              <a:defRPr/>
            </a:pPr>
            <a:r>
              <a:rPr lang="tr-TR" dirty="0" smtClean="0">
                <a:solidFill>
                  <a:srgbClr val="3399FF">
                    <a:lumMod val="40000"/>
                    <a:lumOff val="60000"/>
                  </a:srgbClr>
                </a:solidFill>
                <a:latin typeface="Comic Sans MS" pitchFamily="66" charset="0"/>
              </a:rPr>
              <a:t>16/ Ocak/2015      ANKARA</a:t>
            </a:r>
            <a:endParaRPr lang="tr-TR" dirty="0">
              <a:solidFill>
                <a:srgbClr val="3399FF">
                  <a:lumMod val="40000"/>
                  <a:lumOff val="60000"/>
                </a:srgbClr>
              </a:solidFill>
              <a:latin typeface="Comic Sans MS" pitchFamily="66" charset="0"/>
            </a:endParaRPr>
          </a:p>
          <a:p>
            <a:pPr algn="ctr" fontAlgn="base">
              <a:spcBef>
                <a:spcPct val="0"/>
              </a:spcBef>
              <a:spcAft>
                <a:spcPct val="0"/>
              </a:spcAft>
              <a:defRPr/>
            </a:pPr>
            <a:r>
              <a:rPr lang="tr-TR" dirty="0">
                <a:solidFill>
                  <a:srgbClr val="3399FF"/>
                </a:solidFill>
                <a:latin typeface="Comic Sans MS" pitchFamily="66" charset="0"/>
              </a:rPr>
              <a:t>        </a:t>
            </a:r>
          </a:p>
          <a:p>
            <a:pPr fontAlgn="base">
              <a:spcBef>
                <a:spcPct val="0"/>
              </a:spcBef>
              <a:spcAft>
                <a:spcPct val="0"/>
              </a:spcAft>
              <a:defRPr/>
            </a:pPr>
            <a:r>
              <a:rPr lang="tr-TR" dirty="0">
                <a:solidFill>
                  <a:srgbClr val="3399FF"/>
                </a:solidFill>
                <a:latin typeface="Comic Sans MS" pitchFamily="66" charset="0"/>
              </a:rPr>
              <a:t>                        </a:t>
            </a:r>
          </a:p>
        </p:txBody>
      </p:sp>
      <p:pic>
        <p:nvPicPr>
          <p:cNvPr id="1026" name="Picture 2" descr="https://encrypted-tbn0.gstatic.com/images?q=tbn:ANd9GcSC6NLjbXudD7C1Nlo-R8rmYnu33OSy9AuR1i0-P8KgjcT1H5S0v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121394"/>
            <a:ext cx="1379806" cy="152165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xQSEhUUEhQWFRUWGB4bGBgXGRwaIBshHyAbHSAeICEfHigkHhwlIR8cIjEhJiorLjAuISAzODMsNykwLiwBCgoKBQUFDgUFDisZExkrKysrKysrKysrKysrKysrKysrKysrKysrKysrKysrKysrKysrKysrKysrKysrKysrK//AABEIAJAAkAMBIgACEQEDEQH/xAAcAAACAgMBAQAAAAAAAAAAAAAGBwAFAQMEAgj/xABJEAACAQIEAgcEBQYNAwUAAAABAgMEEQAFEiEGMQcTIkFRYXEUQoGRIzJSYqEVNHJ0sbIIJCUzNTZDU3OSotHhY8HxFkSCwuL/xAAUAQEAAAAAAAAAAAAAAAAAAAAA/8QAFBEBAAAAAAAAAAAAAAAAAAAAAP/aAAwDAQACEQMRAD8AeOJiYmAmJiYxfAZxi+BHjTpDpcu7DEzVB+rBHuxJ5X+zf5+AOBYZXnWbDVUTfk2nP9lHcyEeDG4I+JHP6vdgDvPeL6KjuKipjRh7t7t/lG+A6bpnpWYpSU9VVN/047f/AK/DFxkHRbltKBaATOPfm7Z9bfVHwGCbJKuGWINTaeruyjSNIupKkWsORBGAX6dI2ZvvHkcwH35Cv4GIYyekDNV3bJJCPuy/7RnFy/Gc79ZLS0JnpYiwMvWhGfSSHMaFTqAsbXYXwVZbmMc8KTxteORA6nyIvgFyOmNYre25fV03dcrcf6gp+QwT5J0iZdVWEdUgY+7J9Gfk1sQ8ViWjpZ41CGrkRI0lBb6xNwdHfpDHw8cbM74Cy+rB62mjufeQaG+a2wBMGxnCo/8AQeY5bdsprGkjH/tqjcbfZPLv7gvqcWnDHShHJL7NmERoaobaZNkb9Fjy+O3gTgGHiYxfGcBMTExMBMTExg4CE4V/E/G1RWVDZfkwDSD+eqfciHLsnlf73wAPdnj7iCesqfyRlzWkYfxqbuiTvXbvsd/UAc9rvKMrGWCKjoolvp6x3lIXr7AgqpBv1t9J3UqqnAc/DfCVDksRqKiRWmP85UzEAktz03vpufUnvJx3cYZ9/FIXpZlVKiaOP2hbERq5sXHdfuF+RIxTZsfynFHVU0YXMMvYk00vasxHbjYbX1Wuri17C2NPAl/YGFdHTNQyh5mmLlReRixQxMo02JI2ba2174CxejbLqyjSKpnlSpdo5IZ5DKTpQt1qljddJFiBsdY5d+3h6Selq6mmFLM8MlSZUmGkIiyKGa9zckPq2UHn3YGshkUys2RUOvYp7bVO+hQPdj1XZl8lsNsdGdUyxm+b52ynn1FMwgA8jpu7D1tgLWPKcwoo2paV6X2di3VSzMyvCrEnSVG0mm5sbjzx11NDUU9FDS5aYJgkTROJH0tutg6lbjY3JW29xvthavm/DEZJEE05PNmEjE/F2GMDPeGZNmpJYx4hSLf5XJwDIg4ckjlyqHSWho4nZ3HLrAixpte/IyHli342zpqWmPVDVUTMIoF8ZH2B9F3Y+Qwv8nSgkI/Jmcz0zHlHK+tf8ktvwOLDiFatUC5rRpXQKbiopNSyR/e0c/ipHxwFzwwZ6OsFBLUNVIaYSq8li8ZVgpBI+srXuL77cziwzrLKDNllp5OrleElW0ka4m8jzH7Nu+2BpZ6eLL56jJdU8kukSS6mllQd7MGOslBchPHGeF8vpcupUrJnhkSMH2eojRkklSTfS637cha9ud/LAVdNmlZw66Q1haqy5jpjnA7UPgGG+w+zf08MNmjq0lRZI2DowBVlNwQeRGB3Is3XMYp6eqpTDIoAlp5bN2HvoNwLEEA+hBHdgGo5pOG6sQyM0mWVLHq3bfqG5kHy8fEC/MHAOLEx4RwQCDcHcEd+PeAmBDpN4t/J1IWTeolPVwLa5LHvt3hefrYd+C44VOSfytnk1Q29Nl30cN+RkJN2HmCCfgnlgCXo14RGXU30h1VMxDzyE3JY76bnna59Tc9+Ljibh6OtjCsSkiHVDMv14m+0p+AuORG2B7pSqKlYAYKdpVTTIskTXeORG1LePbXGbWNjffljdw3xrJVRGpaGCKkVCzyipErLYX0lBGNJ9TgKmomnoZ/yhmRgVkhMCin1F6tmIK9kgWIsbLva57sc+ZUJeM5ln20UdmiokBZY77DX/eSG4G9gN/Haz4PoHzCcZpVrYWIooW36pP7w93WPt6Ad/cScUZtSQxaKxl0zAqIyCxk23CqLlvgMAieIekPMsyDJQwyw0y7WgViQAPfdRZdt7CwHngD4ehpnnUVkskUPvNGmtv8Aj1sfQ4+iq6oWoo2ocn6qJyuh45Q8DxxtcGRVKhj6kb74VGU9DeYSztHIFhjQ2MrG4YeKAbt+GAM804MyFKaUQyxvN1LvGevuxKrcG17eG1sDPQzk+WTx1Br2iMmpVRZXCWWxN1uRuTsfQeODubonoKOgqGKGeVYXPWSdxCkgqo2Xf/zgL6HeAqPMqWd6lXLrIEUq5XSNIPLkTc998AYZ30H0Mw1UsklOx5b9ahv5E3+TYEHTOeHSDq6+kB83jA/ei/AY6sozWfh7MxQzSNLRSFdJb3Vc2DjuFj9YDY88OzOczgp49VQ6ohOmzb6idtIHNifAXwCvyOqp83Jq8sf2HM4xqkTmsniHAsHQnbXa42uMbs0p1zlWimjMdfT6EendrKis665otu0So2bu2HqT8HVuWRO0NGgp5JSWKPG8LPbwDgEqO4DYb438b8NvUKlRSkR1tP2oX7m8Y38Ubl5HADeZ57TZSKkUSyVtXYGZnkaTqwtwgkc3ta50xjcknlzwZ5llSV9GYKtVDSRr1ig30MRe48weXpgLlE2a09I+XiGmXr2krNa7xypbmlhqYMS29twhx0ZXxDluXOyRPJVSyOgqqkfSWJOkNNJ9VVBJAA5b+GA8dFObywSTZRWH6al3hb+8i8r+GxHkbe7uzMLHpiy54DT5rTj6akcax9uMnkfTl6MfAYYmWVyTxRzRm6SIGU+RF/ngKvjjOPY6ConBsyRnT+kdl/E4peijJjR5TFZbySKZmGw1MwuAT6aRfFV07yFqSnpVNmqalE+H/kri54nzRqcmP2paGIJGsUskQdS92NgdYvZFsVIFrg3PLAAsHE1XQ1MBn6/2ibrBUJVy9VTk3XR1T2ZVAuRYd1r4I+I6VqmWly4xxRNU/wAZr+p5aU0gLe121mw1G2y+eOqh4hl6+CnqZaKuiqWZVaAWZSqlrshLDTta99iRjo4FHX1uZVh3vMKaPyWEdq3kXJ+WANkjAAAFgBYAdwwMZRDqNXWqgkqC0kcYYgWWIsqxhrHSGYMSfvb3sMFRwI5Jl0dRRzQTRJKFqJwY5ORIldkv4Xup+OArK/iilraMVtM4MtIySadg8eogNG3gHXUvgbX7sMC2FzxRQPR5TMJ5QzSdUulEWONCXA0RgC+nf3iT37YY+AqOLvzGq/wJP3Thb/wbvzOp/wAcfuLhkcXfmNV/gSfunCx/g91aQ5fVySsERJrszGwACLcnAcX8JSnW9Ew/nD1q2tuR9GR8ifxwwYp4xW1E9U6qtHDGiM+wj6wFpHv4tZB6L54WeWzvxDnizBSKSkKkX+yput/vOwvbwB8MMjLvpMxzOEO0bFKZgy6bjaQXUMCLiw5g8xgN0FRHnNJKyroTWwpZr9rUltMy7dgh72HeB52xe8PZh7TSwT/3sSObeLAE/jisyLJ1olmmlWHre0XmjQRmRF7QLgbBvG2xtfyxu4DpjHl1GjfWEEd/ioP/AHwArn+VpBmDxPcUubxtFJbksyjZvIsp+JGPXsVDlqxx1dnmmplhkhgiZllVCe2Y1Una5Go+Jxb9KtCZMuldNpKcrPGe8NGdVx8LjAvxJW1MEzV9PDNKtVFSsjQr1hURsWeJhzCSK31h3jAHK11JmFLoSRHiqFaMDv5bix3DLzI7sC3QbmLGjlpJT9LRTNEwvewubfC4YfDF5k/DZFXUVEg06qgSQhCRt1QRmb9PvUj3VPPA7wyPZ+I6+LkKiFJQPMW/3b54DPSeuvNMkjPLrpHt5r1RHyscEHF/ETU1RSwimapSdZi6IoZh1fV2IDMAR2zf02wP9Jbac2yRzy62Vfn1QH7cMvQOfeOWAEeF5qVp3MWXyUsum7O9P1dwDyDDYnyBxp6HVP5Lhc/WlaSQ+ruxwaMuAzoeY/kqBTzQuh9VdgcAanAtmOSVcdQ1RQSxJ1tuuimVijMosHUqbq1rA87gL4YKcTAJ3pcyysNLFNVVCHRUR2hhQrHvtcliWZr8uQAvt34cOF/03f0en6xF+9jr6XOKXy6gZ4tpZWEcZ+ySCS3qADbztgOXpJ6QqOijkp3+nldCphRrWDC3bb3OfmfLCg6PejqszFN5Ggo2ILG9xIVuOyl7Ejcam5eeDnhzo4hgyyeqqlE1VLTvJd9+rupYWvzbe5Y9+J/BskHUVa3FxIhI77FTY+mx+RwDS4cyCChgWCnQIg+JY97Me8nxwvZMull4hq3gqDA8dKhB0h1a9hZ1Nrr37EHlvhqjABkv9Ya79Vi/aMB3VuR5hV2iq56daYn6VYEfVKv2CXPZU8ja5tf1wYKMZAxnAcWdQ66eZDyaNx81IwF8HQ1c+VUHstSkFobSF4etJtYLbtra1j43uPDBrnEuiCVjyWNyfgpOKDosi05TRjxiB+dzgPVHw7WbmbMpXuBtHFHGBuDtfUd7Ec+RwO5mNHE1M395SMPkW/2wy8LXNW18TUo+xSMT8S2A19OqmOCkqwLmmqkc+nP9qrhmI4IBBuDuDge6Qsm9ry6phAuxjJX9Je0v4jHL0V517XllO97si9W/qnZ/ZY4AsOAjo/PU1OY0Z/s6jrk80nGrbyDBh8Rg4wB8aP7DXU2Y8om/i1UfBWN43PkrXB9RgDzExgHGcAvum7+j0/WIv3sdXS5ws+Y0Jjh3liYSIv2iAQV9SCbedscvTd/R6frEX72DbMMwigQvNIkaD3nIA9N+Z8sAnarNos5y+Kilq/yfVQkLLHMCok0rpsblduRseR7sZ4F6NoqGqSqmzKAiO5CxsAGuLdpi31fK2+GBmnslYO3QvU22BaC3yMmm49McVLkNBGdX5IKW7+pjf8AzYAky3iGmqJGjgmSVkF26s6gvhcjYX7t/HApkn9Ya79Vi/aMFeVZrTueqhZVZRcxFerZR+gQCB52wKZJ/WGu/VYv2jAMDExMTACXSnXmLLZwlzJMBDGBzLSHSAPmcEWU0QggihHKNFT/KAMBte35QziKFd4MuHWy+BmfaNfVQGPxOD3ATCx4fPtHEldL3U0CxX8zb/n5YYuY1iwxSSubLGpZvQC+F90HUTGmnrZR9JWzNIf0QTb4XLkeRwDKwqeE/5LzmooTtBWfTU/cA291HruP/AIrhrYCOlXhRq2mWSDaqpW6yBhzuLEqPWwI8wMAbDFdxBHA9PIlUVELrocsQB2tuZ778sVPR9xYmZUizCwkXszIPdYc/geY/4xSZ7SCGSSapf22sSKaelhZdMUax25LuNe63ZiSd7WwHro4z9ktl9UX6xE1UzyKyGeHcA6W3Ei2sVOGDhcPSHMIFSvkSKfrFNDVRjqy5aNZAyKWJ23BW++nux3ZDxi8Moos1CwVH9nLf6KoHLUpIAVvFT5eNsBx9OzEZaCouRPFYeJvtghy7Kkp1NVWur1AUmSZ7BYxzKxg7RoOW25tcknGvpHyBq6glhjNpdnjPLtIdQF+6/K/ngYgz+LPKJqKSX2StBXXG67h0YHZSRqUkbrz3wDCyrNYamMS08iyobgMpuNueOxjbGmlpUjBEaKgJuQqhQSeZsO/zxtYA7HAUMdVQ5mjCOSOoEZ+tG3ajY8mVlsyNzswI5YF+E6GaHPaxZ5OtJpYyjkWLLqsNVttQsQSOfOwxZ1lPSZXUzV000cMbwpEkKqF+oSxIA3diSLWG3xxzdHpmq6iozOaMxJOqR08bc+qUk6m7rsSDt58+eAPsDHHPE5pI0jhXrKuoOiniHMn7R8EXmSceOK+M0pmFPAhqaxx2KdDv6ufcXzOKKDLpsv8A45PH7bmNS2gkHq0hUKzlFbS2lAFIvbtEgd+A7+CpqOhBojUo1VcyVDsba5GsXOo7EjUu17gFfHBwMLhDSZpAWpaWGSo/nGjq1dNHXKAz209q4UAMNjbYjBRBImWZentEpZaaIBpDzbSLbC/M8gPTACfTNmbukGWU+89a4B+6gIuT5E/grYP8ny9KeCOCP6kSBF+Atf488Lroty+WsqJs4q10vN2aZOeiMd+/O+wB2949+zQGAzjBxnEwCn4yyqbJ6s5rQprgf88gG1976x4d5J7jvyJsXmloM5p4piomj30m5Ure2pDY3F7AMp8ME0igggi4I3Bwqc34Xqsnmesyhesp23no9+7vS3xtYXHmNgBDmWQtXSMtWvUUNNtFGG0mRgLCUsp7CIPqi/meQx6jzijzOQ0Jhaog6rX1zjsNpIS6E7sbk9sd/ed8eslz3L89gCmz2Ks8DmxUjlqUHtLfv5Y8UeSJlk1fWKloepQxxoSSNHWM4C76QzFbAbczgOeLh/Mcv2oJ1qqccqeqJ1IPBJR3eAYbWHPA7xVXZfVj+WKCoopQAOt0lhfwEqCzAfeGPfD8tVTTvR6z7ZWSQVEjEXEYcO09gfdQIqC/ewwR0fHpkzJ6MRxsglMQKOesBVA5dktbq73XVcb7YAIpI1j2ouJtKdyTgOR8Wb8AoxtnlnItPxPEq/8ATRb/AOllOD6esoH1GSlRrVIprmJG1Obbj7u+5PgcdmUUNDI86RUsKtBJ1b/RIN9KvttyswwCwyiPKI5dca1ecVQI7RRpRfuN2soHqTg0MOb1+zlMshPMIetnI8NWyobd45XwVZ1mkVJCzsyIFU6VYhQxAvYf8A418N8QRVsfWQajHtZiLAk8wPG3eeW+AouHKKjpWqaOh7NWsepnlBLOzXsxdh2wGte2wvim4HramKtihnWrQTU7lxVSLIGmiKl2isxsln5Cw5WG2DHiPJWmaCaBlSoge6M17FGsJI2tvpYfIgHG3iHOaWjTr6p0QKCFY/W3tcL3kmw2HlgObLclWkeapnqHldlAaSbQAiKSwUaVUAAkknmdvDC9ld+JasKupMrpn7Tbgzt4eX/YG/Mi2VWs4kcFg9Jlam9vfnsf2fgPvHk2Msy+OniSKFAkaCyqO7/nzwG6CFUUKgCqoAAGwAGwAxsxMTATExMTATExMTAAnF/RrDVye0U7mkq1OoTRbXP3gCL+oIPryxR/+s8zyrs5rSmohG3tVP3DxYWt89Pxw18YIwAfkPFOV1kwqIZYuv0aO2dD6b302bzxryTgUwVCStUmRI3ldEMaq2qYkuXkBu43NlsB62GOjPejfLqu5kplVj70f0Z/02BwNDoklg/MM1qqdR7jdtfkGUfgcBbU/DFUKhUbqvZkrHq+s1HWxbURGUtYaWa+q/IDbFjltBVQV1SyxRmnqJFcuZCHUiMJsmk3+qO8YHBwtn6fVzWJx9+O3/1OMnhriBueZwr5rHc/imAYGbZetRC8T2s4I3ANr99j34oTW5blKlTLHAth9HrvyvuFuTc95tvt4YGW6Ma2f88ziodTzSJSgPx12/04t8j6JssprHqOuYd8x1/h9X8MBTTdJtRXMYsmo3ltsaiUaUX4f7kHyOOrI+jEvL7Vm0xrZ+5D/Np5Ae9+A8jzwxYYVQBVUKo2AUWA9AOWNmA8xqAAALAcgMesTEwExMTEw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srgbClr val="FFFFFF"/>
              </a:solidFill>
            </a:endParaRPr>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152" y="166203"/>
            <a:ext cx="1476847" cy="1476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8950" y="2841029"/>
            <a:ext cx="30845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952" y="3071810"/>
            <a:ext cx="2730863" cy="18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3870" y="3143248"/>
            <a:ext cx="2683805" cy="17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931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2747"/>
            <a:ext cx="8856984" cy="6644833"/>
          </a:xfrm>
          <a:prstGeom prst="rect">
            <a:avLst/>
          </a:prstGeom>
          <a:solidFill>
            <a:schemeClr val="bg1"/>
          </a:solidFill>
          <a:ln/>
          <a:extLst/>
        </p:spPr>
        <p:style>
          <a:lnRef idx="3">
            <a:schemeClr val="lt1"/>
          </a:lnRef>
          <a:fillRef idx="1">
            <a:schemeClr val="accent6"/>
          </a:fillRef>
          <a:effectRef idx="1">
            <a:schemeClr val="accent6"/>
          </a:effectRef>
          <a:fontRef idx="minor">
            <a:schemeClr val="lt1"/>
          </a:fontRef>
        </p:style>
      </p:pic>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10</a:t>
            </a:fld>
            <a:endParaRPr lang="tr-TR">
              <a:solidFill>
                <a:srgbClr val="FFFFFF"/>
              </a:solidFill>
            </a:endParaRP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err="1" smtClean="0">
                <a:solidFill>
                  <a:srgbClr val="FFFF00"/>
                </a:solidFill>
                <a:effectLst/>
                <a:latin typeface="Comic Sans MS" pitchFamily="66" charset="0"/>
              </a:rPr>
              <a:t>Nokturnal</a:t>
            </a:r>
            <a:r>
              <a:rPr lang="tr-TR" sz="4000" dirty="0" smtClean="0">
                <a:solidFill>
                  <a:srgbClr val="FFFF00"/>
                </a:solidFill>
                <a:effectLst/>
                <a:latin typeface="Comic Sans MS" pitchFamily="66" charset="0"/>
              </a:rPr>
              <a:t> </a:t>
            </a:r>
            <a:r>
              <a:rPr lang="tr-TR" sz="4000" dirty="0" err="1" smtClean="0">
                <a:solidFill>
                  <a:srgbClr val="FFFF00"/>
                </a:solidFill>
                <a:effectLst/>
                <a:latin typeface="Comic Sans MS" pitchFamily="66" charset="0"/>
              </a:rPr>
              <a:t>Poliüri</a:t>
            </a:r>
            <a:endParaRPr lang="tr-TR" sz="4000" dirty="0">
              <a:solidFill>
                <a:srgbClr val="FFFF00"/>
              </a:solidFill>
              <a:effectLst/>
              <a:latin typeface="Comic Sans MS" pitchFamily="66" charset="0"/>
            </a:endParaRPr>
          </a:p>
        </p:txBody>
      </p:sp>
      <p:sp>
        <p:nvSpPr>
          <p:cNvPr id="4" name="İçerik Yer Tutucusu 3"/>
          <p:cNvSpPr>
            <a:spLocks noGrp="1"/>
          </p:cNvSpPr>
          <p:nvPr>
            <p:ph idx="1"/>
          </p:nvPr>
        </p:nvSpPr>
        <p:spPr/>
        <p:txBody>
          <a:bodyPr/>
          <a:lstStyle/>
          <a:p>
            <a:endParaRPr lang="tr-TR" sz="2400" b="1" dirty="0" smtClean="0">
              <a:solidFill>
                <a:srgbClr val="FFFF00"/>
              </a:solidFill>
              <a:effectLst/>
              <a:latin typeface="Comic Sans MS" pitchFamily="66" charset="0"/>
            </a:endParaRPr>
          </a:p>
          <a:p>
            <a:r>
              <a:rPr lang="tr-TR" sz="2400" b="1" dirty="0" smtClean="0">
                <a:solidFill>
                  <a:srgbClr val="FFFF00"/>
                </a:solidFill>
                <a:effectLst/>
                <a:latin typeface="Comic Sans MS" pitchFamily="66" charset="0"/>
              </a:rPr>
              <a:t>Sıvı </a:t>
            </a:r>
            <a:r>
              <a:rPr lang="tr-TR" sz="2400" b="1" dirty="0" smtClean="0">
                <a:solidFill>
                  <a:srgbClr val="FFFF00"/>
                </a:solidFill>
                <a:effectLst/>
                <a:latin typeface="Comic Sans MS" pitchFamily="66" charset="0"/>
              </a:rPr>
              <a:t>alınımının artması</a:t>
            </a:r>
          </a:p>
          <a:p>
            <a:endParaRPr lang="tr-TR" sz="2400" b="1" dirty="0" smtClean="0">
              <a:effectLst/>
              <a:latin typeface="Comic Sans MS" pitchFamily="66" charset="0"/>
            </a:endParaRPr>
          </a:p>
          <a:p>
            <a:r>
              <a:rPr lang="tr-TR" sz="2400" b="1" dirty="0" smtClean="0">
                <a:effectLst/>
                <a:latin typeface="Comic Sans MS" pitchFamily="66" charset="0"/>
              </a:rPr>
              <a:t>Uykuda idrar üretiminin artması</a:t>
            </a:r>
          </a:p>
          <a:p>
            <a:endParaRPr lang="tr-TR" sz="2400" b="1" dirty="0" smtClean="0">
              <a:solidFill>
                <a:srgbClr val="FFFF00"/>
              </a:solidFill>
              <a:effectLst/>
              <a:latin typeface="Comic Sans MS" pitchFamily="66" charset="0"/>
            </a:endParaRPr>
          </a:p>
          <a:p>
            <a:r>
              <a:rPr lang="tr-TR" sz="2400" b="1" dirty="0" smtClean="0">
                <a:solidFill>
                  <a:srgbClr val="FFFF00"/>
                </a:solidFill>
                <a:effectLst/>
                <a:latin typeface="Comic Sans MS" pitchFamily="66" charset="0"/>
              </a:rPr>
              <a:t>ADH ritminde bozukluk</a:t>
            </a:r>
          </a:p>
          <a:p>
            <a:endParaRPr lang="tr-TR" sz="2400" b="1" dirty="0" smtClean="0">
              <a:effectLst/>
              <a:latin typeface="Comic Sans MS" pitchFamily="66" charset="0"/>
            </a:endParaRPr>
          </a:p>
          <a:p>
            <a:r>
              <a:rPr lang="tr-TR" sz="2400" b="1" dirty="0" err="1" smtClean="0">
                <a:effectLst/>
                <a:latin typeface="Comic Sans MS" pitchFamily="66" charset="0"/>
              </a:rPr>
              <a:t>Nokturnal</a:t>
            </a:r>
            <a:r>
              <a:rPr lang="tr-TR" sz="2400" b="1" dirty="0" smtClean="0">
                <a:effectLst/>
                <a:latin typeface="Comic Sans MS" pitchFamily="66" charset="0"/>
              </a:rPr>
              <a:t> </a:t>
            </a:r>
            <a:r>
              <a:rPr lang="tr-TR" sz="2400" b="1" dirty="0" err="1">
                <a:effectLst/>
                <a:latin typeface="Comic Sans MS" pitchFamily="66" charset="0"/>
              </a:rPr>
              <a:t>hiperkalsiüri</a:t>
            </a:r>
            <a:endParaRPr lang="tr-TR" sz="2400" b="1" dirty="0">
              <a:effectLst/>
              <a:latin typeface="Comic Sans MS" pitchFamily="66" charset="0"/>
            </a:endParaRPr>
          </a:p>
          <a:p>
            <a:endParaRPr lang="tr-TR" sz="2400" b="1" dirty="0" smtClean="0">
              <a:solidFill>
                <a:srgbClr val="FFFF00"/>
              </a:solidFill>
              <a:effectLst/>
              <a:latin typeface="Comic Sans MS" pitchFamily="66" charset="0"/>
            </a:endParaRPr>
          </a:p>
          <a:p>
            <a:endParaRPr lang="tr-TR" sz="2400" b="1" dirty="0" smtClean="0">
              <a:solidFill>
                <a:srgbClr val="FFFF00"/>
              </a:solidFill>
              <a:effectLst/>
              <a:latin typeface="Comic Sans MS" pitchFamily="66" charset="0"/>
            </a:endParaRPr>
          </a:p>
        </p:txBody>
      </p:sp>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11</a:t>
            </a:fld>
            <a:endParaRPr lang="tr-TR">
              <a:solidFill>
                <a:srgbClr val="FFFFFF"/>
              </a:solidFill>
            </a:endParaRP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804972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err="1" smtClean="0">
                <a:solidFill>
                  <a:srgbClr val="FFFF00"/>
                </a:solidFill>
                <a:effectLst/>
                <a:latin typeface="Comic Sans MS" panose="030F0702030302020204" pitchFamily="66" charset="0"/>
              </a:rPr>
              <a:t>Hiperkalsüri</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srcRect/>
          <a:stretch>
            <a:fillRect/>
          </a:stretch>
        </p:blipFill>
        <p:spPr bwMode="auto">
          <a:xfrm>
            <a:off x="500034" y="1413527"/>
            <a:ext cx="8215370" cy="218214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00034" y="3429000"/>
            <a:ext cx="8215370" cy="3009900"/>
          </a:xfrm>
          <a:prstGeom prst="rect">
            <a:avLst/>
          </a:prstGeom>
          <a:noFill/>
          <a:ln w="9525">
            <a:noFill/>
            <a:miter lim="800000"/>
            <a:headEnd/>
            <a:tailEnd/>
          </a:ln>
          <a:effectLst/>
        </p:spPr>
      </p:pic>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12</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142044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srcRect/>
          <a:stretch>
            <a:fillRect/>
          </a:stretch>
        </p:blipFill>
        <p:spPr bwMode="auto">
          <a:xfrm>
            <a:off x="-33" y="0"/>
            <a:ext cx="9140985" cy="6456510"/>
          </a:xfrm>
          <a:prstGeom prst="rect">
            <a:avLst/>
          </a:prstGeom>
          <a:ln>
            <a:headEnd/>
            <a:tailEnd/>
          </a:ln>
        </p:spPr>
        <p:style>
          <a:lnRef idx="3">
            <a:schemeClr val="lt1"/>
          </a:lnRef>
          <a:fillRef idx="1">
            <a:schemeClr val="accent6"/>
          </a:fillRef>
          <a:effectRef idx="1">
            <a:schemeClr val="accent6"/>
          </a:effectRef>
          <a:fontRef idx="minor">
            <a:schemeClr val="lt1"/>
          </a:fontRef>
        </p:style>
      </p:pic>
      <p:sp>
        <p:nvSpPr>
          <p:cNvPr id="5" name="4 Dikdörtgen"/>
          <p:cNvSpPr/>
          <p:nvPr/>
        </p:nvSpPr>
        <p:spPr>
          <a:xfrm>
            <a:off x="0" y="4857760"/>
            <a:ext cx="1714480" cy="285752"/>
          </a:xfrm>
          <a:prstGeom prst="rec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8143900" y="4929198"/>
            <a:ext cx="1000100" cy="285752"/>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8143900" y="5643578"/>
            <a:ext cx="1000100" cy="285752"/>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Oval"/>
          <p:cNvSpPr/>
          <p:nvPr/>
        </p:nvSpPr>
        <p:spPr>
          <a:xfrm>
            <a:off x="8143900" y="5929330"/>
            <a:ext cx="1000100" cy="285752"/>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8143900" y="5357826"/>
            <a:ext cx="1000100" cy="285752"/>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0" y="5429264"/>
            <a:ext cx="2786050" cy="285752"/>
          </a:xfrm>
          <a:prstGeom prst="rec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0" y="5715016"/>
            <a:ext cx="2786050" cy="214314"/>
          </a:xfrm>
          <a:prstGeom prst="rec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Dikdörtgen"/>
          <p:cNvSpPr/>
          <p:nvPr/>
        </p:nvSpPr>
        <p:spPr>
          <a:xfrm>
            <a:off x="0" y="5929330"/>
            <a:ext cx="1928794" cy="285752"/>
          </a:xfrm>
          <a:prstGeom prst="rec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Dikdörtgen"/>
          <p:cNvSpPr/>
          <p:nvPr/>
        </p:nvSpPr>
        <p:spPr>
          <a:xfrm>
            <a:off x="5072066" y="5929330"/>
            <a:ext cx="714380" cy="285752"/>
          </a:xfrm>
          <a:prstGeom prst="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15" name="1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13</a:t>
            </a:fld>
            <a:endParaRPr lang="tr-TR">
              <a:solidFill>
                <a:srgbClr val="FFFFFF"/>
              </a:solidFill>
            </a:endParaRPr>
          </a:p>
        </p:txBody>
      </p:sp>
      <p:sp>
        <p:nvSpPr>
          <p:cNvPr id="16" name="1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Azalmış Mesane Kapasitesi</a:t>
            </a:r>
            <a:endParaRPr lang="tr-TR" sz="4000" dirty="0">
              <a:solidFill>
                <a:srgbClr val="FFFF00"/>
              </a:solidFill>
              <a:effectLst/>
              <a:latin typeface="Comic Sans MS" pitchFamily="66" charset="0"/>
            </a:endParaRPr>
          </a:p>
        </p:txBody>
      </p:sp>
      <p:sp>
        <p:nvSpPr>
          <p:cNvPr id="5" name="Metin Yer Tutucusu 4"/>
          <p:cNvSpPr>
            <a:spLocks noGrp="1"/>
          </p:cNvSpPr>
          <p:nvPr>
            <p:ph type="body" idx="1"/>
          </p:nvPr>
        </p:nvSpPr>
        <p:spPr/>
        <p:style>
          <a:lnRef idx="1">
            <a:schemeClr val="accent1"/>
          </a:lnRef>
          <a:fillRef idx="2">
            <a:schemeClr val="accent1"/>
          </a:fillRef>
          <a:effectRef idx="1">
            <a:schemeClr val="accent1"/>
          </a:effectRef>
          <a:fontRef idx="minor">
            <a:schemeClr val="dk1"/>
          </a:fontRef>
        </p:style>
        <p:txBody>
          <a:bodyPr/>
          <a:lstStyle/>
          <a:p>
            <a:pPr algn="ctr"/>
            <a:r>
              <a:rPr lang="tr-TR" dirty="0" smtClean="0">
                <a:effectLst/>
                <a:latin typeface="Comic Sans MS" pitchFamily="66" charset="0"/>
              </a:rPr>
              <a:t>Normalde</a:t>
            </a:r>
            <a:r>
              <a:rPr lang="tr-TR" dirty="0" smtClean="0">
                <a:latin typeface="Comic Sans MS" pitchFamily="66" charset="0"/>
              </a:rPr>
              <a:t> </a:t>
            </a:r>
            <a:endParaRPr lang="tr-TR" dirty="0">
              <a:latin typeface="Comic Sans MS" pitchFamily="66" charset="0"/>
            </a:endParaRPr>
          </a:p>
        </p:txBody>
      </p:sp>
      <p:sp>
        <p:nvSpPr>
          <p:cNvPr id="3" name="İçerik Yer Tutucusu 2"/>
          <p:cNvSpPr>
            <a:spLocks noGrp="1"/>
          </p:cNvSpPr>
          <p:nvPr>
            <p:ph sz="half" idx="2"/>
          </p:nvPr>
        </p:nvSpPr>
        <p:spPr/>
        <p:txBody>
          <a:bodyPr/>
          <a:lstStyle/>
          <a:p>
            <a:endParaRPr lang="tr-TR" dirty="0" smtClean="0"/>
          </a:p>
          <a:p>
            <a:r>
              <a:rPr lang="tr-TR" dirty="0" smtClean="0">
                <a:effectLst/>
                <a:latin typeface="Comic Sans MS" pitchFamily="66" charset="0"/>
              </a:rPr>
              <a:t>1 yaş		60 ml</a:t>
            </a:r>
          </a:p>
          <a:p>
            <a:r>
              <a:rPr lang="tr-TR" dirty="0" smtClean="0">
                <a:effectLst/>
                <a:latin typeface="Comic Sans MS" pitchFamily="66" charset="0"/>
              </a:rPr>
              <a:t>Yılda 		30 ml kapasitede artış</a:t>
            </a:r>
          </a:p>
          <a:p>
            <a:endParaRPr lang="tr-TR" dirty="0" smtClean="0">
              <a:latin typeface="Comic Sans MS" pitchFamily="66" charset="0"/>
            </a:endParaRPr>
          </a:p>
          <a:p>
            <a:r>
              <a:rPr lang="tr-TR" dirty="0" smtClean="0">
                <a:solidFill>
                  <a:srgbClr val="FFFF00"/>
                </a:solidFill>
                <a:effectLst/>
                <a:latin typeface="Comic Sans MS" pitchFamily="66" charset="0"/>
              </a:rPr>
              <a:t>30 + [ Yaş (Yıl) * 30] ml</a:t>
            </a:r>
          </a:p>
        </p:txBody>
      </p:sp>
      <p:sp>
        <p:nvSpPr>
          <p:cNvPr id="6" name="Metin Yer Tutucusu 5"/>
          <p:cNvSpPr>
            <a:spLocks noGrp="1"/>
          </p:cNvSpPr>
          <p:nvPr>
            <p:ph type="body" sz="quarter" idx="3"/>
          </p:nvPr>
        </p:nvSpPr>
        <p:spPr/>
        <p:style>
          <a:lnRef idx="1">
            <a:schemeClr val="accent1"/>
          </a:lnRef>
          <a:fillRef idx="2">
            <a:schemeClr val="accent1"/>
          </a:fillRef>
          <a:effectRef idx="1">
            <a:schemeClr val="accent1"/>
          </a:effectRef>
          <a:fontRef idx="minor">
            <a:schemeClr val="dk1"/>
          </a:fontRef>
        </p:style>
        <p:txBody>
          <a:bodyPr/>
          <a:lstStyle/>
          <a:p>
            <a:pPr algn="ctr"/>
            <a:r>
              <a:rPr lang="tr-TR" dirty="0" smtClean="0">
                <a:effectLst/>
                <a:latin typeface="Comic Sans MS" pitchFamily="66" charset="0"/>
              </a:rPr>
              <a:t>Anatomik </a:t>
            </a:r>
            <a:r>
              <a:rPr lang="tr-TR" dirty="0" err="1" smtClean="0">
                <a:effectLst/>
                <a:latin typeface="Comic Sans MS" pitchFamily="66" charset="0"/>
              </a:rPr>
              <a:t>Defekt</a:t>
            </a:r>
            <a:r>
              <a:rPr lang="tr-TR" dirty="0" smtClean="0">
                <a:effectLst/>
                <a:latin typeface="Comic Sans MS" pitchFamily="66" charset="0"/>
              </a:rPr>
              <a:t> Yokken</a:t>
            </a:r>
            <a:endParaRPr lang="tr-TR" dirty="0">
              <a:effectLst/>
              <a:latin typeface="Comic Sans MS" pitchFamily="66" charset="0"/>
            </a:endParaRPr>
          </a:p>
        </p:txBody>
      </p:sp>
      <p:sp>
        <p:nvSpPr>
          <p:cNvPr id="4" name="İçerik Yer Tutucusu 3"/>
          <p:cNvSpPr>
            <a:spLocks noGrp="1"/>
          </p:cNvSpPr>
          <p:nvPr>
            <p:ph sz="quarter" idx="4"/>
          </p:nvPr>
        </p:nvSpPr>
        <p:spPr/>
        <p:txBody>
          <a:bodyPr/>
          <a:lstStyle/>
          <a:p>
            <a:endParaRPr lang="tr-TR" dirty="0" smtClean="0"/>
          </a:p>
          <a:p>
            <a:r>
              <a:rPr lang="tr-TR" dirty="0" smtClean="0">
                <a:effectLst/>
                <a:latin typeface="Comic Sans MS" pitchFamily="66" charset="0"/>
              </a:rPr>
              <a:t>Anestezi </a:t>
            </a:r>
            <a:r>
              <a:rPr lang="tr-TR" dirty="0">
                <a:effectLst/>
                <a:latin typeface="Comic Sans MS" pitchFamily="66" charset="0"/>
              </a:rPr>
              <a:t>altında sağlıklılara göre fonksiyonel kapasitede </a:t>
            </a:r>
            <a:r>
              <a:rPr lang="tr-TR" dirty="0" smtClean="0">
                <a:effectLst/>
                <a:latin typeface="Comic Sans MS" pitchFamily="66" charset="0"/>
              </a:rPr>
              <a:t>ve</a:t>
            </a:r>
            <a:r>
              <a:rPr lang="tr-TR" dirty="0" smtClean="0">
                <a:effectLst/>
                <a:latin typeface="Comic Sans MS" pitchFamily="66" charset="0"/>
              </a:rPr>
              <a:t> </a:t>
            </a:r>
            <a:endParaRPr lang="tr-TR" dirty="0">
              <a:effectLst/>
              <a:latin typeface="Comic Sans MS" pitchFamily="66" charset="0"/>
            </a:endParaRPr>
          </a:p>
          <a:p>
            <a:r>
              <a:rPr lang="tr-TR" dirty="0">
                <a:solidFill>
                  <a:srgbClr val="FFFF00"/>
                </a:solidFill>
                <a:effectLst/>
                <a:latin typeface="Comic Sans MS" pitchFamily="66" charset="0"/>
              </a:rPr>
              <a:t>Gece işenen volümde gündüze göre azalma</a:t>
            </a:r>
          </a:p>
          <a:p>
            <a:pPr marL="0" indent="0">
              <a:buNone/>
            </a:pPr>
            <a:endParaRPr lang="tr-TR" dirty="0"/>
          </a:p>
        </p:txBody>
      </p:sp>
      <p:sp>
        <p:nvSpPr>
          <p:cNvPr id="7" name="6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8" name="7 Slayt Numarası Yer Tutucusu"/>
          <p:cNvSpPr>
            <a:spLocks noGrp="1"/>
          </p:cNvSpPr>
          <p:nvPr>
            <p:ph type="sldNum" sz="quarter" idx="12"/>
          </p:nvPr>
        </p:nvSpPr>
        <p:spPr/>
        <p:txBody>
          <a:bodyPr/>
          <a:lstStyle/>
          <a:p>
            <a:pPr>
              <a:defRPr/>
            </a:pPr>
            <a:fld id="{3858FCE6-95FA-4F38-BC43-3A1EA764A0BA}" type="slidenum">
              <a:rPr lang="tr-TR" smtClean="0">
                <a:solidFill>
                  <a:srgbClr val="FFFFFF"/>
                </a:solidFill>
              </a:rPr>
              <a:pPr>
                <a:defRPr/>
              </a:pPr>
              <a:t>14</a:t>
            </a:fld>
            <a:endParaRPr lang="tr-TR">
              <a:solidFill>
                <a:srgbClr val="FFFFFF"/>
              </a:solidFill>
            </a:endParaRPr>
          </a:p>
        </p:txBody>
      </p:sp>
      <p:sp>
        <p:nvSpPr>
          <p:cNvPr id="9" name="8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697504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Mesane Kapasitesi</a:t>
            </a:r>
            <a:endParaRPr lang="tr-TR" sz="4000" dirty="0">
              <a:solidFill>
                <a:srgbClr val="FFFF00"/>
              </a:solidFill>
              <a:effectLst/>
              <a:latin typeface="Comic Sans MS" pitchFamily="66" charset="0"/>
            </a:endParaRPr>
          </a:p>
        </p:txBody>
      </p:sp>
      <p:sp>
        <p:nvSpPr>
          <p:cNvPr id="8" name="7 İçerik Yer Tutucusu"/>
          <p:cNvSpPr>
            <a:spLocks noGrp="1"/>
          </p:cNvSpPr>
          <p:nvPr>
            <p:ph idx="1"/>
          </p:nvPr>
        </p:nvSpPr>
        <p:spPr/>
        <p:txBody>
          <a:bodyPr/>
          <a:lstStyle/>
          <a:p>
            <a:endParaRPr lang="tr-TR" dirty="0"/>
          </a:p>
        </p:txBody>
      </p:sp>
      <p:pic>
        <p:nvPicPr>
          <p:cNvPr id="9" name="Picture 2"/>
          <p:cNvPicPr>
            <a:picLocks noChangeAspect="1" noChangeArrowheads="1"/>
          </p:cNvPicPr>
          <p:nvPr/>
        </p:nvPicPr>
        <p:blipFill>
          <a:blip r:embed="rId2"/>
          <a:srcRect/>
          <a:stretch>
            <a:fillRect/>
          </a:stretch>
        </p:blipFill>
        <p:spPr bwMode="auto">
          <a:xfrm>
            <a:off x="1008880" y="1452518"/>
            <a:ext cx="7206458" cy="4691126"/>
          </a:xfrm>
          <a:prstGeom prst="rect">
            <a:avLst/>
          </a:prstGeom>
          <a:noFill/>
          <a:ln w="9525">
            <a:noFill/>
            <a:miter lim="800000"/>
            <a:headEnd/>
            <a:tailEnd/>
          </a:ln>
        </p:spPr>
      </p:pic>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15</a:t>
            </a:fld>
            <a:endParaRPr lang="tr-TR">
              <a:solidFill>
                <a:srgbClr val="FFFFFF"/>
              </a:solidFill>
            </a:endParaRPr>
          </a:p>
        </p:txBody>
      </p:sp>
      <p:sp>
        <p:nvSpPr>
          <p:cNvPr id="10" name="9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11" name="10 Dikdörtgen"/>
          <p:cNvSpPr/>
          <p:nvPr/>
        </p:nvSpPr>
        <p:spPr>
          <a:xfrm>
            <a:off x="5572132" y="1428736"/>
            <a:ext cx="2143140" cy="920144"/>
          </a:xfrm>
          <a:prstGeom prst="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Dikdörtgen"/>
          <p:cNvSpPr/>
          <p:nvPr/>
        </p:nvSpPr>
        <p:spPr>
          <a:xfrm>
            <a:off x="5643570" y="2500306"/>
            <a:ext cx="1071570" cy="3643338"/>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979712" y="1452518"/>
            <a:ext cx="1512168" cy="896362"/>
          </a:xfrm>
          <a:prstGeom prst="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3635896" y="1452518"/>
            <a:ext cx="1656184" cy="896362"/>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Aşırı Aktif </a:t>
            </a:r>
            <a:r>
              <a:rPr lang="tr-TR" sz="4000" dirty="0" err="1" smtClean="0">
                <a:solidFill>
                  <a:srgbClr val="FFFF00"/>
                </a:solidFill>
                <a:effectLst/>
                <a:latin typeface="Comic Sans MS" pitchFamily="66" charset="0"/>
              </a:rPr>
              <a:t>Detrüsör</a:t>
            </a:r>
            <a:endParaRPr lang="tr-TR" sz="4000" dirty="0">
              <a:solidFill>
                <a:srgbClr val="FFFF00"/>
              </a:solidFill>
              <a:effectLst/>
              <a:latin typeface="Comic Sans MS" pitchFamily="66" charset="0"/>
            </a:endParaRPr>
          </a:p>
        </p:txBody>
      </p:sp>
      <p:sp>
        <p:nvSpPr>
          <p:cNvPr id="3" name="İçerik Yer Tutucusu 2"/>
          <p:cNvSpPr>
            <a:spLocks noGrp="1"/>
          </p:cNvSpPr>
          <p:nvPr>
            <p:ph idx="1"/>
          </p:nvPr>
        </p:nvSpPr>
        <p:spPr/>
        <p:txBody>
          <a:bodyPr/>
          <a:lstStyle/>
          <a:p>
            <a:endParaRPr lang="tr-TR" sz="2400" dirty="0" smtClean="0">
              <a:effectLst/>
              <a:latin typeface="Comic Sans MS" pitchFamily="66" charset="0"/>
            </a:endParaRPr>
          </a:p>
          <a:p>
            <a:r>
              <a:rPr lang="tr-TR" sz="2400" dirty="0" smtClean="0">
                <a:effectLst/>
                <a:latin typeface="Comic Sans MS" pitchFamily="66" charset="0"/>
              </a:rPr>
              <a:t>Düşük basınçta </a:t>
            </a:r>
            <a:r>
              <a:rPr lang="tr-TR" sz="2400" dirty="0" err="1" smtClean="0">
                <a:solidFill>
                  <a:srgbClr val="FF0000"/>
                </a:solidFill>
                <a:effectLst/>
                <a:latin typeface="Comic Sans MS" pitchFamily="66" charset="0"/>
              </a:rPr>
              <a:t>detrüsör</a:t>
            </a:r>
            <a:r>
              <a:rPr lang="tr-TR" sz="2400" dirty="0" smtClean="0">
                <a:solidFill>
                  <a:srgbClr val="FF0000"/>
                </a:solidFill>
                <a:effectLst/>
                <a:latin typeface="Comic Sans MS" pitchFamily="66" charset="0"/>
              </a:rPr>
              <a:t> aktivite eşiğinde artma</a:t>
            </a:r>
          </a:p>
          <a:p>
            <a:endParaRPr lang="tr-TR" sz="2400" dirty="0" smtClean="0">
              <a:effectLst/>
              <a:latin typeface="Comic Sans MS" pitchFamily="66" charset="0"/>
            </a:endParaRPr>
          </a:p>
          <a:p>
            <a:r>
              <a:rPr lang="tr-TR" sz="2400" dirty="0" smtClean="0">
                <a:solidFill>
                  <a:srgbClr val="FFFF00"/>
                </a:solidFill>
                <a:effectLst/>
                <a:latin typeface="Comic Sans MS" pitchFamily="66" charset="0"/>
              </a:rPr>
              <a:t>Ancak, </a:t>
            </a:r>
            <a:r>
              <a:rPr lang="tr-TR" sz="2400" dirty="0" err="1" smtClean="0">
                <a:solidFill>
                  <a:srgbClr val="FF0000"/>
                </a:solidFill>
                <a:effectLst/>
                <a:latin typeface="Comic Sans MS" pitchFamily="66" charset="0"/>
              </a:rPr>
              <a:t>Ürodinamik</a:t>
            </a:r>
            <a:r>
              <a:rPr lang="tr-TR" sz="2400" dirty="0" smtClean="0">
                <a:solidFill>
                  <a:srgbClr val="FF0000"/>
                </a:solidFill>
                <a:effectLst/>
                <a:latin typeface="Comic Sans MS" pitchFamily="66" charset="0"/>
              </a:rPr>
              <a:t> olarak</a:t>
            </a:r>
            <a:r>
              <a:rPr lang="tr-TR" sz="2400" dirty="0" smtClean="0">
                <a:solidFill>
                  <a:srgbClr val="FFFF00"/>
                </a:solidFill>
                <a:effectLst/>
                <a:latin typeface="Comic Sans MS" pitchFamily="66" charset="0"/>
              </a:rPr>
              <a:t>; </a:t>
            </a:r>
            <a:r>
              <a:rPr lang="tr-TR" sz="2400" dirty="0" err="1" smtClean="0">
                <a:solidFill>
                  <a:srgbClr val="FFFF00"/>
                </a:solidFill>
                <a:effectLst/>
                <a:latin typeface="Comic Sans MS" pitchFamily="66" charset="0"/>
              </a:rPr>
              <a:t>disfonksiyonel</a:t>
            </a:r>
            <a:r>
              <a:rPr lang="tr-TR" sz="2400" dirty="0" smtClean="0">
                <a:solidFill>
                  <a:srgbClr val="FFFF00"/>
                </a:solidFill>
                <a:effectLst/>
                <a:latin typeface="Comic Sans MS" pitchFamily="66" charset="0"/>
              </a:rPr>
              <a:t> işeme </a:t>
            </a:r>
            <a:r>
              <a:rPr lang="tr-TR" sz="2400" dirty="0" err="1" smtClean="0">
                <a:solidFill>
                  <a:srgbClr val="FFFF00"/>
                </a:solidFill>
                <a:effectLst/>
                <a:latin typeface="Comic Sans MS" pitchFamily="66" charset="0"/>
              </a:rPr>
              <a:t>paterni</a:t>
            </a:r>
            <a:r>
              <a:rPr lang="tr-TR" sz="2400" dirty="0" smtClean="0">
                <a:solidFill>
                  <a:srgbClr val="FFFF00"/>
                </a:solidFill>
                <a:effectLst/>
                <a:latin typeface="Comic Sans MS" pitchFamily="66" charset="0"/>
              </a:rPr>
              <a:t>, yüksek işeme basınçları </a:t>
            </a:r>
            <a:r>
              <a:rPr lang="tr-TR" sz="2400" dirty="0" smtClean="0">
                <a:solidFill>
                  <a:srgbClr val="FF0000"/>
                </a:solidFill>
                <a:effectLst/>
                <a:latin typeface="Comic Sans MS" pitchFamily="66" charset="0"/>
              </a:rPr>
              <a:t>gösterilememiş</a:t>
            </a:r>
          </a:p>
          <a:p>
            <a:endParaRPr lang="tr-TR" sz="2400" dirty="0" smtClean="0">
              <a:effectLst/>
              <a:latin typeface="Comic Sans MS" pitchFamily="66" charset="0"/>
            </a:endParaRPr>
          </a:p>
          <a:p>
            <a:r>
              <a:rPr lang="tr-TR" sz="2400" dirty="0" smtClean="0">
                <a:effectLst/>
                <a:latin typeface="Comic Sans MS" pitchFamily="66" charset="0"/>
              </a:rPr>
              <a:t>İzole </a:t>
            </a:r>
            <a:r>
              <a:rPr lang="tr-TR" sz="2400" dirty="0" err="1" smtClean="0">
                <a:effectLst/>
                <a:latin typeface="Comic Sans MS" pitchFamily="66" charset="0"/>
              </a:rPr>
              <a:t>detrüsör</a:t>
            </a:r>
            <a:r>
              <a:rPr lang="tr-TR" sz="2400" dirty="0" smtClean="0">
                <a:effectLst/>
                <a:latin typeface="Comic Sans MS" pitchFamily="66" charset="0"/>
              </a:rPr>
              <a:t> aşırı aktivitesi olabilir ?</a:t>
            </a:r>
          </a:p>
          <a:p>
            <a:endParaRPr lang="tr-TR" sz="2400" dirty="0" smtClean="0">
              <a:effectLst/>
              <a:latin typeface="Comic Sans MS" pitchFamily="66" charset="0"/>
            </a:endParaRPr>
          </a:p>
          <a:p>
            <a:r>
              <a:rPr lang="tr-TR" sz="2400" dirty="0" err="1" smtClean="0">
                <a:solidFill>
                  <a:srgbClr val="FFFF00"/>
                </a:solidFill>
                <a:effectLst/>
                <a:latin typeface="Comic Sans MS" pitchFamily="66" charset="0"/>
              </a:rPr>
              <a:t>Detrüsör</a:t>
            </a:r>
            <a:r>
              <a:rPr lang="tr-TR" sz="2400" dirty="0" smtClean="0">
                <a:solidFill>
                  <a:srgbClr val="FFFF00"/>
                </a:solidFill>
                <a:effectLst/>
                <a:latin typeface="Comic Sans MS" pitchFamily="66" charset="0"/>
              </a:rPr>
              <a:t> </a:t>
            </a:r>
            <a:r>
              <a:rPr lang="tr-TR" sz="2400" dirty="0" err="1" smtClean="0">
                <a:solidFill>
                  <a:srgbClr val="FFFF00"/>
                </a:solidFill>
                <a:effectLst/>
                <a:latin typeface="Comic Sans MS" pitchFamily="66" charset="0"/>
              </a:rPr>
              <a:t>inhibisyonunda</a:t>
            </a:r>
            <a:r>
              <a:rPr lang="tr-TR" sz="2400" dirty="0" smtClean="0">
                <a:solidFill>
                  <a:srgbClr val="FFFF00"/>
                </a:solidFill>
                <a:effectLst/>
                <a:latin typeface="Comic Sans MS" pitchFamily="66" charset="0"/>
              </a:rPr>
              <a:t> </a:t>
            </a:r>
            <a:r>
              <a:rPr lang="tr-TR" sz="2400" dirty="0" err="1" smtClean="0">
                <a:solidFill>
                  <a:srgbClr val="FFFF00"/>
                </a:solidFill>
                <a:effectLst/>
                <a:latin typeface="Comic Sans MS" pitchFamily="66" charset="0"/>
              </a:rPr>
              <a:t>defekt</a:t>
            </a:r>
            <a:r>
              <a:rPr lang="tr-TR" sz="2400" dirty="0" smtClean="0">
                <a:solidFill>
                  <a:srgbClr val="FFFF00"/>
                </a:solidFill>
                <a:effectLst/>
                <a:latin typeface="Comic Sans MS" pitchFamily="66" charset="0"/>
              </a:rPr>
              <a:t> ?</a:t>
            </a:r>
            <a:endParaRPr lang="tr-TR" sz="2400" dirty="0">
              <a:solidFill>
                <a:srgbClr val="FFFF00"/>
              </a:solidFill>
              <a:effectLst/>
              <a:latin typeface="Comic Sans MS" pitchFamily="66" charset="0"/>
            </a:endParaRPr>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16</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706070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Uyku Bozuklukları</a:t>
            </a:r>
            <a:endParaRPr lang="tr-TR" sz="4000" dirty="0">
              <a:solidFill>
                <a:srgbClr val="FFFF00"/>
              </a:solidFill>
              <a:effectLst/>
              <a:latin typeface="Comic Sans MS" pitchFamily="66" charset="0"/>
            </a:endParaRPr>
          </a:p>
        </p:txBody>
      </p:sp>
      <p:sp>
        <p:nvSpPr>
          <p:cNvPr id="3" name="İçerik Yer Tutucusu 2"/>
          <p:cNvSpPr>
            <a:spLocks noGrp="1"/>
          </p:cNvSpPr>
          <p:nvPr>
            <p:ph idx="1"/>
          </p:nvPr>
        </p:nvSpPr>
        <p:spPr/>
        <p:txBody>
          <a:bodyPr/>
          <a:lstStyle/>
          <a:p>
            <a:r>
              <a:rPr lang="tr-TR" sz="2400" dirty="0" smtClean="0">
                <a:effectLst/>
                <a:latin typeface="Comic Sans MS" pitchFamily="66" charset="0"/>
              </a:rPr>
              <a:t>Uykudan uyanmada zorluk</a:t>
            </a:r>
          </a:p>
          <a:p>
            <a:r>
              <a:rPr lang="tr-TR" sz="2400" dirty="0" smtClean="0">
                <a:solidFill>
                  <a:srgbClr val="FFFF00"/>
                </a:solidFill>
                <a:effectLst/>
                <a:latin typeface="Comic Sans MS" pitchFamily="66" charset="0"/>
              </a:rPr>
              <a:t>İşeme hissini algılamada zorluk</a:t>
            </a:r>
          </a:p>
          <a:p>
            <a:r>
              <a:rPr lang="tr-TR" sz="2400" dirty="0" smtClean="0">
                <a:effectLst/>
                <a:latin typeface="Comic Sans MS" pitchFamily="66" charset="0"/>
              </a:rPr>
              <a:t>Uyku esnasında mesane – beyin </a:t>
            </a:r>
            <a:r>
              <a:rPr lang="tr-TR" sz="2400" dirty="0" err="1" smtClean="0">
                <a:effectLst/>
                <a:latin typeface="Comic Sans MS" pitchFamily="66" charset="0"/>
              </a:rPr>
              <a:t>kominikasyonunda</a:t>
            </a:r>
            <a:r>
              <a:rPr lang="tr-TR" sz="2400" dirty="0" smtClean="0">
                <a:effectLst/>
                <a:latin typeface="Comic Sans MS" pitchFamily="66" charset="0"/>
              </a:rPr>
              <a:t> problemler</a:t>
            </a:r>
          </a:p>
          <a:p>
            <a:r>
              <a:rPr lang="tr-TR" sz="2400" dirty="0" smtClean="0">
                <a:effectLst/>
                <a:latin typeface="Comic Sans MS" pitchFamily="66" charset="0"/>
              </a:rPr>
              <a:t>Uykuda olan </a:t>
            </a:r>
            <a:r>
              <a:rPr lang="tr-TR" sz="2400" dirty="0" err="1" smtClean="0">
                <a:solidFill>
                  <a:srgbClr val="FFFF00"/>
                </a:solidFill>
                <a:effectLst/>
                <a:latin typeface="Comic Sans MS" pitchFamily="66" charset="0"/>
              </a:rPr>
              <a:t>detrüsör</a:t>
            </a:r>
            <a:r>
              <a:rPr lang="tr-TR" sz="2400" dirty="0" smtClean="0">
                <a:solidFill>
                  <a:srgbClr val="FFFF00"/>
                </a:solidFill>
                <a:effectLst/>
                <a:latin typeface="Comic Sans MS" pitchFamily="66" charset="0"/>
              </a:rPr>
              <a:t> </a:t>
            </a:r>
            <a:r>
              <a:rPr lang="tr-TR" sz="2400" dirty="0" err="1" smtClean="0">
                <a:solidFill>
                  <a:srgbClr val="FFFF00"/>
                </a:solidFill>
                <a:effectLst/>
                <a:latin typeface="Comic Sans MS" pitchFamily="66" charset="0"/>
              </a:rPr>
              <a:t>instabilitesi</a:t>
            </a:r>
            <a:r>
              <a:rPr lang="tr-TR" sz="2400" dirty="0" smtClean="0">
                <a:solidFill>
                  <a:srgbClr val="FFFF00"/>
                </a:solidFill>
                <a:effectLst/>
                <a:latin typeface="Comic Sans MS" pitchFamily="66" charset="0"/>
              </a:rPr>
              <a:t> </a:t>
            </a:r>
            <a:r>
              <a:rPr lang="tr-TR" sz="2400" dirty="0" smtClean="0">
                <a:effectLst/>
                <a:latin typeface="Comic Sans MS" pitchFamily="66" charset="0"/>
              </a:rPr>
              <a:t>ayakta iken gösterilememiş –  bazı çalışmalarda</a:t>
            </a:r>
          </a:p>
          <a:p>
            <a:endParaRPr lang="tr-TR" sz="2400" dirty="0" smtClean="0">
              <a:effectLst/>
              <a:latin typeface="Comic Sans MS" pitchFamily="66" charset="0"/>
            </a:endParaRPr>
          </a:p>
          <a:p>
            <a:r>
              <a:rPr lang="tr-TR" sz="2400" dirty="0" smtClean="0">
                <a:solidFill>
                  <a:srgbClr val="FF0000"/>
                </a:solidFill>
                <a:effectLst/>
                <a:latin typeface="Comic Sans MS" pitchFamily="66" charset="0"/>
              </a:rPr>
              <a:t>Derin Uyku</a:t>
            </a:r>
          </a:p>
          <a:p>
            <a:r>
              <a:rPr lang="tr-TR" sz="2400" dirty="0" smtClean="0">
                <a:solidFill>
                  <a:srgbClr val="FFFF00"/>
                </a:solidFill>
                <a:effectLst/>
                <a:latin typeface="Comic Sans MS" pitchFamily="66" charset="0"/>
              </a:rPr>
              <a:t>Tilki Uykusu</a:t>
            </a:r>
          </a:p>
          <a:p>
            <a:r>
              <a:rPr lang="tr-TR" sz="2400" dirty="0" smtClean="0">
                <a:effectLst/>
                <a:latin typeface="Comic Sans MS" pitchFamily="66" charset="0"/>
              </a:rPr>
              <a:t>Kontrolden farklılık yok</a:t>
            </a:r>
            <a:endParaRPr lang="tr-TR" sz="2400" dirty="0">
              <a:effectLst/>
              <a:latin typeface="Comic Sans MS" pitchFamily="66" charset="0"/>
            </a:endParaRPr>
          </a:p>
        </p:txBody>
      </p:sp>
      <p:sp>
        <p:nvSpPr>
          <p:cNvPr id="4" name="Dikdörtgen 3"/>
          <p:cNvSpPr/>
          <p:nvPr/>
        </p:nvSpPr>
        <p:spPr>
          <a:xfrm>
            <a:off x="395536" y="4509120"/>
            <a:ext cx="5572164" cy="1428760"/>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26" y="3857628"/>
            <a:ext cx="2005927" cy="107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92" y="5000636"/>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10" name="9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17</a:t>
            </a:fld>
            <a:endParaRPr lang="tr-TR">
              <a:solidFill>
                <a:srgbClr val="FFFFFF"/>
              </a:solidFill>
            </a:endParaRPr>
          </a:p>
        </p:txBody>
      </p:sp>
      <p:sp>
        <p:nvSpPr>
          <p:cNvPr id="11" name="10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cxnSp>
        <p:nvCxnSpPr>
          <p:cNvPr id="12" name="Düz Ok Bağlayıcısı 11"/>
          <p:cNvCxnSpPr/>
          <p:nvPr/>
        </p:nvCxnSpPr>
        <p:spPr>
          <a:xfrm flipH="1">
            <a:off x="2915816" y="3645024"/>
            <a:ext cx="576064"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760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Mesane – Beyin Yolaklarında </a:t>
            </a:r>
            <a:r>
              <a:rPr lang="tr-TR" sz="4000" dirty="0" err="1" smtClean="0">
                <a:solidFill>
                  <a:srgbClr val="FFFF00"/>
                </a:solidFill>
                <a:effectLst/>
                <a:latin typeface="Comic Sans MS" pitchFamily="66" charset="0"/>
              </a:rPr>
              <a:t>Disfonksiyon</a:t>
            </a:r>
            <a:endParaRPr lang="tr-TR" sz="4000" dirty="0">
              <a:solidFill>
                <a:srgbClr val="FFFF00"/>
              </a:solidFill>
              <a:effectLst/>
              <a:latin typeface="Comic Sans MS" pitchFamily="66" charset="0"/>
            </a:endParaRPr>
          </a:p>
        </p:txBody>
      </p:sp>
      <p:sp>
        <p:nvSpPr>
          <p:cNvPr id="3" name="İçerik Yer Tutucusu 2"/>
          <p:cNvSpPr>
            <a:spLocks noGrp="1"/>
          </p:cNvSpPr>
          <p:nvPr>
            <p:ph idx="1"/>
          </p:nvPr>
        </p:nvSpPr>
        <p:spPr/>
        <p:txBody>
          <a:bodyPr/>
          <a:lstStyle/>
          <a:p>
            <a:endParaRPr lang="tr-TR" sz="2000" dirty="0" smtClean="0">
              <a:effectLst/>
              <a:latin typeface="Comic Sans MS" pitchFamily="66" charset="0"/>
            </a:endParaRPr>
          </a:p>
          <a:p>
            <a:r>
              <a:rPr lang="tr-TR" sz="2000" dirty="0" smtClean="0">
                <a:effectLst/>
                <a:latin typeface="Comic Sans MS" pitchFamily="66" charset="0"/>
              </a:rPr>
              <a:t>Sık </a:t>
            </a:r>
            <a:r>
              <a:rPr lang="tr-TR" sz="2000" dirty="0" err="1" smtClean="0">
                <a:effectLst/>
                <a:latin typeface="Comic Sans MS" pitchFamily="66" charset="0"/>
              </a:rPr>
              <a:t>kortikal</a:t>
            </a:r>
            <a:r>
              <a:rPr lang="tr-TR" sz="2000" dirty="0" smtClean="0">
                <a:effectLst/>
                <a:latin typeface="Comic Sans MS" pitchFamily="66" charset="0"/>
              </a:rPr>
              <a:t> uyarılma vardır, fakat uyanmak mümkün değildir</a:t>
            </a:r>
          </a:p>
          <a:p>
            <a:r>
              <a:rPr lang="tr-TR" sz="2000" dirty="0" err="1" smtClean="0">
                <a:solidFill>
                  <a:srgbClr val="FFFF00"/>
                </a:solidFill>
                <a:effectLst/>
                <a:latin typeface="Comic Sans MS" pitchFamily="66" charset="0"/>
              </a:rPr>
              <a:t>Kortikal</a:t>
            </a:r>
            <a:r>
              <a:rPr lang="tr-TR" sz="2000" dirty="0" smtClean="0">
                <a:solidFill>
                  <a:srgbClr val="FFFF00"/>
                </a:solidFill>
                <a:effectLst/>
                <a:latin typeface="Comic Sans MS" pitchFamily="66" charset="0"/>
              </a:rPr>
              <a:t> uyarılma </a:t>
            </a:r>
            <a:r>
              <a:rPr lang="tr-TR" sz="2000" dirty="0" err="1" smtClean="0">
                <a:solidFill>
                  <a:srgbClr val="FFFF00"/>
                </a:solidFill>
                <a:effectLst/>
                <a:latin typeface="Comic Sans MS" pitchFamily="66" charset="0"/>
              </a:rPr>
              <a:t>unstabil</a:t>
            </a:r>
            <a:r>
              <a:rPr lang="tr-TR" sz="2000" dirty="0" smtClean="0">
                <a:solidFill>
                  <a:srgbClr val="FFFF00"/>
                </a:solidFill>
                <a:effectLst/>
                <a:latin typeface="Comic Sans MS" pitchFamily="66" charset="0"/>
              </a:rPr>
              <a:t> mesane ile beraberdir</a:t>
            </a:r>
          </a:p>
          <a:p>
            <a:r>
              <a:rPr lang="tr-TR" sz="2000" dirty="0" smtClean="0">
                <a:effectLst/>
                <a:latin typeface="Comic Sans MS" pitchFamily="66" charset="0"/>
              </a:rPr>
              <a:t>Uyarılma merkezi </a:t>
            </a:r>
            <a:r>
              <a:rPr lang="tr-TR" sz="2000" dirty="0" err="1" smtClean="0">
                <a:effectLst/>
                <a:latin typeface="Comic Sans MS" pitchFamily="66" charset="0"/>
              </a:rPr>
              <a:t>paradoksaldir</a:t>
            </a:r>
            <a:r>
              <a:rPr lang="tr-TR" sz="2000" dirty="0" smtClean="0">
                <a:effectLst/>
                <a:latin typeface="Comic Sans MS" pitchFamily="66" charset="0"/>
              </a:rPr>
              <a:t>, mesane – beyin </a:t>
            </a:r>
            <a:r>
              <a:rPr lang="tr-TR" sz="2000" dirty="0" err="1" smtClean="0">
                <a:effectLst/>
                <a:latin typeface="Comic Sans MS" pitchFamily="66" charset="0"/>
              </a:rPr>
              <a:t>disfonksiyonuna</a:t>
            </a:r>
            <a:r>
              <a:rPr lang="tr-TR" sz="2000" dirty="0" smtClean="0">
                <a:effectLst/>
                <a:latin typeface="Comic Sans MS" pitchFamily="66" charset="0"/>
              </a:rPr>
              <a:t> yol açan mesaneden gelen sinyallerle </a:t>
            </a:r>
            <a:r>
              <a:rPr lang="tr-TR" sz="2000" dirty="0" err="1" smtClean="0">
                <a:effectLst/>
                <a:latin typeface="Comic Sans MS" pitchFamily="66" charset="0"/>
              </a:rPr>
              <a:t>suprese</a:t>
            </a:r>
            <a:r>
              <a:rPr lang="tr-TR" sz="2000" dirty="0" smtClean="0">
                <a:effectLst/>
                <a:latin typeface="Comic Sans MS" pitchFamily="66" charset="0"/>
              </a:rPr>
              <a:t> edilir</a:t>
            </a:r>
          </a:p>
          <a:p>
            <a:r>
              <a:rPr lang="tr-TR" sz="2000" dirty="0" smtClean="0">
                <a:solidFill>
                  <a:srgbClr val="FFFF00"/>
                </a:solidFill>
                <a:effectLst/>
                <a:latin typeface="Comic Sans MS" pitchFamily="66" charset="0"/>
              </a:rPr>
              <a:t>Uyku esnasında sağlıklılara göre göz kırpmaları daha az </a:t>
            </a:r>
            <a:r>
              <a:rPr lang="tr-TR" sz="2000" dirty="0" err="1" smtClean="0">
                <a:solidFill>
                  <a:srgbClr val="FFFF00"/>
                </a:solidFill>
                <a:effectLst/>
                <a:latin typeface="Comic Sans MS" pitchFamily="66" charset="0"/>
              </a:rPr>
              <a:t>inhibe</a:t>
            </a:r>
            <a:r>
              <a:rPr lang="tr-TR" sz="2000" dirty="0" smtClean="0">
                <a:solidFill>
                  <a:srgbClr val="FFFF00"/>
                </a:solidFill>
                <a:effectLst/>
                <a:latin typeface="Comic Sans MS" pitchFamily="66" charset="0"/>
              </a:rPr>
              <a:t> edilmektedir</a:t>
            </a:r>
          </a:p>
          <a:p>
            <a:r>
              <a:rPr lang="tr-TR" sz="2000" dirty="0" smtClean="0">
                <a:effectLst/>
                <a:latin typeface="Comic Sans MS" pitchFamily="66" charset="0"/>
              </a:rPr>
              <a:t>Bu </a:t>
            </a:r>
            <a:r>
              <a:rPr lang="tr-TR" sz="2000" dirty="0" err="1" smtClean="0">
                <a:effectLst/>
                <a:latin typeface="Comic Sans MS" pitchFamily="66" charset="0"/>
              </a:rPr>
              <a:t>inhibisyon</a:t>
            </a:r>
            <a:r>
              <a:rPr lang="tr-TR" sz="2000" dirty="0" smtClean="0">
                <a:effectLst/>
                <a:latin typeface="Comic Sans MS" pitchFamily="66" charset="0"/>
              </a:rPr>
              <a:t>, beyin kökündeki işeme merkezine yakın </a:t>
            </a:r>
            <a:r>
              <a:rPr lang="tr-TR" sz="2000" dirty="0" err="1" smtClean="0">
                <a:effectLst/>
                <a:latin typeface="Comic Sans MS" pitchFamily="66" charset="0"/>
              </a:rPr>
              <a:t>pedinculopontine</a:t>
            </a:r>
            <a:r>
              <a:rPr lang="tr-TR" sz="2000" dirty="0" smtClean="0">
                <a:effectLst/>
                <a:latin typeface="Comic Sans MS" pitchFamily="66" charset="0"/>
              </a:rPr>
              <a:t> </a:t>
            </a:r>
            <a:r>
              <a:rPr lang="tr-TR" sz="2000" dirty="0" err="1" smtClean="0">
                <a:effectLst/>
                <a:latin typeface="Comic Sans MS" pitchFamily="66" charset="0"/>
              </a:rPr>
              <a:t>tegmental</a:t>
            </a:r>
            <a:r>
              <a:rPr lang="tr-TR" sz="2000" dirty="0" smtClean="0">
                <a:effectLst/>
                <a:latin typeface="Comic Sans MS" pitchFamily="66" charset="0"/>
              </a:rPr>
              <a:t> </a:t>
            </a:r>
            <a:r>
              <a:rPr lang="tr-TR" sz="2000" dirty="0" err="1" smtClean="0">
                <a:effectLst/>
                <a:latin typeface="Comic Sans MS" pitchFamily="66" charset="0"/>
              </a:rPr>
              <a:t>nukleus</a:t>
            </a:r>
            <a:r>
              <a:rPr lang="tr-TR" sz="2000" dirty="0" smtClean="0">
                <a:effectLst/>
                <a:latin typeface="Comic Sans MS" pitchFamily="66" charset="0"/>
              </a:rPr>
              <a:t> ile kontrol edilmektedir</a:t>
            </a:r>
          </a:p>
          <a:p>
            <a:r>
              <a:rPr lang="tr-TR" sz="2000" dirty="0" err="1" smtClean="0">
                <a:solidFill>
                  <a:srgbClr val="FFFF00"/>
                </a:solidFill>
                <a:effectLst/>
                <a:latin typeface="Comic Sans MS" pitchFamily="66" charset="0"/>
              </a:rPr>
              <a:t>Disfonksiyonel</a:t>
            </a:r>
            <a:r>
              <a:rPr lang="tr-TR" sz="2000" dirty="0" smtClean="0">
                <a:solidFill>
                  <a:srgbClr val="FFFF00"/>
                </a:solidFill>
                <a:effectLst/>
                <a:latin typeface="Comic Sans MS" pitchFamily="66" charset="0"/>
              </a:rPr>
              <a:t> </a:t>
            </a:r>
            <a:r>
              <a:rPr lang="tr-TR" sz="2000" dirty="0" err="1" smtClean="0">
                <a:solidFill>
                  <a:srgbClr val="FFFF00"/>
                </a:solidFill>
                <a:effectLst/>
                <a:latin typeface="Comic Sans MS" pitchFamily="66" charset="0"/>
              </a:rPr>
              <a:t>pontin</a:t>
            </a:r>
            <a:r>
              <a:rPr lang="tr-TR" sz="2000" dirty="0" smtClean="0">
                <a:solidFill>
                  <a:srgbClr val="FFFF00"/>
                </a:solidFill>
                <a:effectLst/>
                <a:latin typeface="Comic Sans MS" pitchFamily="66" charset="0"/>
              </a:rPr>
              <a:t> </a:t>
            </a:r>
            <a:r>
              <a:rPr lang="tr-TR" sz="2000" dirty="0" err="1" smtClean="0">
                <a:solidFill>
                  <a:srgbClr val="FFFF00"/>
                </a:solidFill>
                <a:effectLst/>
                <a:latin typeface="Comic Sans MS" pitchFamily="66" charset="0"/>
              </a:rPr>
              <a:t>tegmentalin</a:t>
            </a:r>
            <a:r>
              <a:rPr lang="tr-TR" sz="2000" dirty="0" smtClean="0">
                <a:solidFill>
                  <a:srgbClr val="FFFF00"/>
                </a:solidFill>
                <a:effectLst/>
                <a:latin typeface="Comic Sans MS" pitchFamily="66" charset="0"/>
              </a:rPr>
              <a:t> Uyku esnasında işemeyi </a:t>
            </a:r>
            <a:r>
              <a:rPr lang="tr-TR" sz="2000" dirty="0" err="1" smtClean="0">
                <a:solidFill>
                  <a:srgbClr val="FFFF00"/>
                </a:solidFill>
                <a:effectLst/>
                <a:latin typeface="Comic Sans MS" pitchFamily="66" charset="0"/>
              </a:rPr>
              <a:t>inhibe</a:t>
            </a:r>
            <a:r>
              <a:rPr lang="tr-TR" sz="2000" dirty="0" smtClean="0">
                <a:solidFill>
                  <a:srgbClr val="FFFF00"/>
                </a:solidFill>
                <a:effectLst/>
                <a:latin typeface="Comic Sans MS" pitchFamily="66" charset="0"/>
              </a:rPr>
              <a:t> etme kabiliyeti azalır</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18</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4279893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err="1" smtClean="0">
                <a:solidFill>
                  <a:srgbClr val="FFFF00"/>
                </a:solidFill>
                <a:effectLst/>
                <a:latin typeface="Comic Sans MS" pitchFamily="66" charset="0"/>
              </a:rPr>
              <a:t>Maturasyonda</a:t>
            </a:r>
            <a:r>
              <a:rPr lang="tr-TR" sz="4000" dirty="0" smtClean="0">
                <a:solidFill>
                  <a:srgbClr val="FFFF00"/>
                </a:solidFill>
                <a:effectLst/>
                <a:latin typeface="Comic Sans MS" pitchFamily="66" charset="0"/>
              </a:rPr>
              <a:t> Gecikme</a:t>
            </a:r>
            <a:endParaRPr lang="tr-TR" sz="4000" dirty="0">
              <a:solidFill>
                <a:srgbClr val="FFFF00"/>
              </a:solidFill>
              <a:effectLst/>
              <a:latin typeface="Comic Sans MS" pitchFamily="66" charset="0"/>
            </a:endParaRPr>
          </a:p>
        </p:txBody>
      </p:sp>
      <p:sp>
        <p:nvSpPr>
          <p:cNvPr id="3" name="İçerik Yer Tutucusu 2"/>
          <p:cNvSpPr>
            <a:spLocks noGrp="1"/>
          </p:cNvSpPr>
          <p:nvPr>
            <p:ph idx="1"/>
          </p:nvPr>
        </p:nvSpPr>
        <p:spPr/>
        <p:txBody>
          <a:bodyPr/>
          <a:lstStyle/>
          <a:p>
            <a:endParaRPr lang="tr-TR" sz="2400" dirty="0" smtClean="0">
              <a:effectLst/>
              <a:latin typeface="Comic Sans MS" pitchFamily="66" charset="0"/>
            </a:endParaRPr>
          </a:p>
          <a:p>
            <a:r>
              <a:rPr lang="tr-TR" sz="2400" dirty="0" err="1" smtClean="0">
                <a:effectLst/>
                <a:latin typeface="Comic Sans MS" pitchFamily="66" charset="0"/>
              </a:rPr>
              <a:t>SSS’nin</a:t>
            </a:r>
            <a:r>
              <a:rPr lang="tr-TR" sz="2400" dirty="0" smtClean="0">
                <a:effectLst/>
                <a:latin typeface="Comic Sans MS" pitchFamily="66" charset="0"/>
              </a:rPr>
              <a:t> </a:t>
            </a:r>
            <a:r>
              <a:rPr lang="tr-TR" sz="2400" dirty="0" err="1" smtClean="0">
                <a:effectLst/>
                <a:latin typeface="Comic Sans MS" pitchFamily="66" charset="0"/>
              </a:rPr>
              <a:t>maturasyonunda</a:t>
            </a:r>
            <a:r>
              <a:rPr lang="tr-TR" sz="2400" dirty="0" smtClean="0">
                <a:effectLst/>
                <a:latin typeface="Comic Sans MS" pitchFamily="66" charset="0"/>
              </a:rPr>
              <a:t> farklılıklar</a:t>
            </a:r>
          </a:p>
          <a:p>
            <a:endParaRPr lang="tr-TR" sz="2400" dirty="0" smtClean="0">
              <a:effectLst/>
              <a:latin typeface="Comic Sans MS" pitchFamily="66" charset="0"/>
            </a:endParaRPr>
          </a:p>
          <a:p>
            <a:r>
              <a:rPr lang="tr-TR" sz="2400" dirty="0" smtClean="0">
                <a:solidFill>
                  <a:srgbClr val="FFFF00"/>
                </a:solidFill>
                <a:effectLst/>
                <a:latin typeface="Comic Sans MS" pitchFamily="66" charset="0"/>
              </a:rPr>
              <a:t>Mesanenin </a:t>
            </a:r>
            <a:r>
              <a:rPr lang="tr-TR" sz="2400" dirty="0" err="1" smtClean="0">
                <a:solidFill>
                  <a:srgbClr val="FFFF00"/>
                </a:solidFill>
                <a:effectLst/>
                <a:latin typeface="Comic Sans MS" pitchFamily="66" charset="0"/>
              </a:rPr>
              <a:t>maturasyonu</a:t>
            </a:r>
            <a:endParaRPr lang="tr-TR" sz="2400" dirty="0" smtClean="0">
              <a:solidFill>
                <a:srgbClr val="FFFF00"/>
              </a:solidFill>
              <a:effectLst/>
              <a:latin typeface="Comic Sans MS" pitchFamily="66" charset="0"/>
            </a:endParaRPr>
          </a:p>
          <a:p>
            <a:endParaRPr lang="tr-TR" sz="2400" dirty="0" smtClean="0">
              <a:solidFill>
                <a:srgbClr val="FFFF00"/>
              </a:solidFill>
              <a:effectLst/>
              <a:latin typeface="Comic Sans MS" pitchFamily="66" charset="0"/>
            </a:endParaRPr>
          </a:p>
          <a:p>
            <a:r>
              <a:rPr lang="tr-TR" sz="2400" dirty="0" smtClean="0">
                <a:effectLst/>
                <a:latin typeface="Comic Sans MS" pitchFamily="66" charset="0"/>
              </a:rPr>
              <a:t>Yaş</a:t>
            </a:r>
          </a:p>
          <a:p>
            <a:endParaRPr lang="tr-TR" sz="2400" dirty="0" smtClean="0">
              <a:effectLst/>
              <a:latin typeface="Comic Sans MS" pitchFamily="66" charset="0"/>
            </a:endParaRPr>
          </a:p>
          <a:p>
            <a:r>
              <a:rPr lang="tr-TR" sz="2400" dirty="0" smtClean="0">
                <a:solidFill>
                  <a:srgbClr val="FFFF00"/>
                </a:solidFill>
                <a:effectLst/>
                <a:latin typeface="Comic Sans MS" pitchFamily="66" charset="0"/>
              </a:rPr>
              <a:t>Mesane dolu iken ve mesane </a:t>
            </a:r>
            <a:r>
              <a:rPr lang="tr-TR" sz="2400" dirty="0" err="1" smtClean="0">
                <a:solidFill>
                  <a:srgbClr val="FFFF00"/>
                </a:solidFill>
                <a:effectLst/>
                <a:latin typeface="Comic Sans MS" pitchFamily="66" charset="0"/>
              </a:rPr>
              <a:t>kontraksiyonunun</a:t>
            </a:r>
            <a:r>
              <a:rPr lang="tr-TR" sz="2400" dirty="0" smtClean="0">
                <a:solidFill>
                  <a:srgbClr val="FFFF00"/>
                </a:solidFill>
                <a:effectLst/>
                <a:latin typeface="Comic Sans MS" pitchFamily="66" charset="0"/>
              </a:rPr>
              <a:t> başlamasını </a:t>
            </a:r>
            <a:r>
              <a:rPr lang="tr-TR" sz="2400" dirty="0" err="1" smtClean="0">
                <a:solidFill>
                  <a:srgbClr val="FFFF00"/>
                </a:solidFill>
                <a:effectLst/>
                <a:latin typeface="Comic Sans MS" pitchFamily="66" charset="0"/>
              </a:rPr>
              <a:t>inhibe</a:t>
            </a:r>
            <a:r>
              <a:rPr lang="tr-TR" sz="2400" dirty="0" smtClean="0">
                <a:solidFill>
                  <a:srgbClr val="FFFF00"/>
                </a:solidFill>
                <a:effectLst/>
                <a:latin typeface="Comic Sans MS" pitchFamily="66" charset="0"/>
              </a:rPr>
              <a:t> ederken </a:t>
            </a:r>
            <a:r>
              <a:rPr lang="tr-TR" sz="2400" dirty="0" smtClean="0">
                <a:solidFill>
                  <a:srgbClr val="FF0000"/>
                </a:solidFill>
                <a:effectLst/>
                <a:latin typeface="Comic Sans MS" pitchFamily="66" charset="0"/>
              </a:rPr>
              <a:t>EEG aktivitesi</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19</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1566249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dirty="0" smtClean="0">
                <a:solidFill>
                  <a:srgbClr val="FFFF00"/>
                </a:solidFill>
                <a:effectLst/>
                <a:latin typeface="Comic Sans MS" panose="030F0702030302020204" pitchFamily="66" charset="0"/>
              </a:rPr>
              <a:t>Tanım </a:t>
            </a:r>
            <a:endParaRPr lang="tr-TR" dirty="0">
              <a:solidFill>
                <a:srgbClr val="FFFF00"/>
              </a:solidFill>
              <a:effectLst/>
              <a:latin typeface="Comic Sans MS" panose="030F0702030302020204" pitchFamily="66" charset="0"/>
            </a:endParaRPr>
          </a:p>
        </p:txBody>
      </p:sp>
      <p:sp>
        <p:nvSpPr>
          <p:cNvPr id="3" name="2 İçerik Yer Tutucusu"/>
          <p:cNvSpPr>
            <a:spLocks noGrp="1"/>
          </p:cNvSpPr>
          <p:nvPr>
            <p:ph idx="1"/>
          </p:nvPr>
        </p:nvSpPr>
        <p:spPr/>
        <p:txBody>
          <a:bodyPr/>
          <a:lstStyle/>
          <a:p>
            <a:pPr algn="ctr"/>
            <a:endParaRPr lang="tr-TR" sz="2400" dirty="0" smtClean="0">
              <a:effectLst/>
              <a:latin typeface="Comic Sans MS" panose="030F0702030302020204" pitchFamily="66" charset="0"/>
            </a:endParaRPr>
          </a:p>
          <a:p>
            <a:pPr algn="ctr"/>
            <a:r>
              <a:rPr lang="tr-TR" sz="2400" dirty="0" smtClean="0">
                <a:effectLst/>
                <a:latin typeface="Comic Sans MS" panose="030F0702030302020204" pitchFamily="66" charset="0"/>
              </a:rPr>
              <a:t>Uluslararası Çocuk </a:t>
            </a:r>
            <a:r>
              <a:rPr lang="tr-TR" sz="2400" dirty="0" err="1" smtClean="0">
                <a:effectLst/>
                <a:latin typeface="Comic Sans MS" panose="030F0702030302020204" pitchFamily="66" charset="0"/>
              </a:rPr>
              <a:t>Kontinans</a:t>
            </a:r>
            <a:r>
              <a:rPr lang="tr-TR" sz="2400" dirty="0" smtClean="0">
                <a:effectLst/>
                <a:latin typeface="Comic Sans MS" panose="030F0702030302020204" pitchFamily="66" charset="0"/>
              </a:rPr>
              <a:t> Cemiyetinin </a:t>
            </a:r>
            <a:r>
              <a:rPr lang="tr-TR" sz="2400" dirty="0">
                <a:effectLst/>
                <a:latin typeface="Comic Sans MS" panose="030F0702030302020204" pitchFamily="66" charset="0"/>
              </a:rPr>
              <a:t>(ICCS) tanımına göre </a:t>
            </a:r>
            <a:r>
              <a:rPr lang="tr-TR" sz="2400" dirty="0" err="1" smtClean="0">
                <a:solidFill>
                  <a:srgbClr val="FFFF00"/>
                </a:solidFill>
                <a:effectLst/>
                <a:latin typeface="Comic Sans MS" panose="030F0702030302020204" pitchFamily="66" charset="0"/>
              </a:rPr>
              <a:t>Enürezis</a:t>
            </a:r>
            <a:r>
              <a:rPr lang="tr-TR" sz="2400" dirty="0">
                <a:effectLst/>
                <a:latin typeface="Comic Sans MS" panose="030F0702030302020204" pitchFamily="66" charset="0"/>
              </a:rPr>
              <a:t>: </a:t>
            </a:r>
            <a:endParaRPr lang="tr-TR" sz="2400" dirty="0" smtClean="0">
              <a:effectLst/>
              <a:latin typeface="Comic Sans MS" panose="030F0702030302020204" pitchFamily="66" charset="0"/>
            </a:endParaRPr>
          </a:p>
          <a:p>
            <a:pPr marL="0" indent="0">
              <a:buNone/>
            </a:pPr>
            <a:r>
              <a:rPr lang="tr-TR" sz="2400" dirty="0">
                <a:effectLst/>
                <a:latin typeface="Comic Sans MS" panose="030F0702030302020204" pitchFamily="66" charset="0"/>
              </a:rPr>
              <a:t>	</a:t>
            </a:r>
            <a:endParaRPr lang="tr-TR" sz="2400" dirty="0" smtClean="0">
              <a:effectLst/>
              <a:latin typeface="Comic Sans MS" panose="030F0702030302020204" pitchFamily="66" charset="0"/>
            </a:endParaRPr>
          </a:p>
          <a:p>
            <a:pPr marL="0" indent="0">
              <a:buNone/>
            </a:pPr>
            <a:r>
              <a:rPr lang="tr-TR" sz="2400" dirty="0">
                <a:effectLst/>
                <a:latin typeface="Comic Sans MS" panose="030F0702030302020204" pitchFamily="66" charset="0"/>
              </a:rPr>
              <a:t> </a:t>
            </a:r>
            <a:r>
              <a:rPr lang="tr-TR" sz="2400" dirty="0" smtClean="0">
                <a:effectLst/>
                <a:latin typeface="Comic Sans MS" panose="030F0702030302020204" pitchFamily="66" charset="0"/>
              </a:rPr>
              <a:t>   	"</a:t>
            </a:r>
            <a:r>
              <a:rPr lang="tr-TR" sz="2400" dirty="0">
                <a:effectLst/>
                <a:latin typeface="Comic Sans MS" panose="030F0702030302020204" pitchFamily="66" charset="0"/>
              </a:rPr>
              <a:t>Beş yaş ve üzerindeki çocuklarda, </a:t>
            </a:r>
            <a:r>
              <a:rPr lang="tr-TR" sz="2400" dirty="0" err="1">
                <a:solidFill>
                  <a:srgbClr val="FFFF00"/>
                </a:solidFill>
                <a:effectLst/>
                <a:latin typeface="Comic Sans MS" panose="030F0702030302020204" pitchFamily="66" charset="0"/>
              </a:rPr>
              <a:t>ürodinamik</a:t>
            </a:r>
            <a:r>
              <a:rPr lang="tr-TR" sz="2400" dirty="0">
                <a:solidFill>
                  <a:srgbClr val="FFFF00"/>
                </a:solidFill>
                <a:effectLst/>
                <a:latin typeface="Comic Sans MS" panose="030F0702030302020204" pitchFamily="66" charset="0"/>
              </a:rPr>
              <a:t> </a:t>
            </a:r>
            <a:r>
              <a:rPr lang="tr-TR" sz="2400" dirty="0" smtClean="0">
                <a:solidFill>
                  <a:srgbClr val="FFFF00"/>
                </a:solidFill>
                <a:effectLst/>
                <a:latin typeface="Comic Sans MS" panose="030F0702030302020204" pitchFamily="66" charset="0"/>
              </a:rPr>
              <a:t>	açıdan  normal </a:t>
            </a:r>
            <a:r>
              <a:rPr lang="tr-TR" sz="2400" dirty="0">
                <a:solidFill>
                  <a:srgbClr val="FFFF00"/>
                </a:solidFill>
                <a:effectLst/>
                <a:latin typeface="Comic Sans MS" panose="030F0702030302020204" pitchFamily="66" charset="0"/>
              </a:rPr>
              <a:t>bir işeme eyleminin </a:t>
            </a:r>
            <a:r>
              <a:rPr lang="tr-TR" sz="2400" dirty="0">
                <a:solidFill>
                  <a:srgbClr val="FF0000"/>
                </a:solidFill>
                <a:effectLst/>
                <a:latin typeface="Comic Sans MS" panose="030F0702030302020204" pitchFamily="66" charset="0"/>
              </a:rPr>
              <a:t>uygun olmayan </a:t>
            </a:r>
            <a:r>
              <a:rPr lang="tr-TR" sz="2400" dirty="0" smtClean="0">
                <a:solidFill>
                  <a:srgbClr val="FF0000"/>
                </a:solidFill>
                <a:effectLst/>
                <a:latin typeface="Comic Sans MS" panose="030F0702030302020204" pitchFamily="66" charset="0"/>
              </a:rPr>
              <a:t>	bir </a:t>
            </a:r>
            <a:r>
              <a:rPr lang="tr-TR" sz="2400" dirty="0">
                <a:solidFill>
                  <a:srgbClr val="FF0000"/>
                </a:solidFill>
                <a:effectLst/>
                <a:latin typeface="Comic Sans MS" panose="030F0702030302020204" pitchFamily="66" charset="0"/>
              </a:rPr>
              <a:t>ortamda gerçekleşmesi</a:t>
            </a:r>
            <a:r>
              <a:rPr lang="tr-TR" sz="2400" dirty="0">
                <a:effectLst/>
                <a:latin typeface="Comic Sans MS" panose="030F0702030302020204" pitchFamily="66" charset="0"/>
              </a:rPr>
              <a:t>“ </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Genetik</a:t>
            </a:r>
            <a:endParaRPr lang="tr-TR" sz="4000" dirty="0">
              <a:solidFill>
                <a:srgbClr val="FFFF00"/>
              </a:solidFill>
              <a:effectLst/>
              <a:latin typeface="Comic Sans MS" pitchFamily="66" charset="0"/>
            </a:endParaRPr>
          </a:p>
        </p:txBody>
      </p:sp>
      <p:sp>
        <p:nvSpPr>
          <p:cNvPr id="3" name="İçerik Yer Tutucusu 2"/>
          <p:cNvSpPr>
            <a:spLocks noGrp="1"/>
          </p:cNvSpPr>
          <p:nvPr>
            <p:ph sz="half" idx="1"/>
          </p:nvPr>
        </p:nvSpPr>
        <p:spPr/>
        <p:txBody>
          <a:bodyPr/>
          <a:lstStyle/>
          <a:p>
            <a:r>
              <a:rPr lang="tr-TR" sz="2000" dirty="0" err="1" smtClean="0">
                <a:solidFill>
                  <a:srgbClr val="FFFF00"/>
                </a:solidFill>
                <a:effectLst/>
                <a:latin typeface="Comic Sans MS" pitchFamily="66" charset="0"/>
              </a:rPr>
              <a:t>Monozigot</a:t>
            </a:r>
            <a:r>
              <a:rPr lang="tr-TR" sz="2000" dirty="0" smtClean="0">
                <a:solidFill>
                  <a:srgbClr val="FFFF00"/>
                </a:solidFill>
                <a:effectLst/>
                <a:latin typeface="Comic Sans MS" pitchFamily="66" charset="0"/>
              </a:rPr>
              <a:t> – </a:t>
            </a:r>
            <a:r>
              <a:rPr lang="tr-TR" sz="2000" dirty="0" err="1" smtClean="0">
                <a:solidFill>
                  <a:srgbClr val="FFFF00"/>
                </a:solidFill>
                <a:effectLst/>
                <a:latin typeface="Comic Sans MS" pitchFamily="66" charset="0"/>
              </a:rPr>
              <a:t>dizigot</a:t>
            </a:r>
            <a:r>
              <a:rPr lang="tr-TR" sz="2000" dirty="0" smtClean="0">
                <a:solidFill>
                  <a:srgbClr val="FFFF00"/>
                </a:solidFill>
                <a:effectLst/>
                <a:latin typeface="Comic Sans MS" pitchFamily="66" charset="0"/>
              </a:rPr>
              <a:t> </a:t>
            </a:r>
          </a:p>
          <a:p>
            <a:pPr marL="0" indent="0">
              <a:buNone/>
            </a:pPr>
            <a:r>
              <a:rPr lang="tr-TR" sz="2000" dirty="0">
                <a:solidFill>
                  <a:srgbClr val="FFFF00"/>
                </a:solidFill>
                <a:effectLst/>
                <a:latin typeface="Comic Sans MS" pitchFamily="66" charset="0"/>
              </a:rPr>
              <a:t> </a:t>
            </a:r>
            <a:r>
              <a:rPr lang="tr-TR" sz="2000" dirty="0" smtClean="0">
                <a:solidFill>
                  <a:srgbClr val="FFFF00"/>
                </a:solidFill>
                <a:effectLst/>
                <a:latin typeface="Comic Sans MS" pitchFamily="66" charset="0"/>
              </a:rPr>
              <a:t>   </a:t>
            </a:r>
            <a:r>
              <a:rPr lang="tr-TR" sz="2000" dirty="0" smtClean="0">
                <a:solidFill>
                  <a:srgbClr val="FF0000"/>
                </a:solidFill>
                <a:effectLst/>
                <a:latin typeface="Comic Sans MS" pitchFamily="66" charset="0"/>
              </a:rPr>
              <a:t>2 kat risk artışı</a:t>
            </a:r>
          </a:p>
          <a:p>
            <a:r>
              <a:rPr lang="tr-TR" sz="2000" dirty="0" smtClean="0">
                <a:effectLst/>
                <a:latin typeface="Comic Sans MS" pitchFamily="66" charset="0"/>
              </a:rPr>
              <a:t>Ebeveynin her ikisinde de varsa </a:t>
            </a:r>
            <a:r>
              <a:rPr lang="tr-TR" sz="2000" dirty="0" smtClean="0">
                <a:solidFill>
                  <a:srgbClr val="FF0000"/>
                </a:solidFill>
                <a:effectLst/>
                <a:latin typeface="Comic Sans MS" pitchFamily="66" charset="0"/>
              </a:rPr>
              <a:t>%75</a:t>
            </a:r>
          </a:p>
          <a:p>
            <a:r>
              <a:rPr lang="tr-TR" sz="2000" dirty="0" smtClean="0">
                <a:solidFill>
                  <a:srgbClr val="FFFF00"/>
                </a:solidFill>
                <a:effectLst/>
                <a:latin typeface="Comic Sans MS" pitchFamily="66" charset="0"/>
              </a:rPr>
              <a:t>Ebeveynin sadece birinde varsa </a:t>
            </a:r>
            <a:r>
              <a:rPr lang="tr-TR" sz="2000" dirty="0" smtClean="0">
                <a:solidFill>
                  <a:srgbClr val="FF0000"/>
                </a:solidFill>
                <a:effectLst/>
                <a:latin typeface="Comic Sans MS" pitchFamily="66" charset="0"/>
              </a:rPr>
              <a:t>%50</a:t>
            </a:r>
          </a:p>
          <a:p>
            <a:r>
              <a:rPr lang="tr-TR" sz="2000" dirty="0" smtClean="0">
                <a:effectLst/>
                <a:latin typeface="Comic Sans MS" pitchFamily="66" charset="0"/>
              </a:rPr>
              <a:t>Ebeveynde yoksa </a:t>
            </a:r>
            <a:r>
              <a:rPr lang="tr-TR" sz="2000" dirty="0" smtClean="0">
                <a:solidFill>
                  <a:srgbClr val="FF0000"/>
                </a:solidFill>
                <a:effectLst/>
                <a:latin typeface="Comic Sans MS" pitchFamily="66" charset="0"/>
              </a:rPr>
              <a:t>%15</a:t>
            </a:r>
          </a:p>
          <a:p>
            <a:r>
              <a:rPr lang="tr-TR" sz="2000" dirty="0" smtClean="0">
                <a:solidFill>
                  <a:srgbClr val="FFFF00"/>
                </a:solidFill>
                <a:effectLst/>
                <a:latin typeface="Comic Sans MS" pitchFamily="66" charset="0"/>
              </a:rPr>
              <a:t>En az iki akrabada </a:t>
            </a:r>
            <a:r>
              <a:rPr lang="tr-TR" sz="2000" dirty="0" err="1" smtClean="0">
                <a:solidFill>
                  <a:srgbClr val="FFFF00"/>
                </a:solidFill>
                <a:effectLst/>
                <a:latin typeface="Comic Sans MS" pitchFamily="66" charset="0"/>
              </a:rPr>
              <a:t>enürezis</a:t>
            </a:r>
            <a:r>
              <a:rPr lang="tr-TR" sz="2000" dirty="0" smtClean="0">
                <a:solidFill>
                  <a:srgbClr val="FFFF00"/>
                </a:solidFill>
                <a:effectLst/>
                <a:latin typeface="Comic Sans MS" pitchFamily="66" charset="0"/>
              </a:rPr>
              <a:t> varsa mesane kontrolü </a:t>
            </a:r>
            <a:r>
              <a:rPr lang="tr-TR" sz="2000" dirty="0" smtClean="0">
                <a:solidFill>
                  <a:srgbClr val="FF0000"/>
                </a:solidFill>
                <a:effectLst/>
                <a:latin typeface="Comic Sans MS" pitchFamily="66" charset="0"/>
              </a:rPr>
              <a:t>1.5 yıl </a:t>
            </a:r>
            <a:r>
              <a:rPr lang="tr-TR" sz="2000" dirty="0" smtClean="0">
                <a:solidFill>
                  <a:srgbClr val="FFFF00"/>
                </a:solidFill>
                <a:effectLst/>
                <a:latin typeface="Comic Sans MS" pitchFamily="66" charset="0"/>
              </a:rPr>
              <a:t>gecikmekte</a:t>
            </a:r>
          </a:p>
          <a:p>
            <a:r>
              <a:rPr lang="tr-TR" sz="2000" dirty="0" smtClean="0">
                <a:effectLst/>
                <a:latin typeface="Comic Sans MS" pitchFamily="66" charset="0"/>
              </a:rPr>
              <a:t>Orak hücreli anemililerde </a:t>
            </a:r>
            <a:r>
              <a:rPr lang="tr-TR" sz="2000" dirty="0" smtClean="0">
                <a:solidFill>
                  <a:srgbClr val="FF0000"/>
                </a:solidFill>
                <a:effectLst/>
                <a:latin typeface="Comic Sans MS" pitchFamily="66" charset="0"/>
              </a:rPr>
              <a:t>%25-33</a:t>
            </a:r>
          </a:p>
          <a:p>
            <a:endParaRPr lang="tr-TR" sz="2000" dirty="0" smtClean="0">
              <a:effectLst/>
              <a:latin typeface="Comic Sans MS" pitchFamily="66" charset="0"/>
            </a:endParaRPr>
          </a:p>
          <a:p>
            <a:endParaRPr lang="tr-TR" dirty="0" smtClean="0"/>
          </a:p>
          <a:p>
            <a:endParaRPr lang="tr-TR" dirty="0"/>
          </a:p>
        </p:txBody>
      </p:sp>
      <p:sp>
        <p:nvSpPr>
          <p:cNvPr id="6" name="İçerik Yer Tutucusu 5"/>
          <p:cNvSpPr>
            <a:spLocks noGrp="1"/>
          </p:cNvSpPr>
          <p:nvPr>
            <p:ph sz="half" idx="2"/>
          </p:nvPr>
        </p:nvSpPr>
        <p:spPr/>
        <p:txBody>
          <a:bodyPr/>
          <a:lstStyle/>
          <a:p>
            <a:r>
              <a:rPr lang="tr-TR" sz="2000" dirty="0" smtClean="0">
                <a:effectLst/>
                <a:latin typeface="Comic Sans MS" pitchFamily="66" charset="0"/>
              </a:rPr>
              <a:t>13q13-13q14.2 (</a:t>
            </a:r>
            <a:r>
              <a:rPr lang="tr-TR" sz="2000" dirty="0" smtClean="0">
                <a:solidFill>
                  <a:srgbClr val="FFFF00"/>
                </a:solidFill>
                <a:effectLst/>
                <a:latin typeface="Comic Sans MS" pitchFamily="66" charset="0"/>
              </a:rPr>
              <a:t>ENUR1</a:t>
            </a:r>
            <a:r>
              <a:rPr lang="tr-TR" sz="2000" dirty="0" smtClean="0">
                <a:effectLst/>
                <a:latin typeface="Comic Sans MS" pitchFamily="66" charset="0"/>
              </a:rPr>
              <a:t>)</a:t>
            </a:r>
          </a:p>
          <a:p>
            <a:r>
              <a:rPr lang="tr-TR" sz="2000" dirty="0" smtClean="0">
                <a:effectLst/>
                <a:latin typeface="Comic Sans MS" pitchFamily="66" charset="0"/>
              </a:rPr>
              <a:t>12q13 (</a:t>
            </a:r>
            <a:r>
              <a:rPr lang="tr-TR" sz="2000" dirty="0" smtClean="0">
                <a:solidFill>
                  <a:srgbClr val="FFFF00"/>
                </a:solidFill>
                <a:effectLst/>
                <a:latin typeface="Comic Sans MS" pitchFamily="66" charset="0"/>
              </a:rPr>
              <a:t>ENUR2</a:t>
            </a:r>
            <a:r>
              <a:rPr lang="tr-TR" sz="2000" dirty="0" smtClean="0">
                <a:effectLst/>
                <a:latin typeface="Comic Sans MS" pitchFamily="66" charset="0"/>
              </a:rPr>
              <a:t>)</a:t>
            </a:r>
          </a:p>
          <a:p>
            <a:r>
              <a:rPr lang="tr-TR" sz="2000" dirty="0" smtClean="0">
                <a:effectLst/>
                <a:latin typeface="Comic Sans MS" pitchFamily="66" charset="0"/>
              </a:rPr>
              <a:t>8q</a:t>
            </a:r>
          </a:p>
          <a:p>
            <a:r>
              <a:rPr lang="tr-TR" sz="2000" dirty="0" smtClean="0">
                <a:solidFill>
                  <a:srgbClr val="FFFF00"/>
                </a:solidFill>
                <a:effectLst/>
                <a:latin typeface="Comic Sans MS" pitchFamily="66" charset="0"/>
              </a:rPr>
              <a:t>22q11 – </a:t>
            </a:r>
            <a:r>
              <a:rPr lang="tr-TR" sz="2000" dirty="0" err="1" smtClean="0">
                <a:solidFill>
                  <a:srgbClr val="FFFF00"/>
                </a:solidFill>
                <a:effectLst/>
                <a:latin typeface="Comic Sans MS" pitchFamily="66" charset="0"/>
              </a:rPr>
              <a:t>ADH’un</a:t>
            </a:r>
            <a:r>
              <a:rPr lang="tr-TR" sz="2000" dirty="0" smtClean="0">
                <a:solidFill>
                  <a:srgbClr val="FFFF00"/>
                </a:solidFill>
                <a:effectLst/>
                <a:latin typeface="Comic Sans MS" pitchFamily="66" charset="0"/>
              </a:rPr>
              <a:t> ritmik salınımından sorumlu</a:t>
            </a:r>
          </a:p>
          <a:p>
            <a:r>
              <a:rPr lang="tr-TR" sz="2000" dirty="0" smtClean="0">
                <a:effectLst/>
                <a:latin typeface="Comic Sans MS" pitchFamily="66" charset="0"/>
              </a:rPr>
              <a:t>4</a:t>
            </a:r>
          </a:p>
          <a:p>
            <a:endParaRPr lang="tr-TR" sz="2000" dirty="0" smtClean="0">
              <a:effectLst/>
              <a:latin typeface="Comic Sans MS" pitchFamily="66" charset="0"/>
            </a:endParaRPr>
          </a:p>
          <a:p>
            <a:r>
              <a:rPr lang="tr-TR" sz="2000" dirty="0" err="1" smtClean="0">
                <a:effectLst/>
                <a:latin typeface="Comic Sans MS" pitchFamily="66" charset="0"/>
              </a:rPr>
              <a:t>Otozomal</a:t>
            </a:r>
            <a:r>
              <a:rPr lang="tr-TR" sz="2000" dirty="0" smtClean="0">
                <a:effectLst/>
                <a:latin typeface="Comic Sans MS" pitchFamily="66" charset="0"/>
              </a:rPr>
              <a:t> dominant</a:t>
            </a:r>
          </a:p>
          <a:p>
            <a:r>
              <a:rPr lang="tr-TR" sz="2000" dirty="0" smtClean="0">
                <a:effectLst/>
                <a:latin typeface="Comic Sans MS" pitchFamily="66" charset="0"/>
              </a:rPr>
              <a:t>Yüksek </a:t>
            </a:r>
            <a:r>
              <a:rPr lang="tr-TR" sz="2000" dirty="0" err="1" smtClean="0">
                <a:effectLst/>
                <a:latin typeface="Comic Sans MS" pitchFamily="66" charset="0"/>
              </a:rPr>
              <a:t>penetrasyonlu</a:t>
            </a:r>
            <a:endParaRPr lang="tr-TR" sz="2000" dirty="0" smtClean="0">
              <a:effectLst/>
              <a:latin typeface="Comic Sans MS" pitchFamily="66" charset="0"/>
            </a:endParaRPr>
          </a:p>
          <a:p>
            <a:r>
              <a:rPr lang="tr-TR" sz="2000" dirty="0" err="1" smtClean="0">
                <a:effectLst/>
                <a:latin typeface="Comic Sans MS" pitchFamily="66" charset="0"/>
              </a:rPr>
              <a:t>Lokus</a:t>
            </a:r>
            <a:r>
              <a:rPr lang="tr-TR" sz="2000" dirty="0" smtClean="0">
                <a:effectLst/>
                <a:latin typeface="Comic Sans MS" pitchFamily="66" charset="0"/>
              </a:rPr>
              <a:t> heterojenliği</a:t>
            </a:r>
          </a:p>
          <a:p>
            <a:r>
              <a:rPr lang="tr-TR" sz="2000" dirty="0" smtClean="0">
                <a:effectLst/>
                <a:latin typeface="Comic Sans MS" pitchFamily="66" charset="0"/>
              </a:rPr>
              <a:t>Zayıf </a:t>
            </a:r>
            <a:r>
              <a:rPr lang="tr-TR" sz="2000" dirty="0" err="1" smtClean="0">
                <a:effectLst/>
                <a:latin typeface="Comic Sans MS" pitchFamily="66" charset="0"/>
              </a:rPr>
              <a:t>fenotip</a:t>
            </a:r>
            <a:r>
              <a:rPr lang="tr-TR" sz="2000" dirty="0" smtClean="0">
                <a:effectLst/>
                <a:latin typeface="Comic Sans MS" pitchFamily="66" charset="0"/>
              </a:rPr>
              <a:t> – </a:t>
            </a:r>
            <a:r>
              <a:rPr lang="tr-TR" sz="2000" dirty="0" err="1" smtClean="0">
                <a:effectLst/>
                <a:latin typeface="Comic Sans MS" pitchFamily="66" charset="0"/>
              </a:rPr>
              <a:t>genotip</a:t>
            </a:r>
            <a:r>
              <a:rPr lang="tr-TR" sz="2000" dirty="0" smtClean="0">
                <a:effectLst/>
                <a:latin typeface="Comic Sans MS" pitchFamily="66" charset="0"/>
              </a:rPr>
              <a:t> korelasyonu</a:t>
            </a:r>
            <a:endParaRPr lang="tr-TR" sz="2000" dirty="0">
              <a:effectLst/>
              <a:latin typeface="Comic Sans MS" pitchFamily="66" charset="0"/>
            </a:endParaRPr>
          </a:p>
          <a:p>
            <a:r>
              <a:rPr lang="tr-TR" sz="2000" dirty="0" smtClean="0">
                <a:solidFill>
                  <a:srgbClr val="FFFF00"/>
                </a:solidFill>
                <a:effectLst/>
                <a:latin typeface="Comic Sans MS" pitchFamily="66" charset="0"/>
              </a:rPr>
              <a:t>Ana gen bulunamadı</a:t>
            </a:r>
          </a:p>
          <a:p>
            <a:endParaRPr lang="tr-TR" dirty="0"/>
          </a:p>
        </p:txBody>
      </p:sp>
      <p:sp>
        <p:nvSpPr>
          <p:cNvPr id="5" name="4 Dikdörtgen"/>
          <p:cNvSpPr/>
          <p:nvPr/>
        </p:nvSpPr>
        <p:spPr>
          <a:xfrm>
            <a:off x="4500562" y="1500174"/>
            <a:ext cx="4214842" cy="2357454"/>
          </a:xfrm>
          <a:prstGeom prst="rect">
            <a:avLst/>
          </a:prstGeom>
          <a:solidFill>
            <a:schemeClr val="accent1">
              <a:alpha val="2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4500562" y="4000504"/>
            <a:ext cx="4214842" cy="2428892"/>
          </a:xfrm>
          <a:prstGeom prst="rect">
            <a:avLst/>
          </a:prstGeom>
          <a:solidFill>
            <a:srgbClr val="00B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9" name="8 Slayt Numarası Yer Tutucusu"/>
          <p:cNvSpPr>
            <a:spLocks noGrp="1"/>
          </p:cNvSpPr>
          <p:nvPr>
            <p:ph type="sldNum" sz="quarter" idx="12"/>
          </p:nvPr>
        </p:nvSpPr>
        <p:spPr/>
        <p:txBody>
          <a:bodyPr/>
          <a:lstStyle/>
          <a:p>
            <a:pPr>
              <a:defRPr/>
            </a:pPr>
            <a:fld id="{67725F75-FBF7-4ED5-9AE5-B1109EBEEE28}" type="slidenum">
              <a:rPr lang="tr-TR" smtClean="0">
                <a:solidFill>
                  <a:srgbClr val="FFFFFF"/>
                </a:solidFill>
              </a:rPr>
              <a:pPr>
                <a:defRPr/>
              </a:pPr>
              <a:t>20</a:t>
            </a:fld>
            <a:endParaRPr lang="tr-TR">
              <a:solidFill>
                <a:srgbClr val="FFFFFF"/>
              </a:solidFill>
            </a:endParaRPr>
          </a:p>
        </p:txBody>
      </p:sp>
      <p:sp>
        <p:nvSpPr>
          <p:cNvPr id="10" name="9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4033197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Üst Solunum Yolu Obstrüksiyonu </a:t>
            </a:r>
            <a:endParaRPr lang="tr-TR" sz="4000" dirty="0">
              <a:solidFill>
                <a:srgbClr val="FFFF00"/>
              </a:solidFill>
              <a:effectLst/>
              <a:latin typeface="Comic Sans MS" pitchFamily="66" charset="0"/>
            </a:endParaRPr>
          </a:p>
        </p:txBody>
      </p:sp>
      <p:sp>
        <p:nvSpPr>
          <p:cNvPr id="3" name="2 İçerik Yer Tutucusu"/>
          <p:cNvSpPr>
            <a:spLocks noGrp="1"/>
          </p:cNvSpPr>
          <p:nvPr>
            <p:ph idx="1"/>
          </p:nvPr>
        </p:nvSpPr>
        <p:spPr/>
        <p:txBody>
          <a:bodyPr/>
          <a:lstStyle/>
          <a:p>
            <a:endParaRPr lang="tr-TR" sz="2400" dirty="0" smtClean="0">
              <a:effectLst/>
              <a:latin typeface="Comic Sans MS" pitchFamily="66" charset="0"/>
            </a:endParaRPr>
          </a:p>
          <a:p>
            <a:r>
              <a:rPr lang="tr-TR" sz="2400" dirty="0" smtClean="0">
                <a:effectLst/>
                <a:latin typeface="Comic Sans MS" pitchFamily="66" charset="0"/>
              </a:rPr>
              <a:t>Uyku esnasında solunum problemleri</a:t>
            </a:r>
          </a:p>
          <a:p>
            <a:endParaRPr lang="tr-TR" sz="2400" dirty="0" smtClean="0">
              <a:effectLst/>
              <a:latin typeface="Comic Sans MS" pitchFamily="66" charset="0"/>
            </a:endParaRPr>
          </a:p>
          <a:p>
            <a:r>
              <a:rPr lang="tr-TR" sz="2400" dirty="0" smtClean="0">
                <a:solidFill>
                  <a:srgbClr val="FFFF00"/>
                </a:solidFill>
                <a:effectLst/>
                <a:latin typeface="Comic Sans MS" pitchFamily="66" charset="0"/>
              </a:rPr>
              <a:t>Uyku </a:t>
            </a:r>
            <a:r>
              <a:rPr lang="tr-TR" sz="2400" dirty="0" err="1" smtClean="0">
                <a:solidFill>
                  <a:srgbClr val="FFFF00"/>
                </a:solidFill>
                <a:effectLst/>
                <a:latin typeface="Comic Sans MS" pitchFamily="66" charset="0"/>
              </a:rPr>
              <a:t>apne</a:t>
            </a:r>
            <a:r>
              <a:rPr lang="tr-TR" sz="2400" dirty="0" smtClean="0">
                <a:solidFill>
                  <a:srgbClr val="FFFF00"/>
                </a:solidFill>
                <a:effectLst/>
                <a:latin typeface="Comic Sans MS" pitchFamily="66" charset="0"/>
              </a:rPr>
              <a:t> sendromu</a:t>
            </a:r>
          </a:p>
          <a:p>
            <a:endParaRPr lang="tr-TR" sz="2400" dirty="0" smtClean="0">
              <a:effectLst/>
              <a:latin typeface="Comic Sans MS" pitchFamily="66" charset="0"/>
            </a:endParaRPr>
          </a:p>
          <a:p>
            <a:r>
              <a:rPr lang="tr-TR" sz="2400" dirty="0" smtClean="0">
                <a:effectLst/>
                <a:latin typeface="Comic Sans MS" pitchFamily="66" charset="0"/>
              </a:rPr>
              <a:t>Ağız açık uyuma</a:t>
            </a:r>
          </a:p>
          <a:p>
            <a:endParaRPr lang="tr-TR" sz="2400" dirty="0" smtClean="0">
              <a:effectLst/>
              <a:latin typeface="Comic Sans MS" pitchFamily="66" charset="0"/>
            </a:endParaRPr>
          </a:p>
          <a:p>
            <a:r>
              <a:rPr lang="tr-TR" sz="2400" dirty="0" smtClean="0">
                <a:solidFill>
                  <a:srgbClr val="FFFF00"/>
                </a:solidFill>
                <a:effectLst/>
                <a:latin typeface="Comic Sans MS" pitchFamily="66" charset="0"/>
              </a:rPr>
              <a:t>Horlama</a:t>
            </a:r>
            <a:r>
              <a:rPr lang="tr-TR" sz="2400" dirty="0" smtClean="0">
                <a:effectLst/>
                <a:latin typeface="Comic Sans MS" pitchFamily="66" charset="0"/>
              </a:rPr>
              <a:t> </a:t>
            </a:r>
            <a:endParaRPr lang="tr-TR" sz="2400" dirty="0">
              <a:effectLst/>
              <a:latin typeface="Comic Sans MS" pitchFamily="66" charset="0"/>
            </a:endParaRPr>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21</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Türkiye </a:t>
            </a:r>
            <a:r>
              <a:rPr lang="tr-TR" sz="4000" dirty="0" err="1" smtClean="0">
                <a:solidFill>
                  <a:srgbClr val="FFFF00"/>
                </a:solidFill>
                <a:effectLst/>
                <a:latin typeface="Comic Sans MS" panose="030F0702030302020204" pitchFamily="66" charset="0"/>
              </a:rPr>
              <a:t>Enürezis</a:t>
            </a:r>
            <a:r>
              <a:rPr lang="tr-TR" sz="4000" dirty="0" smtClean="0">
                <a:solidFill>
                  <a:srgbClr val="FFFF00"/>
                </a:solidFill>
                <a:effectLst/>
                <a:latin typeface="Comic Sans MS" panose="030F0702030302020204" pitchFamily="66" charset="0"/>
              </a:rPr>
              <a:t> Kılavuzu</a:t>
            </a:r>
            <a:endParaRPr lang="tr-TR" sz="4000" dirty="0">
              <a:solidFill>
                <a:srgbClr val="FFFF00"/>
              </a:solidFill>
              <a:effectLst/>
              <a:latin typeface="Comic Sans MS" panose="030F0702030302020204" pitchFamily="66" charset="0"/>
            </a:endParaRP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809" y="1415619"/>
            <a:ext cx="5766519" cy="474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22</a:t>
            </a:fld>
            <a:endParaRPr lang="tr-TR">
              <a:solidFill>
                <a:srgbClr val="FFFFFF"/>
              </a:solidFill>
            </a:endParaRP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Tanı</a:t>
            </a:r>
            <a:r>
              <a:rPr lang="tr-TR" dirty="0" smtClean="0"/>
              <a:t> </a:t>
            </a:r>
            <a:endParaRPr lang="tr-TR" dirty="0"/>
          </a:p>
        </p:txBody>
      </p:sp>
      <p:sp>
        <p:nvSpPr>
          <p:cNvPr id="3" name="2 İçerik Yer Tutucusu"/>
          <p:cNvSpPr>
            <a:spLocks noGrp="1"/>
          </p:cNvSpPr>
          <p:nvPr>
            <p:ph idx="1"/>
          </p:nvPr>
        </p:nvSpPr>
        <p:spPr/>
        <p:txBody>
          <a:bodyPr/>
          <a:lstStyle/>
          <a:p>
            <a:r>
              <a:rPr lang="tr-TR" dirty="0"/>
              <a:t>Ayrıntılı </a:t>
            </a:r>
            <a:r>
              <a:rPr lang="tr-TR" dirty="0" err="1"/>
              <a:t>anamnez</a:t>
            </a:r>
            <a:endParaRPr lang="tr-TR" dirty="0"/>
          </a:p>
          <a:p>
            <a:r>
              <a:rPr lang="tr-TR" dirty="0" err="1"/>
              <a:t>Miksiyon-defekasyon</a:t>
            </a:r>
            <a:r>
              <a:rPr lang="tr-TR" dirty="0"/>
              <a:t> çizelgesi</a:t>
            </a:r>
          </a:p>
          <a:p>
            <a:r>
              <a:rPr lang="tr-TR" dirty="0"/>
              <a:t>Fizik muayene</a:t>
            </a:r>
          </a:p>
          <a:p>
            <a:r>
              <a:rPr lang="tr-TR" dirty="0"/>
              <a:t>Tam idrar tahlili</a:t>
            </a:r>
          </a:p>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3942928"/>
            <a:ext cx="73882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536948"/>
            <a:ext cx="19050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23</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1096963"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796" y="566811"/>
            <a:ext cx="62484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080" y="1344513"/>
            <a:ext cx="77724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8" name="7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24</a:t>
            </a:fld>
            <a:endParaRPr lang="tr-TR">
              <a:solidFill>
                <a:srgbClr val="FFFFFF"/>
              </a:solidFill>
            </a:endParaRPr>
          </a:p>
        </p:txBody>
      </p:sp>
      <p:sp>
        <p:nvSpPr>
          <p:cNvPr id="9" name="8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1515415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55983"/>
            <a:ext cx="7128792" cy="87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96963"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151" y="1412776"/>
            <a:ext cx="7559305" cy="508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8" name="7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25</a:t>
            </a:fld>
            <a:endParaRPr lang="tr-TR">
              <a:solidFill>
                <a:srgbClr val="FFFFFF"/>
              </a:solidFill>
            </a:endParaRPr>
          </a:p>
        </p:txBody>
      </p:sp>
      <p:sp>
        <p:nvSpPr>
          <p:cNvPr id="9" name="8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604512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674713"/>
            <a:ext cx="7767637"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6" y="0"/>
            <a:ext cx="1096963"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538" y="2611289"/>
            <a:ext cx="6383337"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9537" y="556802"/>
            <a:ext cx="7075487" cy="57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9" name="8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26</a:t>
            </a:fld>
            <a:endParaRPr lang="tr-TR">
              <a:solidFill>
                <a:srgbClr val="FFFFFF"/>
              </a:solidFill>
            </a:endParaRPr>
          </a:p>
        </p:txBody>
      </p:sp>
      <p:sp>
        <p:nvSpPr>
          <p:cNvPr id="10" name="9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1680885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dirty="0" smtClean="0">
                <a:solidFill>
                  <a:srgbClr val="FFFF00"/>
                </a:solidFill>
                <a:effectLst/>
                <a:latin typeface="Comic Sans MS" panose="030F0702030302020204" pitchFamily="66" charset="0"/>
              </a:rPr>
              <a:t>Fizik Muayene</a:t>
            </a:r>
            <a:endParaRPr lang="tr-TR"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r>
              <a:rPr lang="tr-TR" sz="2000" dirty="0" smtClean="0">
                <a:effectLst/>
                <a:latin typeface="Comic Sans MS" panose="030F0702030302020204" pitchFamily="66" charset="0"/>
              </a:rPr>
              <a:t>Büyüme Geriliği			Böbrek Hastalıkları</a:t>
            </a:r>
          </a:p>
          <a:p>
            <a:r>
              <a:rPr lang="tr-TR" sz="2000" dirty="0" smtClean="0">
                <a:effectLst/>
                <a:latin typeface="Comic Sans MS" panose="030F0702030302020204" pitchFamily="66" charset="0"/>
              </a:rPr>
              <a:t>Hipertansiyon			Böbrek Hastalıkları</a:t>
            </a:r>
          </a:p>
          <a:p>
            <a:r>
              <a:rPr lang="tr-TR" sz="2000" dirty="0" smtClean="0">
                <a:solidFill>
                  <a:srgbClr val="FFFF00"/>
                </a:solidFill>
                <a:effectLst/>
                <a:latin typeface="Comic Sans MS" panose="030F0702030302020204" pitchFamily="66" charset="0"/>
              </a:rPr>
              <a:t>İç Çamaşırda Islaklık Hissi</a:t>
            </a:r>
            <a:r>
              <a:rPr lang="tr-TR" sz="2000" dirty="0" smtClean="0">
                <a:effectLst/>
                <a:latin typeface="Comic Sans MS" panose="030F0702030302020204" pitchFamily="66" charset="0"/>
              </a:rPr>
              <a:t>		</a:t>
            </a:r>
            <a:r>
              <a:rPr lang="tr-TR" sz="2000" dirty="0" err="1" smtClean="0">
                <a:solidFill>
                  <a:srgbClr val="FFFF00"/>
                </a:solidFill>
                <a:effectLst/>
                <a:latin typeface="Comic Sans MS" panose="030F0702030302020204" pitchFamily="66" charset="0"/>
              </a:rPr>
              <a:t>Günboyu</a:t>
            </a:r>
            <a:r>
              <a:rPr lang="tr-TR" sz="2000" dirty="0" smtClean="0">
                <a:solidFill>
                  <a:srgbClr val="FFFF00"/>
                </a:solidFill>
                <a:effectLst/>
                <a:latin typeface="Comic Sans MS" panose="030F0702030302020204" pitchFamily="66" charset="0"/>
              </a:rPr>
              <a:t> İdrar Kaçırma</a:t>
            </a:r>
          </a:p>
          <a:p>
            <a:r>
              <a:rPr lang="tr-TR" sz="2000" dirty="0" smtClean="0">
                <a:effectLst/>
                <a:latin typeface="Comic Sans MS" panose="030F0702030302020204" pitchFamily="66" charset="0"/>
              </a:rPr>
              <a:t>Karında Kaka </a:t>
            </a:r>
            <a:r>
              <a:rPr lang="tr-TR" sz="2000" dirty="0" err="1" smtClean="0">
                <a:effectLst/>
                <a:latin typeface="Comic Sans MS" panose="030F0702030302020204" pitchFamily="66" charset="0"/>
              </a:rPr>
              <a:t>Palpasyonu</a:t>
            </a:r>
            <a:r>
              <a:rPr lang="tr-TR" sz="2000" dirty="0" smtClean="0">
                <a:effectLst/>
                <a:latin typeface="Comic Sans MS" panose="030F0702030302020204" pitchFamily="66" charset="0"/>
              </a:rPr>
              <a:t>		Kabızlık</a:t>
            </a:r>
          </a:p>
          <a:p>
            <a:r>
              <a:rPr lang="tr-TR" sz="2000" dirty="0" err="1" smtClean="0">
                <a:solidFill>
                  <a:srgbClr val="FFFF00"/>
                </a:solidFill>
                <a:effectLst/>
                <a:latin typeface="Comic Sans MS" panose="030F0702030302020204" pitchFamily="66" charset="0"/>
              </a:rPr>
              <a:t>Perianal</a:t>
            </a:r>
            <a:r>
              <a:rPr lang="tr-TR" sz="2000" dirty="0" smtClean="0">
                <a:solidFill>
                  <a:srgbClr val="FFFF00"/>
                </a:solidFill>
                <a:effectLst/>
                <a:latin typeface="Comic Sans MS" panose="030F0702030302020204" pitchFamily="66" charset="0"/>
              </a:rPr>
              <a:t> erozyonlar ve </a:t>
            </a:r>
            <a:r>
              <a:rPr lang="tr-TR" sz="2000" dirty="0" err="1" smtClean="0">
                <a:solidFill>
                  <a:srgbClr val="FFFF00"/>
                </a:solidFill>
                <a:effectLst/>
                <a:latin typeface="Comic Sans MS" panose="030F0702030302020204" pitchFamily="66" charset="0"/>
              </a:rPr>
              <a:t>vulvovajinit</a:t>
            </a:r>
            <a:r>
              <a:rPr lang="tr-TR" sz="2000" dirty="0" smtClean="0">
                <a:effectLst/>
                <a:latin typeface="Comic Sans MS" panose="030F0702030302020204" pitchFamily="66" charset="0"/>
              </a:rPr>
              <a:t>	</a:t>
            </a:r>
            <a:r>
              <a:rPr lang="tr-TR" sz="2000" dirty="0" smtClean="0">
                <a:solidFill>
                  <a:srgbClr val="FFFF00"/>
                </a:solidFill>
                <a:effectLst/>
                <a:latin typeface="Comic Sans MS" panose="030F0702030302020204" pitchFamily="66" charset="0"/>
              </a:rPr>
              <a:t>Oksiyür</a:t>
            </a:r>
          </a:p>
          <a:p>
            <a:r>
              <a:rPr lang="tr-TR" sz="2000" dirty="0" err="1" smtClean="0">
                <a:effectLst/>
                <a:latin typeface="Comic Sans MS" panose="030F0702030302020204" pitchFamily="66" charset="0"/>
              </a:rPr>
              <a:t>Lumbosakral</a:t>
            </a:r>
            <a:r>
              <a:rPr lang="tr-TR" sz="2000" dirty="0" smtClean="0">
                <a:effectLst/>
                <a:latin typeface="Comic Sans MS" panose="030F0702030302020204" pitchFamily="66" charset="0"/>
              </a:rPr>
              <a:t> Lezyonlar		</a:t>
            </a:r>
            <a:r>
              <a:rPr lang="tr-TR" sz="2000" dirty="0" err="1" smtClean="0">
                <a:effectLst/>
                <a:latin typeface="Comic Sans MS" panose="030F0702030302020204" pitchFamily="66" charset="0"/>
              </a:rPr>
              <a:t>Disrafizm</a:t>
            </a:r>
            <a:endParaRPr lang="tr-TR" sz="2000" dirty="0" smtClean="0">
              <a:effectLst/>
              <a:latin typeface="Comic Sans MS" panose="030F0702030302020204" pitchFamily="66" charset="0"/>
            </a:endParaRPr>
          </a:p>
          <a:p>
            <a:r>
              <a:rPr lang="tr-TR" sz="2000" dirty="0" err="1" smtClean="0">
                <a:solidFill>
                  <a:srgbClr val="FFFF00"/>
                </a:solidFill>
                <a:effectLst/>
                <a:latin typeface="Comic Sans MS" panose="030F0702030302020204" pitchFamily="66" charset="0"/>
              </a:rPr>
              <a:t>İnkomplet</a:t>
            </a:r>
            <a:r>
              <a:rPr lang="tr-TR" sz="2000" dirty="0" smtClean="0">
                <a:solidFill>
                  <a:srgbClr val="FFFF00"/>
                </a:solidFill>
                <a:effectLst/>
                <a:latin typeface="Comic Sans MS" panose="030F0702030302020204" pitchFamily="66" charset="0"/>
              </a:rPr>
              <a:t> Mesane Boşalması</a:t>
            </a:r>
            <a:r>
              <a:rPr lang="tr-TR" sz="2000" dirty="0" smtClean="0">
                <a:effectLst/>
                <a:latin typeface="Comic Sans MS" panose="030F0702030302020204" pitchFamily="66" charset="0"/>
              </a:rPr>
              <a:t>	</a:t>
            </a:r>
            <a:r>
              <a:rPr lang="tr-TR" sz="2000" dirty="0" smtClean="0">
                <a:solidFill>
                  <a:srgbClr val="FFFF00"/>
                </a:solidFill>
                <a:effectLst/>
                <a:latin typeface="Comic Sans MS" panose="030F0702030302020204" pitchFamily="66" charset="0"/>
              </a:rPr>
              <a:t>Ürolojik Anomali</a:t>
            </a:r>
          </a:p>
          <a:p>
            <a:r>
              <a:rPr lang="tr-TR" sz="2000" dirty="0" smtClean="0">
                <a:solidFill>
                  <a:srgbClr val="FFFF00"/>
                </a:solidFill>
                <a:effectLst/>
                <a:latin typeface="Comic Sans MS" panose="030F0702030302020204" pitchFamily="66" charset="0"/>
              </a:rPr>
              <a:t>İdrar problemleri</a:t>
            </a:r>
            <a:r>
              <a:rPr lang="tr-TR" sz="2000" dirty="0" smtClean="0">
                <a:effectLst/>
                <a:latin typeface="Comic Sans MS" panose="030F0702030302020204" pitchFamily="66" charset="0"/>
              </a:rPr>
              <a:t>			</a:t>
            </a:r>
            <a:r>
              <a:rPr lang="tr-TR" sz="2000" dirty="0" smtClean="0">
                <a:solidFill>
                  <a:srgbClr val="FFFF00"/>
                </a:solidFill>
                <a:effectLst/>
                <a:latin typeface="Comic Sans MS" panose="030F0702030302020204" pitchFamily="66" charset="0"/>
              </a:rPr>
              <a:t>Ürolojik Anomali</a:t>
            </a:r>
          </a:p>
          <a:p>
            <a:r>
              <a:rPr lang="tr-TR" sz="2000" dirty="0" smtClean="0">
                <a:effectLst/>
                <a:latin typeface="Comic Sans MS" panose="030F0702030302020204" pitchFamily="66" charset="0"/>
              </a:rPr>
              <a:t>Perine-Alt </a:t>
            </a:r>
            <a:r>
              <a:rPr lang="tr-TR" sz="2000" dirty="0" err="1" smtClean="0">
                <a:effectLst/>
                <a:latin typeface="Comic Sans MS" panose="030F0702030302020204" pitchFamily="66" charset="0"/>
              </a:rPr>
              <a:t>Eks</a:t>
            </a:r>
            <a:r>
              <a:rPr lang="tr-TR" sz="2000" dirty="0" smtClean="0">
                <a:effectLst/>
                <a:latin typeface="Comic Sans MS" panose="030F0702030302020204" pitchFamily="66" charset="0"/>
              </a:rPr>
              <a:t>. Anormallikleri	</a:t>
            </a:r>
            <a:r>
              <a:rPr lang="tr-TR" sz="2000" dirty="0" err="1" smtClean="0">
                <a:effectLst/>
                <a:latin typeface="Comic Sans MS" panose="030F0702030302020204" pitchFamily="66" charset="0"/>
              </a:rPr>
              <a:t>Spinal</a:t>
            </a:r>
            <a:r>
              <a:rPr lang="tr-TR" sz="2000" dirty="0" smtClean="0">
                <a:effectLst/>
                <a:latin typeface="Comic Sans MS" panose="030F0702030302020204" pitchFamily="66" charset="0"/>
              </a:rPr>
              <a:t> </a:t>
            </a:r>
            <a:r>
              <a:rPr lang="tr-TR" sz="2000" dirty="0" err="1" smtClean="0">
                <a:effectLst/>
                <a:latin typeface="Comic Sans MS" panose="030F0702030302020204" pitchFamily="66" charset="0"/>
              </a:rPr>
              <a:t>Kord</a:t>
            </a:r>
            <a:r>
              <a:rPr lang="tr-TR" sz="2000" dirty="0" smtClean="0">
                <a:effectLst/>
                <a:latin typeface="Comic Sans MS" panose="030F0702030302020204" pitchFamily="66" charset="0"/>
              </a:rPr>
              <a:t> Anomalisi </a:t>
            </a:r>
            <a:endParaRPr lang="tr-TR" sz="2000" dirty="0">
              <a:effectLst/>
              <a:latin typeface="Comic Sans MS" panose="030F0702030302020204" pitchFamily="66" charset="0"/>
            </a:endParaRPr>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27</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694468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err="1" smtClean="0">
                <a:solidFill>
                  <a:srgbClr val="FFFF00"/>
                </a:solidFill>
                <a:effectLst/>
                <a:latin typeface="Comic Sans MS" panose="030F0702030302020204" pitchFamily="66" charset="0"/>
              </a:rPr>
              <a:t>Sekonder</a:t>
            </a:r>
            <a:r>
              <a:rPr lang="tr-TR" sz="4000" dirty="0" smtClean="0">
                <a:solidFill>
                  <a:srgbClr val="FFFF00"/>
                </a:solidFill>
                <a:effectLst/>
                <a:latin typeface="Comic Sans MS" panose="030F0702030302020204" pitchFamily="66" charset="0"/>
              </a:rPr>
              <a:t> </a:t>
            </a:r>
            <a:r>
              <a:rPr lang="tr-TR" sz="4000" dirty="0" err="1" smtClean="0">
                <a:solidFill>
                  <a:srgbClr val="FFFF00"/>
                </a:solidFill>
                <a:effectLst/>
                <a:latin typeface="Comic Sans MS" panose="030F0702030302020204" pitchFamily="66" charset="0"/>
              </a:rPr>
              <a:t>Enürezis</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endParaRPr lang="tr-TR" sz="2400" dirty="0" smtClean="0">
              <a:latin typeface="Comic Sans MS" panose="030F0702030302020204" pitchFamily="66" charset="0"/>
            </a:endParaRPr>
          </a:p>
          <a:p>
            <a:pPr algn="ctr"/>
            <a:r>
              <a:rPr lang="tr-TR" sz="2400" dirty="0" smtClean="0">
                <a:effectLst/>
                <a:latin typeface="Comic Sans MS" panose="030F0702030302020204" pitchFamily="66" charset="0"/>
              </a:rPr>
              <a:t>Stres</a:t>
            </a:r>
          </a:p>
          <a:p>
            <a:pPr algn="ctr"/>
            <a:endParaRPr lang="tr-TR" sz="2400" dirty="0">
              <a:effectLst/>
              <a:latin typeface="Comic Sans MS" panose="030F0702030302020204" pitchFamily="66" charset="0"/>
            </a:endParaRPr>
          </a:p>
          <a:p>
            <a:pPr algn="ctr"/>
            <a:r>
              <a:rPr lang="tr-TR" sz="2400" dirty="0" smtClean="0">
                <a:solidFill>
                  <a:srgbClr val="FF0000"/>
                </a:solidFill>
                <a:effectLst/>
                <a:latin typeface="Comic Sans MS" panose="030F0702030302020204" pitchFamily="66" charset="0"/>
              </a:rPr>
              <a:t>Yeni kardeş</a:t>
            </a:r>
          </a:p>
          <a:p>
            <a:pPr algn="ctr"/>
            <a:endParaRPr lang="tr-TR" sz="2400" dirty="0" smtClean="0">
              <a:effectLst/>
              <a:latin typeface="Comic Sans MS" panose="030F0702030302020204" pitchFamily="66" charset="0"/>
            </a:endParaRPr>
          </a:p>
          <a:p>
            <a:pPr algn="ctr"/>
            <a:r>
              <a:rPr lang="tr-TR" sz="2400" dirty="0" smtClean="0">
                <a:solidFill>
                  <a:srgbClr val="FFFF00"/>
                </a:solidFill>
                <a:effectLst/>
                <a:latin typeface="Comic Sans MS" panose="030F0702030302020204" pitchFamily="66" charset="0"/>
              </a:rPr>
              <a:t>Anne-Baba boşanması</a:t>
            </a:r>
          </a:p>
          <a:p>
            <a:pPr algn="ctr"/>
            <a:endParaRPr lang="tr-TR" sz="2400" dirty="0" smtClean="0">
              <a:effectLst/>
              <a:latin typeface="Comic Sans MS" panose="030F0702030302020204" pitchFamily="66" charset="0"/>
            </a:endParaRPr>
          </a:p>
          <a:p>
            <a:pPr algn="ctr"/>
            <a:r>
              <a:rPr lang="tr-TR" sz="2400" dirty="0" smtClean="0">
                <a:effectLst/>
                <a:latin typeface="Comic Sans MS" panose="030F0702030302020204" pitchFamily="66" charset="0"/>
              </a:rPr>
              <a:t>Okul travması</a:t>
            </a:r>
          </a:p>
          <a:p>
            <a:pPr algn="ctr"/>
            <a:endParaRPr lang="tr-TR" sz="2400" dirty="0" smtClean="0">
              <a:effectLst/>
              <a:latin typeface="Comic Sans MS" panose="030F0702030302020204" pitchFamily="66" charset="0"/>
            </a:endParaRPr>
          </a:p>
          <a:p>
            <a:pPr algn="ctr"/>
            <a:r>
              <a:rPr lang="tr-TR" sz="2400" dirty="0" smtClean="0">
                <a:solidFill>
                  <a:srgbClr val="FF0000"/>
                </a:solidFill>
                <a:effectLst/>
                <a:latin typeface="Comic Sans MS" panose="030F0702030302020204" pitchFamily="66" charset="0"/>
              </a:rPr>
              <a:t>Cinsel Taciz</a:t>
            </a:r>
          </a:p>
          <a:p>
            <a:endParaRPr lang="tr-TR" dirty="0" smtClean="0"/>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28</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288283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Laboratuvar Testleri</a:t>
            </a:r>
            <a:endParaRPr lang="tr-TR" sz="4000" dirty="0">
              <a:solidFill>
                <a:srgbClr val="FFFF00"/>
              </a:solidFill>
              <a:effectLst/>
              <a:latin typeface="Comic Sans MS" panose="030F0702030302020204" pitchFamily="66" charset="0"/>
            </a:endParaRPr>
          </a:p>
        </p:txBody>
      </p:sp>
      <p:sp>
        <p:nvSpPr>
          <p:cNvPr id="3" name="2 İçerik Yer Tutucusu"/>
          <p:cNvSpPr>
            <a:spLocks noGrp="1"/>
          </p:cNvSpPr>
          <p:nvPr>
            <p:ph idx="1"/>
          </p:nvPr>
        </p:nvSpPr>
        <p:spPr/>
        <p:txBody>
          <a:bodyPr/>
          <a:lstStyle/>
          <a:p>
            <a:endParaRPr lang="tr-TR" sz="2400" dirty="0" smtClean="0">
              <a:effectLst/>
              <a:latin typeface="Comic Sans MS" panose="030F0702030302020204" pitchFamily="66" charset="0"/>
            </a:endParaRPr>
          </a:p>
          <a:p>
            <a:r>
              <a:rPr lang="tr-TR" sz="2400" dirty="0" smtClean="0">
                <a:effectLst/>
                <a:latin typeface="Comic Sans MS" panose="030F0702030302020204" pitchFamily="66" charset="0"/>
              </a:rPr>
              <a:t>TİT </a:t>
            </a:r>
            <a:r>
              <a:rPr lang="tr-TR" sz="2400" dirty="0">
                <a:effectLst/>
                <a:latin typeface="Comic Sans MS" panose="030F0702030302020204" pitchFamily="66" charset="0"/>
              </a:rPr>
              <a:t>(</a:t>
            </a:r>
            <a:r>
              <a:rPr lang="tr-TR" sz="2400" dirty="0" err="1">
                <a:effectLst/>
                <a:latin typeface="Comic Sans MS" panose="030F0702030302020204" pitchFamily="66" charset="0"/>
              </a:rPr>
              <a:t>pyüri</a:t>
            </a:r>
            <a:r>
              <a:rPr lang="tr-TR" sz="2400" dirty="0">
                <a:effectLst/>
                <a:latin typeface="Comic Sans MS" panose="030F0702030302020204" pitchFamily="66" charset="0"/>
              </a:rPr>
              <a:t>, glikozüri, </a:t>
            </a:r>
            <a:r>
              <a:rPr lang="tr-TR" sz="2400" dirty="0" err="1">
                <a:effectLst/>
                <a:latin typeface="Comic Sans MS" panose="030F0702030302020204" pitchFamily="66" charset="0"/>
              </a:rPr>
              <a:t>hematüri</a:t>
            </a:r>
            <a:r>
              <a:rPr lang="tr-TR" sz="2400" dirty="0">
                <a:effectLst/>
                <a:latin typeface="Comic Sans MS" panose="030F0702030302020204" pitchFamily="66" charset="0"/>
              </a:rPr>
              <a:t>)</a:t>
            </a:r>
          </a:p>
          <a:p>
            <a:endParaRPr lang="tr-TR" sz="2400" dirty="0" smtClean="0">
              <a:effectLst/>
              <a:latin typeface="Comic Sans MS" panose="030F0702030302020204" pitchFamily="66" charset="0"/>
            </a:endParaRPr>
          </a:p>
          <a:p>
            <a:r>
              <a:rPr lang="tr-TR" sz="2400" dirty="0" smtClean="0">
                <a:solidFill>
                  <a:srgbClr val="FFFF00"/>
                </a:solidFill>
                <a:effectLst/>
                <a:latin typeface="Comic Sans MS" panose="030F0702030302020204" pitchFamily="66" charset="0"/>
              </a:rPr>
              <a:t>Kan </a:t>
            </a:r>
            <a:r>
              <a:rPr lang="tr-TR" sz="2400" dirty="0">
                <a:solidFill>
                  <a:srgbClr val="FFFF00"/>
                </a:solidFill>
                <a:effectLst/>
                <a:latin typeface="Comic Sans MS" panose="030F0702030302020204" pitchFamily="66" charset="0"/>
              </a:rPr>
              <a:t>Analizi: Önerilmez</a:t>
            </a:r>
          </a:p>
          <a:p>
            <a:endParaRPr lang="tr-TR" sz="2400" dirty="0" smtClean="0">
              <a:solidFill>
                <a:srgbClr val="FFFF00"/>
              </a:solidFill>
              <a:effectLst/>
              <a:latin typeface="Comic Sans MS" panose="030F0702030302020204" pitchFamily="66" charset="0"/>
            </a:endParaRPr>
          </a:p>
          <a:p>
            <a:r>
              <a:rPr lang="tr-TR" sz="2400" dirty="0" smtClean="0">
                <a:effectLst/>
                <a:latin typeface="Comic Sans MS" panose="030F0702030302020204" pitchFamily="66" charset="0"/>
              </a:rPr>
              <a:t>Ultrasonografi</a:t>
            </a:r>
            <a:r>
              <a:rPr lang="tr-TR" sz="2400" dirty="0">
                <a:effectLst/>
                <a:latin typeface="Comic Sans MS" panose="030F0702030302020204" pitchFamily="66" charset="0"/>
              </a:rPr>
              <a:t>:</a:t>
            </a:r>
          </a:p>
          <a:p>
            <a:pPr marL="0" indent="0">
              <a:buNone/>
            </a:pPr>
            <a:r>
              <a:rPr lang="tr-TR" sz="2400" dirty="0" smtClean="0">
                <a:effectLst/>
                <a:latin typeface="Comic Sans MS" panose="030F0702030302020204" pitchFamily="66" charset="0"/>
              </a:rPr>
              <a:t>   	Rutin </a:t>
            </a:r>
            <a:r>
              <a:rPr lang="tr-TR" sz="2400" dirty="0">
                <a:effectLst/>
                <a:latin typeface="Comic Sans MS" panose="030F0702030302020204" pitchFamily="66" charset="0"/>
              </a:rPr>
              <a:t>olarak önerilmemekte</a:t>
            </a:r>
          </a:p>
          <a:p>
            <a:pPr marL="0" indent="0">
              <a:buNone/>
            </a:pPr>
            <a:r>
              <a:rPr lang="tr-TR" sz="2400" dirty="0" smtClean="0">
                <a:effectLst/>
                <a:latin typeface="Comic Sans MS" panose="030F0702030302020204" pitchFamily="66" charset="0"/>
              </a:rPr>
              <a:t>   	Mesane </a:t>
            </a:r>
            <a:r>
              <a:rPr lang="tr-TR" sz="2400" dirty="0">
                <a:effectLst/>
                <a:latin typeface="Comic Sans MS" panose="030F0702030302020204" pitchFamily="66" charset="0"/>
              </a:rPr>
              <a:t>duvar kalınlığı </a:t>
            </a:r>
          </a:p>
          <a:p>
            <a:endParaRPr lang="tr-TR" sz="2400" dirty="0" smtClean="0">
              <a:effectLst/>
              <a:latin typeface="Comic Sans MS" panose="030F0702030302020204" pitchFamily="66" charset="0"/>
            </a:endParaRPr>
          </a:p>
          <a:p>
            <a:r>
              <a:rPr lang="tr-TR" sz="2400" dirty="0" err="1" smtClean="0">
                <a:solidFill>
                  <a:srgbClr val="FFFF00"/>
                </a:solidFill>
                <a:effectLst/>
                <a:latin typeface="Comic Sans MS" panose="030F0702030302020204" pitchFamily="66" charset="0"/>
              </a:rPr>
              <a:t>Ürodinami</a:t>
            </a:r>
            <a:r>
              <a:rPr lang="tr-TR" sz="2400" dirty="0">
                <a:solidFill>
                  <a:srgbClr val="FFFF00"/>
                </a:solidFill>
                <a:effectLst/>
                <a:latin typeface="Comic Sans MS" panose="030F0702030302020204" pitchFamily="66" charset="0"/>
              </a:rPr>
              <a:t>: MNE tanısında önerilmez</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29</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7" name="Dikdörtgen 6"/>
          <p:cNvSpPr/>
          <p:nvPr/>
        </p:nvSpPr>
        <p:spPr>
          <a:xfrm>
            <a:off x="467544" y="1772816"/>
            <a:ext cx="5112568" cy="936104"/>
          </a:xfrm>
          <a:prstGeom prst="rect">
            <a:avLst/>
          </a:prstGeom>
          <a:solidFill>
            <a:srgbClr val="00B050">
              <a:alpha val="14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Sınıflama (ICCS)</a:t>
            </a:r>
            <a:endParaRPr lang="tr-TR" sz="4000" dirty="0">
              <a:solidFill>
                <a:srgbClr val="FFFF00"/>
              </a:solidFill>
              <a:effectLst/>
              <a:latin typeface="Comic Sans MS" panose="030F0702030302020204" pitchFamily="66" charset="0"/>
            </a:endParaRPr>
          </a:p>
        </p:txBody>
      </p:sp>
      <p:sp>
        <p:nvSpPr>
          <p:cNvPr id="5" name="Metin kutusu 4"/>
          <p:cNvSpPr txBox="1"/>
          <p:nvPr/>
        </p:nvSpPr>
        <p:spPr>
          <a:xfrm>
            <a:off x="107504" y="3068960"/>
            <a:ext cx="1800200" cy="1477328"/>
          </a:xfrm>
          <a:prstGeom prst="rect">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b="1" dirty="0" err="1" smtClean="0">
                <a:solidFill>
                  <a:srgbClr val="FF0000"/>
                </a:solidFill>
                <a:latin typeface="Comic Sans MS" panose="030F0702030302020204" pitchFamily="66" charset="0"/>
              </a:rPr>
              <a:t>Enürezis</a:t>
            </a:r>
            <a:r>
              <a:rPr lang="tr-TR" dirty="0" smtClean="0">
                <a:latin typeface="Comic Sans MS" panose="030F0702030302020204" pitchFamily="66" charset="0"/>
              </a:rPr>
              <a:t>: 5 yaşından büyüklerde uykuda aralıklı idrar kaçırma</a:t>
            </a:r>
            <a:endParaRPr lang="tr-TR" dirty="0">
              <a:latin typeface="Comic Sans MS" panose="030F0702030302020204" pitchFamily="66" charset="0"/>
            </a:endParaRPr>
          </a:p>
        </p:txBody>
      </p:sp>
      <p:sp>
        <p:nvSpPr>
          <p:cNvPr id="6" name="Metin kutusu 5"/>
          <p:cNvSpPr txBox="1"/>
          <p:nvPr/>
        </p:nvSpPr>
        <p:spPr>
          <a:xfrm>
            <a:off x="2771800" y="1988840"/>
            <a:ext cx="2592288" cy="147732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tr-TR" b="1" dirty="0" err="1" smtClean="0">
                <a:solidFill>
                  <a:srgbClr val="FFFF00"/>
                </a:solidFill>
                <a:latin typeface="Comic Sans MS" panose="030F0702030302020204" pitchFamily="66" charset="0"/>
              </a:rPr>
              <a:t>Monosemptomatik</a:t>
            </a:r>
            <a:r>
              <a:rPr lang="tr-TR" b="1" dirty="0" smtClean="0">
                <a:solidFill>
                  <a:srgbClr val="FFFF00"/>
                </a:solidFill>
                <a:latin typeface="Comic Sans MS" panose="030F0702030302020204" pitchFamily="66" charset="0"/>
              </a:rPr>
              <a:t> </a:t>
            </a:r>
            <a:r>
              <a:rPr lang="tr-TR" b="1" dirty="0" err="1" smtClean="0">
                <a:solidFill>
                  <a:srgbClr val="FFFF00"/>
                </a:solidFill>
                <a:latin typeface="Comic Sans MS" panose="030F0702030302020204" pitchFamily="66" charset="0"/>
              </a:rPr>
              <a:t>Enürezis</a:t>
            </a:r>
            <a:r>
              <a:rPr lang="tr-TR" dirty="0" smtClean="0">
                <a:latin typeface="Comic Sans MS" panose="030F0702030302020204" pitchFamily="66" charset="0"/>
              </a:rPr>
              <a:t>: LUTS ve mesane </a:t>
            </a:r>
            <a:r>
              <a:rPr lang="tr-TR" dirty="0" err="1" smtClean="0">
                <a:latin typeface="Comic Sans MS" panose="030F0702030302020204" pitchFamily="66" charset="0"/>
              </a:rPr>
              <a:t>disfonksiyonu</a:t>
            </a:r>
            <a:r>
              <a:rPr lang="tr-TR" dirty="0" smtClean="0">
                <a:latin typeface="Comic Sans MS" panose="030F0702030302020204" pitchFamily="66" charset="0"/>
              </a:rPr>
              <a:t> hikayesi olmayan çocuklarda </a:t>
            </a:r>
            <a:r>
              <a:rPr lang="tr-TR" b="1" dirty="0" err="1" smtClean="0">
                <a:solidFill>
                  <a:srgbClr val="FFFF00"/>
                </a:solidFill>
                <a:latin typeface="Comic Sans MS" panose="030F0702030302020204" pitchFamily="66" charset="0"/>
              </a:rPr>
              <a:t>enürezis</a:t>
            </a:r>
            <a:endParaRPr lang="tr-TR" b="1" dirty="0">
              <a:solidFill>
                <a:srgbClr val="FFFF00"/>
              </a:solidFill>
              <a:latin typeface="Comic Sans MS" panose="030F0702030302020204" pitchFamily="66" charset="0"/>
            </a:endParaRPr>
          </a:p>
        </p:txBody>
      </p:sp>
      <p:sp>
        <p:nvSpPr>
          <p:cNvPr id="7" name="Metin kutusu 6"/>
          <p:cNvSpPr txBox="1"/>
          <p:nvPr/>
        </p:nvSpPr>
        <p:spPr>
          <a:xfrm>
            <a:off x="2699792" y="4365104"/>
            <a:ext cx="2664296"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tr-TR" b="1" dirty="0" err="1" smtClean="0">
                <a:solidFill>
                  <a:srgbClr val="FFFF00"/>
                </a:solidFill>
                <a:latin typeface="Comic Sans MS" panose="030F0702030302020204" pitchFamily="66" charset="0"/>
              </a:rPr>
              <a:t>Non-Monosemptomatik</a:t>
            </a:r>
            <a:r>
              <a:rPr lang="tr-TR" b="1" dirty="0" smtClean="0">
                <a:solidFill>
                  <a:srgbClr val="FFFF00"/>
                </a:solidFill>
                <a:latin typeface="Comic Sans MS" panose="030F0702030302020204" pitchFamily="66" charset="0"/>
              </a:rPr>
              <a:t> </a:t>
            </a:r>
            <a:r>
              <a:rPr lang="tr-TR" b="1" dirty="0" err="1" smtClean="0">
                <a:solidFill>
                  <a:srgbClr val="FFFF00"/>
                </a:solidFill>
                <a:latin typeface="Comic Sans MS" panose="030F0702030302020204" pitchFamily="66" charset="0"/>
              </a:rPr>
              <a:t>Enürezis</a:t>
            </a:r>
            <a:r>
              <a:rPr lang="tr-TR" dirty="0" smtClean="0">
                <a:latin typeface="Comic Sans MS" panose="030F0702030302020204" pitchFamily="66" charset="0"/>
              </a:rPr>
              <a:t>: LUTS ‘</a:t>
            </a:r>
            <a:r>
              <a:rPr lang="tr-TR" dirty="0" err="1" smtClean="0">
                <a:latin typeface="Comic Sans MS" panose="030F0702030302020204" pitchFamily="66" charset="0"/>
              </a:rPr>
              <a:t>lu</a:t>
            </a:r>
            <a:r>
              <a:rPr lang="tr-TR" dirty="0" smtClean="0">
                <a:latin typeface="Comic Sans MS" panose="030F0702030302020204" pitchFamily="66" charset="0"/>
              </a:rPr>
              <a:t> çocuklarda </a:t>
            </a:r>
            <a:r>
              <a:rPr lang="tr-TR" b="1" dirty="0" err="1" smtClean="0">
                <a:solidFill>
                  <a:srgbClr val="FFFF00"/>
                </a:solidFill>
                <a:latin typeface="Comic Sans MS" panose="030F0702030302020204" pitchFamily="66" charset="0"/>
              </a:rPr>
              <a:t>enürezis</a:t>
            </a:r>
            <a:endParaRPr lang="tr-TR" b="1" dirty="0">
              <a:solidFill>
                <a:srgbClr val="FFFF00"/>
              </a:solidFill>
              <a:latin typeface="Comic Sans MS" panose="030F0702030302020204" pitchFamily="66" charset="0"/>
            </a:endParaRPr>
          </a:p>
        </p:txBody>
      </p:sp>
      <p:sp>
        <p:nvSpPr>
          <p:cNvPr id="8" name="Metin kutusu 7"/>
          <p:cNvSpPr txBox="1"/>
          <p:nvPr/>
        </p:nvSpPr>
        <p:spPr>
          <a:xfrm>
            <a:off x="6156176" y="1569566"/>
            <a:ext cx="288032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err="1" smtClean="0">
                <a:solidFill>
                  <a:srgbClr val="FFFF00"/>
                </a:solidFill>
                <a:effectLst>
                  <a:outerShdw blurRad="38100" dist="38100" dir="2700000" algn="tl">
                    <a:srgbClr val="000000">
                      <a:alpha val="43137"/>
                    </a:srgbClr>
                  </a:outerShdw>
                </a:effectLst>
                <a:latin typeface="Comic Sans MS" panose="030F0702030302020204" pitchFamily="66" charset="0"/>
              </a:rPr>
              <a:t>Primer</a:t>
            </a:r>
            <a:r>
              <a:rPr lang="tr-TR" dirty="0" smtClean="0">
                <a:latin typeface="Comic Sans MS" panose="030F0702030302020204" pitchFamily="66" charset="0"/>
              </a:rPr>
              <a:t>: Gece periyotlarında kuru kalmayı başaramayanlar</a:t>
            </a:r>
            <a:endParaRPr lang="tr-TR" dirty="0">
              <a:latin typeface="Comic Sans MS" panose="030F0702030302020204" pitchFamily="66" charset="0"/>
            </a:endParaRPr>
          </a:p>
        </p:txBody>
      </p:sp>
      <p:sp>
        <p:nvSpPr>
          <p:cNvPr id="9" name="Metin kutusu 8"/>
          <p:cNvSpPr txBox="1"/>
          <p:nvPr/>
        </p:nvSpPr>
        <p:spPr>
          <a:xfrm>
            <a:off x="6156176" y="2996952"/>
            <a:ext cx="288032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err="1" smtClean="0">
                <a:solidFill>
                  <a:srgbClr val="FFFF00"/>
                </a:solidFill>
                <a:effectLst>
                  <a:outerShdw blurRad="38100" dist="38100" dir="2700000" algn="tl">
                    <a:srgbClr val="000000">
                      <a:alpha val="43137"/>
                    </a:srgbClr>
                  </a:outerShdw>
                </a:effectLst>
                <a:latin typeface="Comic Sans MS" panose="030F0702030302020204" pitchFamily="66" charset="0"/>
              </a:rPr>
              <a:t>Sekonder</a:t>
            </a:r>
            <a:r>
              <a:rPr lang="tr-TR" dirty="0" smtClean="0">
                <a:latin typeface="Comic Sans MS" panose="030F0702030302020204" pitchFamily="66" charset="0"/>
              </a:rPr>
              <a:t>: 6 ay kuru kaldıktan sonra </a:t>
            </a:r>
            <a:r>
              <a:rPr lang="tr-TR" b="1" dirty="0" err="1" smtClean="0">
                <a:solidFill>
                  <a:srgbClr val="FFFF00"/>
                </a:solidFill>
                <a:latin typeface="Comic Sans MS" panose="030F0702030302020204" pitchFamily="66" charset="0"/>
              </a:rPr>
              <a:t>enürezis</a:t>
            </a:r>
            <a:r>
              <a:rPr lang="tr-TR" dirty="0" smtClean="0">
                <a:latin typeface="Comic Sans MS" panose="030F0702030302020204" pitchFamily="66" charset="0"/>
              </a:rPr>
              <a:t> gelişenler</a:t>
            </a:r>
            <a:endParaRPr lang="tr-TR" dirty="0">
              <a:latin typeface="Comic Sans MS" panose="030F0702030302020204" pitchFamily="66" charset="0"/>
            </a:endParaRPr>
          </a:p>
        </p:txBody>
      </p:sp>
      <p:cxnSp>
        <p:nvCxnSpPr>
          <p:cNvPr id="20" name="Düz Bağlayıcı 19"/>
          <p:cNvCxnSpPr>
            <a:stCxn id="6" idx="3"/>
          </p:cNvCxnSpPr>
          <p:nvPr/>
        </p:nvCxnSpPr>
        <p:spPr>
          <a:xfrm>
            <a:off x="5364088" y="2727504"/>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a:off x="5652120" y="1988840"/>
            <a:ext cx="0" cy="1469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a:off x="5652120" y="198884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a:endCxn id="9" idx="1"/>
          </p:cNvCxnSpPr>
          <p:nvPr/>
        </p:nvCxnSpPr>
        <p:spPr>
          <a:xfrm flipV="1">
            <a:off x="5652120" y="3458617"/>
            <a:ext cx="504056" cy="7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Düz Bağlayıcı 28"/>
          <p:cNvCxnSpPr>
            <a:stCxn id="5" idx="3"/>
          </p:cNvCxnSpPr>
          <p:nvPr/>
        </p:nvCxnSpPr>
        <p:spPr>
          <a:xfrm>
            <a:off x="1907704" y="3807624"/>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flipV="1">
            <a:off x="2195736" y="2852936"/>
            <a:ext cx="0" cy="954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2195736" y="3807624"/>
            <a:ext cx="0" cy="1019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Ok Bağlayıcısı 34"/>
          <p:cNvCxnSpPr/>
          <p:nvPr/>
        </p:nvCxnSpPr>
        <p:spPr>
          <a:xfrm>
            <a:off x="2195736" y="285293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Düz Ok Bağlayıcısı 36"/>
          <p:cNvCxnSpPr/>
          <p:nvPr/>
        </p:nvCxnSpPr>
        <p:spPr>
          <a:xfrm>
            <a:off x="2195736" y="4826769"/>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1835696" y="5877272"/>
            <a:ext cx="576064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b="1" dirty="0" smtClean="0"/>
              <a:t>MSE – NMSE Ayırımı Tedavi Açısından Önemlidir</a:t>
            </a:r>
            <a:endParaRPr lang="tr-TR" b="1" dirty="0"/>
          </a:p>
        </p:txBody>
      </p:sp>
      <p:sp>
        <p:nvSpPr>
          <p:cNvPr id="3" name="Metin kutusu 2"/>
          <p:cNvSpPr txBox="1"/>
          <p:nvPr/>
        </p:nvSpPr>
        <p:spPr>
          <a:xfrm>
            <a:off x="1820558" y="1988840"/>
            <a:ext cx="68407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b="1" dirty="0" smtClean="0">
                <a:solidFill>
                  <a:srgbClr val="FFFF00"/>
                </a:solidFill>
                <a:latin typeface="Comic Sans MS" panose="030F0702030302020204" pitchFamily="66" charset="0"/>
              </a:rPr>
              <a:t>%80</a:t>
            </a:r>
            <a:endParaRPr lang="tr-TR" b="1" dirty="0">
              <a:solidFill>
                <a:srgbClr val="FFFF00"/>
              </a:solidFill>
              <a:latin typeface="Comic Sans MS" panose="030F0702030302020204" pitchFamily="66" charset="0"/>
            </a:endParaRPr>
          </a:p>
        </p:txBody>
      </p:sp>
      <p:sp>
        <p:nvSpPr>
          <p:cNvPr id="19" name="Metin kutusu 18"/>
          <p:cNvSpPr txBox="1"/>
          <p:nvPr/>
        </p:nvSpPr>
        <p:spPr>
          <a:xfrm>
            <a:off x="1763688" y="5196101"/>
            <a:ext cx="68407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b="1" dirty="0" smtClean="0">
                <a:solidFill>
                  <a:srgbClr val="FFFF00"/>
                </a:solidFill>
                <a:latin typeface="Comic Sans MS" panose="030F0702030302020204" pitchFamily="66" charset="0"/>
              </a:rPr>
              <a:t>%20</a:t>
            </a:r>
            <a:endParaRPr lang="tr-TR" b="1" dirty="0">
              <a:solidFill>
                <a:srgbClr val="FFFF00"/>
              </a:solidFill>
              <a:latin typeface="Comic Sans MS" panose="030F0702030302020204" pitchFamily="66" charset="0"/>
            </a:endParaRPr>
          </a:p>
        </p:txBody>
      </p:sp>
      <p:sp>
        <p:nvSpPr>
          <p:cNvPr id="21" name="Metin kutusu 20"/>
          <p:cNvSpPr txBox="1"/>
          <p:nvPr/>
        </p:nvSpPr>
        <p:spPr>
          <a:xfrm>
            <a:off x="6156176" y="4211796"/>
            <a:ext cx="68407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b="1" dirty="0" smtClean="0">
                <a:solidFill>
                  <a:srgbClr val="FFFF00"/>
                </a:solidFill>
                <a:latin typeface="Comic Sans MS" panose="030F0702030302020204" pitchFamily="66" charset="0"/>
              </a:rPr>
              <a:t>%70</a:t>
            </a:r>
            <a:endParaRPr lang="tr-TR" b="1" dirty="0">
              <a:solidFill>
                <a:srgbClr val="FFFF00"/>
              </a:solidFill>
              <a:latin typeface="Comic Sans MS" panose="030F0702030302020204" pitchFamily="66" charset="0"/>
            </a:endParaRPr>
          </a:p>
        </p:txBody>
      </p:sp>
      <p:sp>
        <p:nvSpPr>
          <p:cNvPr id="10" name="Metin kutusu 9"/>
          <p:cNvSpPr txBox="1"/>
          <p:nvPr/>
        </p:nvSpPr>
        <p:spPr>
          <a:xfrm>
            <a:off x="7164288" y="4211796"/>
            <a:ext cx="1197764"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tr-TR" b="1" dirty="0" smtClean="0">
                <a:solidFill>
                  <a:schemeClr val="bg1"/>
                </a:solidFill>
                <a:latin typeface="Comic Sans MS" panose="030F0702030302020204" pitchFamily="66" charset="0"/>
              </a:rPr>
              <a:t>Psikolojik</a:t>
            </a:r>
            <a:endParaRPr lang="tr-TR" b="1" dirty="0">
              <a:solidFill>
                <a:schemeClr val="bg1"/>
              </a:solidFill>
              <a:latin typeface="Comic Sans MS" panose="030F0702030302020204" pitchFamily="66" charset="0"/>
            </a:endParaRPr>
          </a:p>
        </p:txBody>
      </p:sp>
      <p:sp>
        <p:nvSpPr>
          <p:cNvPr id="23" name="22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25" name="24 Slayt Numarası Yer Tutucusu"/>
          <p:cNvSpPr>
            <a:spLocks noGrp="1"/>
          </p:cNvSpPr>
          <p:nvPr>
            <p:ph type="sldNum" sz="quarter" idx="12"/>
          </p:nvPr>
        </p:nvSpPr>
        <p:spPr/>
        <p:txBody>
          <a:bodyPr/>
          <a:lstStyle/>
          <a:p>
            <a:pPr>
              <a:defRPr/>
            </a:pPr>
            <a:fld id="{4E2AA3F6-B330-4911-B95F-3B9712215319}" type="slidenum">
              <a:rPr lang="tr-TR" smtClean="0">
                <a:solidFill>
                  <a:srgbClr val="FFFFFF"/>
                </a:solidFill>
              </a:rPr>
              <a:pPr>
                <a:defRPr/>
              </a:pPr>
              <a:t>3</a:t>
            </a:fld>
            <a:endParaRPr lang="tr-TR">
              <a:solidFill>
                <a:srgbClr val="FFFFFF"/>
              </a:solidFill>
            </a:endParaRPr>
          </a:p>
        </p:txBody>
      </p:sp>
      <p:sp>
        <p:nvSpPr>
          <p:cNvPr id="26" name="2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55101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Ne Zaman İleri Tetkik?</a:t>
            </a:r>
            <a:endParaRPr lang="tr-TR" sz="4000" dirty="0">
              <a:solidFill>
                <a:srgbClr val="FFFF00"/>
              </a:solidFill>
              <a:effectLst/>
              <a:latin typeface="Comic Sans MS" pitchFamily="66" charset="0"/>
            </a:endParaRPr>
          </a:p>
        </p:txBody>
      </p:sp>
      <p:sp>
        <p:nvSpPr>
          <p:cNvPr id="3" name="2 İçerik Yer Tutucusu"/>
          <p:cNvSpPr>
            <a:spLocks noGrp="1"/>
          </p:cNvSpPr>
          <p:nvPr>
            <p:ph sz="half" idx="1"/>
          </p:nvPr>
        </p:nvSpPr>
        <p:spPr/>
        <p:txBody>
          <a:bodyPr/>
          <a:lstStyle/>
          <a:p>
            <a:endParaRPr lang="tr-TR" sz="2400" dirty="0" smtClean="0">
              <a:effectLst/>
              <a:latin typeface="Comic Sans MS" pitchFamily="66" charset="0"/>
            </a:endParaRPr>
          </a:p>
          <a:p>
            <a:r>
              <a:rPr lang="tr-TR" sz="2400" dirty="0" smtClean="0">
                <a:effectLst/>
                <a:latin typeface="Comic Sans MS" pitchFamily="66" charset="0"/>
              </a:rPr>
              <a:t>Geçirilmiş </a:t>
            </a:r>
            <a:r>
              <a:rPr lang="tr-TR" sz="2400" dirty="0">
                <a:effectLst/>
                <a:latin typeface="Comic Sans MS" pitchFamily="66" charset="0"/>
              </a:rPr>
              <a:t>İYE varlığı</a:t>
            </a:r>
          </a:p>
          <a:p>
            <a:endParaRPr lang="tr-TR" sz="2400" dirty="0" smtClean="0">
              <a:solidFill>
                <a:srgbClr val="FFFF00"/>
              </a:solidFill>
              <a:effectLst/>
              <a:latin typeface="Comic Sans MS" pitchFamily="66" charset="0"/>
            </a:endParaRPr>
          </a:p>
          <a:p>
            <a:r>
              <a:rPr lang="tr-TR" sz="2400" dirty="0" smtClean="0">
                <a:solidFill>
                  <a:srgbClr val="FFFF00"/>
                </a:solidFill>
                <a:effectLst/>
                <a:latin typeface="Comic Sans MS" pitchFamily="66" charset="0"/>
              </a:rPr>
              <a:t>Gündüz </a:t>
            </a:r>
            <a:r>
              <a:rPr lang="tr-TR" sz="2400" dirty="0">
                <a:solidFill>
                  <a:srgbClr val="FFFF00"/>
                </a:solidFill>
                <a:effectLst/>
                <a:latin typeface="Comic Sans MS" pitchFamily="66" charset="0"/>
              </a:rPr>
              <a:t>alt </a:t>
            </a:r>
            <a:r>
              <a:rPr lang="tr-TR" sz="2400" dirty="0" err="1">
                <a:solidFill>
                  <a:srgbClr val="FFFF00"/>
                </a:solidFill>
                <a:effectLst/>
                <a:latin typeface="Comic Sans MS" pitchFamily="66" charset="0"/>
              </a:rPr>
              <a:t>üriner</a:t>
            </a:r>
            <a:r>
              <a:rPr lang="tr-TR" sz="2400" dirty="0">
                <a:solidFill>
                  <a:srgbClr val="FFFF00"/>
                </a:solidFill>
                <a:effectLst/>
                <a:latin typeface="Comic Sans MS" pitchFamily="66" charset="0"/>
              </a:rPr>
              <a:t> sistem semptomları</a:t>
            </a:r>
          </a:p>
          <a:p>
            <a:endParaRPr lang="tr-TR" sz="2400" dirty="0" smtClean="0">
              <a:effectLst/>
              <a:latin typeface="Comic Sans MS" pitchFamily="66" charset="0"/>
            </a:endParaRPr>
          </a:p>
          <a:p>
            <a:r>
              <a:rPr lang="tr-TR" sz="2400" dirty="0" smtClean="0">
                <a:effectLst/>
                <a:latin typeface="Comic Sans MS" pitchFamily="66" charset="0"/>
              </a:rPr>
              <a:t>Fizik </a:t>
            </a:r>
            <a:r>
              <a:rPr lang="tr-TR" sz="2400" dirty="0">
                <a:effectLst/>
                <a:latin typeface="Comic Sans MS" pitchFamily="66" charset="0"/>
              </a:rPr>
              <a:t>muayenede </a:t>
            </a:r>
            <a:r>
              <a:rPr lang="tr-TR" sz="2400" dirty="0" err="1">
                <a:effectLst/>
                <a:latin typeface="Comic Sans MS" pitchFamily="66" charset="0"/>
              </a:rPr>
              <a:t>üro</a:t>
            </a:r>
            <a:r>
              <a:rPr lang="tr-TR" sz="2400" dirty="0">
                <a:effectLst/>
                <a:latin typeface="Comic Sans MS" pitchFamily="66" charset="0"/>
              </a:rPr>
              <a:t> veya </a:t>
            </a:r>
            <a:r>
              <a:rPr lang="tr-TR" sz="2400" dirty="0" err="1">
                <a:effectLst/>
                <a:latin typeface="Comic Sans MS" pitchFamily="66" charset="0"/>
              </a:rPr>
              <a:t>nöro</a:t>
            </a:r>
            <a:r>
              <a:rPr lang="tr-TR" sz="2400" dirty="0">
                <a:effectLst/>
                <a:latin typeface="Comic Sans MS" pitchFamily="66" charset="0"/>
              </a:rPr>
              <a:t> </a:t>
            </a:r>
            <a:r>
              <a:rPr lang="tr-TR" sz="2400" dirty="0" smtClean="0">
                <a:effectLst/>
                <a:latin typeface="Comic Sans MS" pitchFamily="66" charset="0"/>
              </a:rPr>
              <a:t>patoloji</a:t>
            </a:r>
            <a:endParaRPr lang="tr-TR" sz="2400" dirty="0">
              <a:effectLst/>
              <a:latin typeface="Comic Sans MS" pitchFamily="66" charset="0"/>
            </a:endParaRPr>
          </a:p>
        </p:txBody>
      </p:sp>
      <p:sp>
        <p:nvSpPr>
          <p:cNvPr id="7" name="İçerik Yer Tutucusu 6"/>
          <p:cNvSpPr>
            <a:spLocks noGrp="1"/>
          </p:cNvSpPr>
          <p:nvPr>
            <p:ph sz="half" idx="2"/>
          </p:nvPr>
        </p:nvSpPr>
        <p:spPr/>
        <p:txBody>
          <a:bodyPr/>
          <a:lstStyle/>
          <a:p>
            <a:endParaRPr lang="tr-TR" sz="2400" dirty="0" smtClean="0">
              <a:solidFill>
                <a:srgbClr val="FFFF00"/>
              </a:solidFill>
              <a:effectLst/>
              <a:latin typeface="Comic Sans MS" pitchFamily="66" charset="0"/>
            </a:endParaRPr>
          </a:p>
          <a:p>
            <a:r>
              <a:rPr lang="tr-TR" sz="2400" dirty="0" smtClean="0">
                <a:solidFill>
                  <a:srgbClr val="FFFF00"/>
                </a:solidFill>
                <a:effectLst/>
                <a:latin typeface="Comic Sans MS" pitchFamily="66" charset="0"/>
              </a:rPr>
              <a:t>Ani </a:t>
            </a:r>
            <a:r>
              <a:rPr lang="tr-TR" sz="2400" dirty="0">
                <a:solidFill>
                  <a:srgbClr val="FFFF00"/>
                </a:solidFill>
                <a:effectLst/>
                <a:latin typeface="Comic Sans MS" pitchFamily="66" charset="0"/>
              </a:rPr>
              <a:t>başlayan </a:t>
            </a:r>
            <a:r>
              <a:rPr lang="tr-TR" sz="2400" dirty="0" err="1">
                <a:solidFill>
                  <a:srgbClr val="FFFF00"/>
                </a:solidFill>
                <a:effectLst/>
                <a:latin typeface="Comic Sans MS" pitchFamily="66" charset="0"/>
              </a:rPr>
              <a:t>sekonder</a:t>
            </a:r>
            <a:r>
              <a:rPr lang="tr-TR" sz="2400" dirty="0">
                <a:solidFill>
                  <a:srgbClr val="FFFF00"/>
                </a:solidFill>
                <a:effectLst/>
                <a:latin typeface="Comic Sans MS" pitchFamily="66" charset="0"/>
              </a:rPr>
              <a:t> </a:t>
            </a:r>
            <a:r>
              <a:rPr lang="tr-TR" sz="2400" dirty="0" err="1">
                <a:solidFill>
                  <a:srgbClr val="FFFF00"/>
                </a:solidFill>
                <a:effectLst/>
                <a:latin typeface="Comic Sans MS" pitchFamily="66" charset="0"/>
              </a:rPr>
              <a:t>enürezis</a:t>
            </a:r>
            <a:endParaRPr lang="tr-TR" sz="2400" dirty="0">
              <a:solidFill>
                <a:srgbClr val="FFFF00"/>
              </a:solidFill>
              <a:effectLst/>
              <a:latin typeface="Comic Sans MS" pitchFamily="66" charset="0"/>
            </a:endParaRPr>
          </a:p>
          <a:p>
            <a:endParaRPr lang="tr-TR" sz="2400" dirty="0" smtClean="0">
              <a:effectLst/>
              <a:latin typeface="Comic Sans MS" pitchFamily="66" charset="0"/>
            </a:endParaRPr>
          </a:p>
          <a:p>
            <a:r>
              <a:rPr lang="tr-TR" sz="2400" dirty="0" smtClean="0">
                <a:effectLst/>
                <a:latin typeface="Comic Sans MS" pitchFamily="66" charset="0"/>
              </a:rPr>
              <a:t>Tedaviye </a:t>
            </a:r>
            <a:r>
              <a:rPr lang="tr-TR" sz="2400" dirty="0">
                <a:effectLst/>
                <a:latin typeface="Comic Sans MS" pitchFamily="66" charset="0"/>
              </a:rPr>
              <a:t>cevapsızlık</a:t>
            </a:r>
          </a:p>
          <a:p>
            <a:endParaRPr lang="tr-TR" sz="2400" dirty="0" smtClean="0">
              <a:solidFill>
                <a:srgbClr val="FFFF00"/>
              </a:solidFill>
              <a:effectLst/>
              <a:latin typeface="Comic Sans MS" pitchFamily="66" charset="0"/>
            </a:endParaRPr>
          </a:p>
          <a:p>
            <a:r>
              <a:rPr lang="tr-TR" sz="2400" dirty="0" smtClean="0">
                <a:solidFill>
                  <a:srgbClr val="FFFF00"/>
                </a:solidFill>
                <a:effectLst/>
                <a:latin typeface="Comic Sans MS" pitchFamily="66" charset="0"/>
              </a:rPr>
              <a:t>İlerlemiş </a:t>
            </a:r>
            <a:r>
              <a:rPr lang="tr-TR" sz="2400" dirty="0">
                <a:solidFill>
                  <a:srgbClr val="FFFF00"/>
                </a:solidFill>
                <a:effectLst/>
                <a:latin typeface="Comic Sans MS" pitchFamily="66" charset="0"/>
              </a:rPr>
              <a:t>yaş </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30</a:t>
            </a:fld>
            <a:endParaRPr lang="tr-TR">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İleri Tetkikler</a:t>
            </a:r>
            <a:endParaRPr lang="tr-TR" sz="4000" dirty="0">
              <a:solidFill>
                <a:srgbClr val="FFFF00"/>
              </a:solidFill>
              <a:effectLst/>
              <a:latin typeface="Comic Sans MS" pitchFamily="66" charset="0"/>
            </a:endParaRPr>
          </a:p>
        </p:txBody>
      </p:sp>
      <p:sp>
        <p:nvSpPr>
          <p:cNvPr id="3" name="2 İçerik Yer Tutucusu"/>
          <p:cNvSpPr>
            <a:spLocks noGrp="1"/>
          </p:cNvSpPr>
          <p:nvPr>
            <p:ph idx="1"/>
          </p:nvPr>
        </p:nvSpPr>
        <p:spPr/>
        <p:txBody>
          <a:bodyPr/>
          <a:lstStyle/>
          <a:p>
            <a:r>
              <a:rPr lang="tr-TR" sz="2400" dirty="0" err="1">
                <a:effectLst/>
                <a:latin typeface="Comic Sans MS" pitchFamily="66" charset="0"/>
              </a:rPr>
              <a:t>Üriner</a:t>
            </a:r>
            <a:r>
              <a:rPr lang="tr-TR" sz="2400" dirty="0">
                <a:effectLst/>
                <a:latin typeface="Comic Sans MS" pitchFamily="66" charset="0"/>
              </a:rPr>
              <a:t> USG ve PMR ölçümü</a:t>
            </a:r>
          </a:p>
          <a:p>
            <a:r>
              <a:rPr lang="tr-TR" sz="2400" dirty="0" err="1">
                <a:solidFill>
                  <a:srgbClr val="FFFF00"/>
                </a:solidFill>
                <a:effectLst/>
                <a:latin typeface="Comic Sans MS" pitchFamily="66" charset="0"/>
              </a:rPr>
              <a:t>Üroflow</a:t>
            </a:r>
            <a:r>
              <a:rPr lang="tr-TR" sz="2400" dirty="0">
                <a:solidFill>
                  <a:srgbClr val="FFFF00"/>
                </a:solidFill>
                <a:effectLst/>
                <a:latin typeface="Comic Sans MS" pitchFamily="66" charset="0"/>
              </a:rPr>
              <a:t> </a:t>
            </a:r>
          </a:p>
          <a:p>
            <a:r>
              <a:rPr lang="tr-TR" sz="2400" dirty="0">
                <a:effectLst/>
                <a:latin typeface="Comic Sans MS" pitchFamily="66" charset="0"/>
              </a:rPr>
              <a:t>VCUG</a:t>
            </a:r>
          </a:p>
          <a:p>
            <a:r>
              <a:rPr lang="tr-TR" sz="2400" dirty="0">
                <a:solidFill>
                  <a:srgbClr val="FFFF00"/>
                </a:solidFill>
                <a:effectLst/>
                <a:latin typeface="Comic Sans MS" pitchFamily="66" charset="0"/>
              </a:rPr>
              <a:t>IVP/</a:t>
            </a:r>
            <a:r>
              <a:rPr lang="tr-TR" sz="2400" dirty="0" err="1">
                <a:solidFill>
                  <a:srgbClr val="FFFF00"/>
                </a:solidFill>
                <a:effectLst/>
                <a:latin typeface="Comic Sans MS" pitchFamily="66" charset="0"/>
              </a:rPr>
              <a:t>Renal</a:t>
            </a:r>
            <a:r>
              <a:rPr lang="tr-TR" sz="2400" dirty="0">
                <a:solidFill>
                  <a:srgbClr val="FFFF00"/>
                </a:solidFill>
                <a:effectLst/>
                <a:latin typeface="Comic Sans MS" pitchFamily="66" charset="0"/>
              </a:rPr>
              <a:t> sintigrafi</a:t>
            </a:r>
          </a:p>
          <a:p>
            <a:r>
              <a:rPr lang="tr-TR" sz="2400" dirty="0">
                <a:effectLst/>
                <a:latin typeface="Comic Sans MS" pitchFamily="66" charset="0"/>
              </a:rPr>
              <a:t>Video </a:t>
            </a:r>
            <a:r>
              <a:rPr lang="tr-TR" sz="2400" dirty="0" err="1">
                <a:effectLst/>
                <a:latin typeface="Comic Sans MS" pitchFamily="66" charset="0"/>
              </a:rPr>
              <a:t>ürodinami</a:t>
            </a:r>
            <a:endParaRPr lang="tr-TR" sz="2400" dirty="0">
              <a:effectLst/>
              <a:latin typeface="Comic Sans MS" pitchFamily="66" charset="0"/>
            </a:endParaRPr>
          </a:p>
          <a:p>
            <a:r>
              <a:rPr lang="tr-TR" sz="2400" dirty="0">
                <a:solidFill>
                  <a:srgbClr val="FFFF00"/>
                </a:solidFill>
                <a:effectLst/>
                <a:latin typeface="Comic Sans MS" pitchFamily="66" charset="0"/>
              </a:rPr>
              <a:t>Endoskopi</a:t>
            </a:r>
          </a:p>
          <a:p>
            <a:r>
              <a:rPr lang="tr-TR" sz="2400" dirty="0" err="1">
                <a:effectLst/>
                <a:latin typeface="Comic Sans MS" pitchFamily="66" charset="0"/>
              </a:rPr>
              <a:t>Spinal</a:t>
            </a:r>
            <a:r>
              <a:rPr lang="tr-TR" sz="2400" dirty="0">
                <a:effectLst/>
                <a:latin typeface="Comic Sans MS" pitchFamily="66" charset="0"/>
              </a:rPr>
              <a:t> </a:t>
            </a:r>
            <a:r>
              <a:rPr lang="tr-TR" sz="2400" dirty="0" err="1">
                <a:effectLst/>
                <a:latin typeface="Comic Sans MS" pitchFamily="66" charset="0"/>
              </a:rPr>
              <a:t>kord</a:t>
            </a:r>
            <a:r>
              <a:rPr lang="tr-TR" sz="2400" dirty="0">
                <a:effectLst/>
                <a:latin typeface="Comic Sans MS" pitchFamily="66" charset="0"/>
              </a:rPr>
              <a:t> MRI</a:t>
            </a:r>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31</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pic>
        <p:nvPicPr>
          <p:cNvPr id="49154" name="Picture 2" descr="https://encrypted-tbn0.gstatic.com/images?q=tbn:ANd9GcRJkUQCd2PATKFYJZJogaO6H8_Z_GhmvORwAbZ_OtybZRpvXGNw3Q"/>
          <p:cNvPicPr>
            <a:picLocks noChangeAspect="1" noChangeArrowheads="1"/>
          </p:cNvPicPr>
          <p:nvPr/>
        </p:nvPicPr>
        <p:blipFill>
          <a:blip r:embed="rId2"/>
          <a:srcRect/>
          <a:stretch>
            <a:fillRect/>
          </a:stretch>
        </p:blipFill>
        <p:spPr bwMode="auto">
          <a:xfrm>
            <a:off x="6643702" y="2428868"/>
            <a:ext cx="1714500" cy="1714500"/>
          </a:xfrm>
          <a:prstGeom prst="rect">
            <a:avLst/>
          </a:prstGeom>
          <a:noFill/>
        </p:spPr>
      </p:pic>
      <p:pic>
        <p:nvPicPr>
          <p:cNvPr id="49156" name="Picture 4" descr="http://www.tahsinerman.net/dosya/hastalik/Dogustan%20Omurga%20ve%20Omurilik%20Hastaliklari/6.jpg"/>
          <p:cNvPicPr>
            <a:picLocks noChangeAspect="1" noChangeArrowheads="1"/>
          </p:cNvPicPr>
          <p:nvPr/>
        </p:nvPicPr>
        <p:blipFill>
          <a:blip r:embed="rId3" cstate="print"/>
          <a:srcRect/>
          <a:stretch>
            <a:fillRect/>
          </a:stretch>
        </p:blipFill>
        <p:spPr bwMode="auto">
          <a:xfrm>
            <a:off x="6644676" y="4429132"/>
            <a:ext cx="1716463" cy="114300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Tedaviye Cevaplar (ICCS)</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endParaRPr lang="tr-TR" sz="2400" dirty="0" smtClean="0">
              <a:effectLst/>
              <a:latin typeface="Comic Sans MS" panose="030F0702030302020204" pitchFamily="66" charset="0"/>
            </a:endParaRPr>
          </a:p>
          <a:p>
            <a:r>
              <a:rPr lang="tr-TR" sz="2400" dirty="0" err="1" smtClean="0">
                <a:solidFill>
                  <a:srgbClr val="FFFF00"/>
                </a:solidFill>
                <a:effectLst/>
                <a:latin typeface="Comic Sans MS" panose="030F0702030302020204" pitchFamily="66" charset="0"/>
              </a:rPr>
              <a:t>Komplet</a:t>
            </a:r>
            <a:r>
              <a:rPr lang="tr-TR" sz="2400" dirty="0" smtClean="0">
                <a:solidFill>
                  <a:srgbClr val="FFFF00"/>
                </a:solidFill>
                <a:effectLst/>
                <a:latin typeface="Comic Sans MS" panose="030F0702030302020204" pitchFamily="66" charset="0"/>
              </a:rPr>
              <a:t> Cevap</a:t>
            </a:r>
            <a:r>
              <a:rPr lang="tr-TR" sz="2400" dirty="0" smtClean="0">
                <a:effectLst/>
                <a:latin typeface="Comic Sans MS" panose="030F0702030302020204" pitchFamily="66" charset="0"/>
              </a:rPr>
              <a:t>	: %100 cevap veya 1 aydan önce semptomların varlığının azalması</a:t>
            </a:r>
          </a:p>
          <a:p>
            <a:endParaRPr lang="tr-TR" sz="2400" dirty="0" smtClean="0">
              <a:solidFill>
                <a:srgbClr val="FFFF00"/>
              </a:solidFill>
              <a:effectLst/>
              <a:latin typeface="Comic Sans MS" panose="030F0702030302020204" pitchFamily="66" charset="0"/>
            </a:endParaRPr>
          </a:p>
          <a:p>
            <a:r>
              <a:rPr lang="tr-TR" sz="2400" dirty="0" smtClean="0">
                <a:solidFill>
                  <a:srgbClr val="FFFF00"/>
                </a:solidFill>
                <a:effectLst/>
                <a:latin typeface="Comic Sans MS" panose="030F0702030302020204" pitchFamily="66" charset="0"/>
              </a:rPr>
              <a:t>Cevap</a:t>
            </a:r>
            <a:r>
              <a:rPr lang="tr-TR" sz="2400" dirty="0" smtClean="0">
                <a:effectLst/>
                <a:latin typeface="Comic Sans MS" panose="030F0702030302020204" pitchFamily="66" charset="0"/>
              </a:rPr>
              <a:t>		: %90 veya daha iyi </a:t>
            </a:r>
          </a:p>
          <a:p>
            <a:endParaRPr lang="tr-TR" sz="2400" dirty="0" smtClean="0">
              <a:solidFill>
                <a:srgbClr val="FFFF00"/>
              </a:solidFill>
              <a:effectLst/>
              <a:latin typeface="Comic Sans MS" panose="030F0702030302020204" pitchFamily="66" charset="0"/>
            </a:endParaRPr>
          </a:p>
          <a:p>
            <a:r>
              <a:rPr lang="tr-TR" sz="2400" dirty="0" smtClean="0">
                <a:solidFill>
                  <a:srgbClr val="FFFF00"/>
                </a:solidFill>
                <a:effectLst/>
                <a:latin typeface="Comic Sans MS" panose="030F0702030302020204" pitchFamily="66" charset="0"/>
              </a:rPr>
              <a:t>Kısmi Cevap</a:t>
            </a:r>
            <a:r>
              <a:rPr lang="tr-TR" sz="2400" dirty="0" smtClean="0">
                <a:effectLst/>
                <a:latin typeface="Comic Sans MS" panose="030F0702030302020204" pitchFamily="66" charset="0"/>
              </a:rPr>
              <a:t>	: %50-89  </a:t>
            </a:r>
          </a:p>
          <a:p>
            <a:endParaRPr lang="tr-TR" sz="2400" dirty="0" smtClean="0">
              <a:solidFill>
                <a:srgbClr val="FFFF00"/>
              </a:solidFill>
              <a:effectLst/>
              <a:latin typeface="Comic Sans MS" panose="030F0702030302020204" pitchFamily="66" charset="0"/>
            </a:endParaRPr>
          </a:p>
          <a:p>
            <a:r>
              <a:rPr lang="tr-TR" sz="2400" dirty="0" smtClean="0">
                <a:solidFill>
                  <a:srgbClr val="FFFF00"/>
                </a:solidFill>
                <a:effectLst/>
                <a:latin typeface="Comic Sans MS" panose="030F0702030302020204" pitchFamily="66" charset="0"/>
              </a:rPr>
              <a:t>Cevapsız</a:t>
            </a:r>
            <a:r>
              <a:rPr lang="tr-TR" sz="2400" dirty="0" smtClean="0">
                <a:effectLst/>
                <a:latin typeface="Comic Sans MS" panose="030F0702030302020204" pitchFamily="66" charset="0"/>
              </a:rPr>
              <a:t>		: %0-49</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32</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1964525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1) Destekleyici Tedavi</a:t>
            </a:r>
            <a:endParaRPr lang="tr-TR" sz="4000" dirty="0">
              <a:solidFill>
                <a:srgbClr val="FFFF00"/>
              </a:solidFill>
              <a:effectLst/>
              <a:latin typeface="Comic Sans MS" panose="030F0702030302020204" pitchFamily="66" charset="0"/>
            </a:endParaRPr>
          </a:p>
        </p:txBody>
      </p:sp>
      <p:sp>
        <p:nvSpPr>
          <p:cNvPr id="3" name="2 İçerik Yer Tutucusu"/>
          <p:cNvSpPr>
            <a:spLocks noGrp="1"/>
          </p:cNvSpPr>
          <p:nvPr>
            <p:ph idx="1"/>
          </p:nvPr>
        </p:nvSpPr>
        <p:spPr/>
        <p:txBody>
          <a:bodyPr/>
          <a:lstStyle/>
          <a:p>
            <a:endParaRPr lang="tr-TR" sz="2000" dirty="0" smtClean="0">
              <a:effectLst/>
              <a:latin typeface="Comic Sans MS" panose="030F0702030302020204" pitchFamily="66" charset="0"/>
            </a:endParaRPr>
          </a:p>
          <a:p>
            <a:r>
              <a:rPr lang="tr-TR" sz="2400" dirty="0" smtClean="0">
                <a:solidFill>
                  <a:srgbClr val="FFFF00"/>
                </a:solidFill>
                <a:effectLst/>
                <a:latin typeface="Comic Sans MS" panose="030F0702030302020204" pitchFamily="66" charset="0"/>
              </a:rPr>
              <a:t>İlk </a:t>
            </a:r>
            <a:r>
              <a:rPr lang="tr-TR" sz="2400" dirty="0">
                <a:solidFill>
                  <a:srgbClr val="FFFF00"/>
                </a:solidFill>
                <a:effectLst/>
                <a:latin typeface="Comic Sans MS" panose="030F0702030302020204" pitchFamily="66" charset="0"/>
              </a:rPr>
              <a:t>ve en önemli adım: Bilgilendirme</a:t>
            </a:r>
          </a:p>
          <a:p>
            <a:pPr lvl="1"/>
            <a:r>
              <a:rPr lang="tr-TR" sz="1800" dirty="0" smtClean="0">
                <a:effectLst/>
                <a:latin typeface="Comic Sans MS" panose="030F0702030302020204" pitchFamily="66" charset="0"/>
              </a:rPr>
              <a:t>Çocuğun  </a:t>
            </a:r>
            <a:r>
              <a:rPr lang="tr-TR" sz="1800" dirty="0" smtClean="0">
                <a:effectLst/>
                <a:latin typeface="Comic Sans MS" panose="030F0702030302020204" pitchFamily="66" charset="0"/>
              </a:rPr>
              <a:t>ve ailenin tedaviye </a:t>
            </a:r>
            <a:r>
              <a:rPr lang="tr-TR" sz="1800" dirty="0">
                <a:solidFill>
                  <a:srgbClr val="FF0000"/>
                </a:solidFill>
                <a:effectLst/>
                <a:latin typeface="Comic Sans MS" panose="030F0702030302020204" pitchFamily="66" charset="0"/>
              </a:rPr>
              <a:t>motive</a:t>
            </a:r>
            <a:r>
              <a:rPr lang="tr-TR" sz="1800" dirty="0">
                <a:effectLst/>
                <a:latin typeface="Comic Sans MS" panose="030F0702030302020204" pitchFamily="66" charset="0"/>
              </a:rPr>
              <a:t> edilmesi</a:t>
            </a:r>
          </a:p>
          <a:p>
            <a:pPr lvl="1"/>
            <a:r>
              <a:rPr lang="tr-TR" sz="1800" dirty="0">
                <a:effectLst/>
                <a:latin typeface="Comic Sans MS" panose="030F0702030302020204" pitchFamily="66" charset="0"/>
              </a:rPr>
              <a:t>Sıcak bir </a:t>
            </a:r>
            <a:r>
              <a:rPr lang="tr-TR" sz="1800" dirty="0">
                <a:solidFill>
                  <a:srgbClr val="FF0000"/>
                </a:solidFill>
                <a:effectLst/>
                <a:latin typeface="Comic Sans MS" panose="030F0702030302020204" pitchFamily="66" charset="0"/>
              </a:rPr>
              <a:t>ilişki</a:t>
            </a:r>
            <a:r>
              <a:rPr lang="tr-TR" sz="1800" dirty="0">
                <a:effectLst/>
                <a:latin typeface="Comic Sans MS" panose="030F0702030302020204" pitchFamily="66" charset="0"/>
              </a:rPr>
              <a:t> kurulması</a:t>
            </a:r>
          </a:p>
          <a:p>
            <a:pPr lvl="1"/>
            <a:r>
              <a:rPr lang="tr-TR" sz="1800" dirty="0">
                <a:effectLst/>
                <a:latin typeface="Comic Sans MS" panose="030F0702030302020204" pitchFamily="66" charset="0"/>
              </a:rPr>
              <a:t>Problemin çözüleceğine dair </a:t>
            </a:r>
            <a:r>
              <a:rPr lang="tr-TR" sz="1800" dirty="0">
                <a:solidFill>
                  <a:srgbClr val="FF0000"/>
                </a:solidFill>
                <a:effectLst/>
                <a:latin typeface="Comic Sans MS" panose="030F0702030302020204" pitchFamily="66" charset="0"/>
              </a:rPr>
              <a:t>güven</a:t>
            </a:r>
            <a:r>
              <a:rPr lang="tr-TR" sz="1800" dirty="0">
                <a:effectLst/>
                <a:latin typeface="Comic Sans MS" panose="030F0702030302020204" pitchFamily="66" charset="0"/>
              </a:rPr>
              <a:t> vermek</a:t>
            </a:r>
          </a:p>
          <a:p>
            <a:pPr lvl="1"/>
            <a:r>
              <a:rPr lang="tr-TR" sz="1800" dirty="0">
                <a:solidFill>
                  <a:srgbClr val="FF0000"/>
                </a:solidFill>
                <a:effectLst/>
                <a:latin typeface="Comic Sans MS" panose="030F0702030302020204" pitchFamily="66" charset="0"/>
              </a:rPr>
              <a:t>Suçluluk</a:t>
            </a:r>
            <a:r>
              <a:rPr lang="tr-TR" sz="1800" dirty="0">
                <a:effectLst/>
                <a:latin typeface="Comic Sans MS" panose="030F0702030302020204" pitchFamily="66" charset="0"/>
              </a:rPr>
              <a:t> duygusunu gidermek</a:t>
            </a:r>
          </a:p>
          <a:p>
            <a:endParaRPr lang="tr-TR" sz="2400" dirty="0" smtClean="0">
              <a:solidFill>
                <a:srgbClr val="FFFF00"/>
              </a:solidFill>
              <a:effectLst/>
              <a:latin typeface="Comic Sans MS" panose="030F0702030302020204" pitchFamily="66" charset="0"/>
            </a:endParaRPr>
          </a:p>
          <a:p>
            <a:r>
              <a:rPr lang="tr-TR" sz="2400" dirty="0" smtClean="0">
                <a:solidFill>
                  <a:srgbClr val="FFFF00"/>
                </a:solidFill>
                <a:effectLst/>
                <a:latin typeface="Comic Sans MS" panose="030F0702030302020204" pitchFamily="66" charset="0"/>
              </a:rPr>
              <a:t>Gün </a:t>
            </a:r>
            <a:r>
              <a:rPr lang="tr-TR" sz="2400" dirty="0">
                <a:solidFill>
                  <a:srgbClr val="FFFF00"/>
                </a:solidFill>
                <a:effectLst/>
                <a:latin typeface="Comic Sans MS" panose="030F0702030302020204" pitchFamily="66" charset="0"/>
              </a:rPr>
              <a:t>boyu düzenli sıvı alımı (30ml/kg)</a:t>
            </a:r>
          </a:p>
          <a:p>
            <a:r>
              <a:rPr lang="tr-TR" sz="2400" dirty="0">
                <a:effectLst/>
                <a:latin typeface="Comic Sans MS" panose="030F0702030302020204" pitchFamily="66" charset="0"/>
              </a:rPr>
              <a:t>Akşamları sıvı alımını kısıtlama</a:t>
            </a:r>
          </a:p>
          <a:p>
            <a:r>
              <a:rPr lang="tr-TR" sz="2400" dirty="0">
                <a:solidFill>
                  <a:srgbClr val="FFFF00"/>
                </a:solidFill>
                <a:effectLst/>
                <a:latin typeface="Comic Sans MS" panose="030F0702030302020204" pitchFamily="66" charset="0"/>
              </a:rPr>
              <a:t>Çay, kahve, gazlı içecekler, kola, tuzlu gıdalar, </a:t>
            </a:r>
            <a:r>
              <a:rPr lang="tr-TR" sz="2400" dirty="0" err="1">
                <a:solidFill>
                  <a:srgbClr val="FFFF00"/>
                </a:solidFill>
                <a:effectLst/>
                <a:latin typeface="Comic Sans MS" panose="030F0702030302020204" pitchFamily="66" charset="0"/>
              </a:rPr>
              <a:t>Ca</a:t>
            </a:r>
            <a:endParaRPr lang="tr-TR" sz="2400" dirty="0">
              <a:solidFill>
                <a:srgbClr val="FFFF00"/>
              </a:solidFill>
              <a:effectLst/>
              <a:latin typeface="Comic Sans MS" panose="030F0702030302020204" pitchFamily="66" charset="0"/>
            </a:endParaRPr>
          </a:p>
          <a:p>
            <a:r>
              <a:rPr lang="tr-TR" sz="2400" dirty="0" smtClean="0">
                <a:effectLst/>
                <a:latin typeface="Comic Sans MS" panose="030F0702030302020204" pitchFamily="66" charset="0"/>
              </a:rPr>
              <a:t>Gündüz </a:t>
            </a:r>
            <a:r>
              <a:rPr lang="tr-TR" sz="2400" dirty="0">
                <a:effectLst/>
                <a:latin typeface="Comic Sans MS" panose="030F0702030302020204" pitchFamily="66" charset="0"/>
              </a:rPr>
              <a:t>düzenli tuvalet alışkanlığı</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2" y="15889"/>
            <a:ext cx="12192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33</a:t>
            </a:fld>
            <a:endParaRPr lang="tr-TR">
              <a:solidFill>
                <a:srgbClr val="FFFFFF"/>
              </a:solidFill>
            </a:endParaRP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Destekleyici Tedavi</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endParaRPr lang="tr-TR" sz="2400" dirty="0" smtClean="0">
              <a:latin typeface="Comic Sans MS" panose="030F0702030302020204" pitchFamily="66" charset="0"/>
            </a:endParaRPr>
          </a:p>
          <a:p>
            <a:r>
              <a:rPr lang="tr-TR" sz="2400" dirty="0" smtClean="0">
                <a:effectLst/>
                <a:latin typeface="Comic Sans MS" panose="030F0702030302020204" pitchFamily="66" charset="0"/>
              </a:rPr>
              <a:t>Yatmadan </a:t>
            </a:r>
            <a:r>
              <a:rPr lang="tr-TR" sz="2400" dirty="0">
                <a:effectLst/>
                <a:latin typeface="Comic Sans MS" panose="030F0702030302020204" pitchFamily="66" charset="0"/>
              </a:rPr>
              <a:t>önce idrar yapmalı</a:t>
            </a:r>
          </a:p>
          <a:p>
            <a:r>
              <a:rPr lang="tr-TR" sz="2400" dirty="0">
                <a:solidFill>
                  <a:srgbClr val="FFFF00"/>
                </a:solidFill>
                <a:effectLst/>
                <a:latin typeface="Comic Sans MS" panose="030F0702030302020204" pitchFamily="66" charset="0"/>
              </a:rPr>
              <a:t>Uyuduktan 2 saat sonra uyandırılarak idrar yaptırılmalı</a:t>
            </a:r>
          </a:p>
          <a:p>
            <a:r>
              <a:rPr lang="tr-TR" sz="2400" dirty="0">
                <a:effectLst/>
                <a:latin typeface="Comic Sans MS" panose="030F0702030302020204" pitchFamily="66" charset="0"/>
              </a:rPr>
              <a:t>Gece tuvalete kolay ulaşması </a:t>
            </a:r>
            <a:r>
              <a:rPr lang="tr-TR" sz="2400" dirty="0" smtClean="0">
                <a:effectLst/>
                <a:latin typeface="Comic Sans MS" panose="030F0702030302020204" pitchFamily="66" charset="0"/>
              </a:rPr>
              <a:t>sağlanmalı</a:t>
            </a:r>
          </a:p>
          <a:p>
            <a:r>
              <a:rPr lang="tr-TR" sz="2400" dirty="0" smtClean="0">
                <a:solidFill>
                  <a:srgbClr val="FF0000"/>
                </a:solidFill>
                <a:effectLst/>
                <a:latin typeface="Comic Sans MS" panose="030F0702030302020204" pitchFamily="66" charset="0"/>
              </a:rPr>
              <a:t>Bezlemek asla kabul edilemez</a:t>
            </a:r>
            <a:endParaRPr lang="tr-TR" sz="2400" dirty="0">
              <a:solidFill>
                <a:srgbClr val="FF0000"/>
              </a:solidFill>
              <a:effectLst/>
              <a:latin typeface="Comic Sans MS" panose="030F0702030302020204" pitchFamily="66" charset="0"/>
            </a:endParaRPr>
          </a:p>
          <a:p>
            <a:r>
              <a:rPr lang="tr-TR" sz="2400" dirty="0">
                <a:solidFill>
                  <a:srgbClr val="FF0000"/>
                </a:solidFill>
                <a:effectLst/>
                <a:latin typeface="Comic Sans MS" panose="030F0702030302020204" pitchFamily="66" charset="0"/>
              </a:rPr>
              <a:t>Ceza </a:t>
            </a:r>
            <a:r>
              <a:rPr lang="tr-TR" sz="2400" dirty="0" smtClean="0">
                <a:solidFill>
                  <a:srgbClr val="FF0000"/>
                </a:solidFill>
                <a:effectLst/>
                <a:latin typeface="Comic Sans MS" panose="030F0702030302020204" pitchFamily="66" charset="0"/>
              </a:rPr>
              <a:t>uygulaması yok</a:t>
            </a:r>
            <a:r>
              <a:rPr lang="tr-TR" sz="2400" dirty="0" smtClean="0">
                <a:effectLst/>
                <a:latin typeface="Comic Sans MS" panose="030F0702030302020204" pitchFamily="66" charset="0"/>
              </a:rPr>
              <a:t>, ödül olabilir…</a:t>
            </a:r>
            <a:endParaRPr lang="tr-TR" sz="2400" dirty="0">
              <a:effectLst/>
              <a:latin typeface="Comic Sans MS" panose="030F0702030302020204" pitchFamily="66" charset="0"/>
            </a:endParaRPr>
          </a:p>
          <a:p>
            <a:r>
              <a:rPr lang="tr-TR" sz="2400" dirty="0">
                <a:solidFill>
                  <a:srgbClr val="FFFF00"/>
                </a:solidFill>
                <a:effectLst/>
                <a:latin typeface="Comic Sans MS" panose="030F0702030302020204" pitchFamily="66" charset="0"/>
              </a:rPr>
              <a:t>Islak ve kuru gecelerin takvim olarak </a:t>
            </a:r>
            <a:r>
              <a:rPr lang="tr-TR" sz="2400" dirty="0">
                <a:solidFill>
                  <a:srgbClr val="FF0000"/>
                </a:solidFill>
                <a:effectLst/>
                <a:latin typeface="Comic Sans MS" panose="030F0702030302020204" pitchFamily="66" charset="0"/>
              </a:rPr>
              <a:t>kayıt</a:t>
            </a:r>
            <a:r>
              <a:rPr lang="tr-TR" sz="2400" dirty="0">
                <a:solidFill>
                  <a:srgbClr val="FFFF00"/>
                </a:solidFill>
                <a:effectLst/>
                <a:latin typeface="Comic Sans MS" panose="030F0702030302020204" pitchFamily="66" charset="0"/>
              </a:rPr>
              <a:t> </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34</a:t>
            </a:fld>
            <a:endParaRPr lang="tr-TR">
              <a:solidFill>
                <a:srgbClr val="FFFFFF"/>
              </a:solidFill>
            </a:endParaRP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4069822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2) Alarm Tedavisi</a:t>
            </a:r>
            <a:endParaRPr lang="tr-TR" sz="4000" dirty="0">
              <a:solidFill>
                <a:srgbClr val="FFFF00"/>
              </a:solidFill>
              <a:effectLst/>
              <a:latin typeface="Comic Sans MS" panose="030F0702030302020204" pitchFamily="66" charset="0"/>
            </a:endParaRPr>
          </a:p>
        </p:txBody>
      </p:sp>
      <p:sp>
        <p:nvSpPr>
          <p:cNvPr id="3" name="2 İçerik Yer Tutucusu"/>
          <p:cNvSpPr>
            <a:spLocks noGrp="1"/>
          </p:cNvSpPr>
          <p:nvPr>
            <p:ph idx="1"/>
          </p:nvPr>
        </p:nvSpPr>
        <p:spPr/>
        <p:txBody>
          <a:bodyPr/>
          <a:lstStyle/>
          <a:p>
            <a:pPr>
              <a:buFont typeface="Wingdings" panose="05000000000000000000" pitchFamily="2" charset="2"/>
              <a:buChar char="ü"/>
            </a:pPr>
            <a:r>
              <a:rPr lang="tr-TR" sz="2400" dirty="0" smtClean="0">
                <a:effectLst/>
                <a:latin typeface="Comic Sans MS" panose="030F0702030302020204" pitchFamily="66" charset="0"/>
              </a:rPr>
              <a:t>Uyanma problemi olanlarda en etkin yöntem</a:t>
            </a:r>
          </a:p>
          <a:p>
            <a:pPr>
              <a:buFont typeface="Wingdings" panose="05000000000000000000" pitchFamily="2" charset="2"/>
              <a:buChar char="ü"/>
            </a:pPr>
            <a:r>
              <a:rPr lang="tr-TR" sz="2400" dirty="0" smtClean="0">
                <a:solidFill>
                  <a:srgbClr val="FF0000"/>
                </a:solidFill>
                <a:effectLst/>
                <a:latin typeface="Comic Sans MS" panose="030F0702030302020204" pitchFamily="66" charset="0"/>
              </a:rPr>
              <a:t>Amaç, şartlı refleks oluşturmaktır</a:t>
            </a:r>
          </a:p>
          <a:p>
            <a:r>
              <a:rPr lang="tr-TR" sz="2400" dirty="0">
                <a:effectLst/>
                <a:latin typeface="Comic Sans MS" panose="030F0702030302020204" pitchFamily="66" charset="0"/>
              </a:rPr>
              <a:t>Mesane dolunca uyanma kabiliyetinin gelişmesini sağlar</a:t>
            </a:r>
          </a:p>
          <a:p>
            <a:r>
              <a:rPr lang="tr-TR" sz="2400" dirty="0">
                <a:solidFill>
                  <a:srgbClr val="FFFF00"/>
                </a:solidFill>
                <a:effectLst/>
                <a:latin typeface="Comic Sans MS" panose="030F0702030302020204" pitchFamily="66" charset="0"/>
              </a:rPr>
              <a:t>Çocuğun ve ailenin aktif katılımı </a:t>
            </a:r>
          </a:p>
          <a:p>
            <a:pPr>
              <a:buFont typeface="Wingdings" panose="05000000000000000000" pitchFamily="2" charset="2"/>
              <a:buChar char="ü"/>
            </a:pPr>
            <a:r>
              <a:rPr lang="tr-TR" sz="2400" dirty="0">
                <a:effectLst/>
                <a:latin typeface="Comic Sans MS" panose="030F0702030302020204" pitchFamily="66" charset="0"/>
              </a:rPr>
              <a:t>Başarı: </a:t>
            </a:r>
            <a:r>
              <a:rPr lang="tr-TR" sz="2400" dirty="0">
                <a:solidFill>
                  <a:srgbClr val="FF0000"/>
                </a:solidFill>
                <a:effectLst/>
                <a:latin typeface="Comic Sans MS" panose="030F0702030302020204" pitchFamily="66" charset="0"/>
              </a:rPr>
              <a:t>% 65-75</a:t>
            </a:r>
          </a:p>
          <a:p>
            <a:r>
              <a:rPr lang="tr-TR" sz="2400" dirty="0">
                <a:solidFill>
                  <a:srgbClr val="FFFF00"/>
                </a:solidFill>
                <a:effectLst/>
                <a:latin typeface="Comic Sans MS" panose="030F0702030302020204" pitchFamily="66" charset="0"/>
              </a:rPr>
              <a:t>Tedaviyi bırakma yüksek </a:t>
            </a:r>
            <a:r>
              <a:rPr lang="tr-TR" sz="2400" dirty="0">
                <a:solidFill>
                  <a:srgbClr val="FF0000"/>
                </a:solidFill>
                <a:effectLst/>
                <a:latin typeface="Comic Sans MS" panose="030F0702030302020204" pitchFamily="66" charset="0"/>
              </a:rPr>
              <a:t>(%11-30)</a:t>
            </a:r>
          </a:p>
          <a:p>
            <a:pPr>
              <a:buFont typeface="Wingdings" panose="05000000000000000000" pitchFamily="2" charset="2"/>
              <a:buChar char="ü"/>
            </a:pPr>
            <a:r>
              <a:rPr lang="tr-TR" sz="2400" dirty="0" err="1">
                <a:effectLst/>
                <a:latin typeface="Comic Sans MS" panose="030F0702030302020204" pitchFamily="66" charset="0"/>
              </a:rPr>
              <a:t>Relaps</a:t>
            </a:r>
            <a:r>
              <a:rPr lang="tr-TR" sz="2400" dirty="0">
                <a:effectLst/>
                <a:latin typeface="Comic Sans MS" panose="030F0702030302020204" pitchFamily="66" charset="0"/>
              </a:rPr>
              <a:t> oranı: </a:t>
            </a:r>
            <a:r>
              <a:rPr lang="tr-TR" sz="2400" dirty="0">
                <a:solidFill>
                  <a:srgbClr val="FF0000"/>
                </a:solidFill>
                <a:effectLst/>
                <a:latin typeface="Comic Sans MS" panose="030F0702030302020204" pitchFamily="66" charset="0"/>
              </a:rPr>
              <a:t>%15-30</a:t>
            </a:r>
          </a:p>
          <a:p>
            <a:r>
              <a:rPr lang="tr-TR" sz="2400" dirty="0" smtClean="0">
                <a:solidFill>
                  <a:srgbClr val="FFFF00"/>
                </a:solidFill>
                <a:effectLst/>
                <a:latin typeface="Comic Sans MS" panose="030F0702030302020204" pitchFamily="66" charset="0"/>
              </a:rPr>
              <a:t>Düşük </a:t>
            </a:r>
            <a:r>
              <a:rPr lang="tr-TR" sz="2400" dirty="0">
                <a:solidFill>
                  <a:srgbClr val="FFFF00"/>
                </a:solidFill>
                <a:effectLst/>
                <a:latin typeface="Comic Sans MS" panose="030F0702030302020204" pitchFamily="66" charset="0"/>
              </a:rPr>
              <a:t>yan etki</a:t>
            </a:r>
          </a:p>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117304"/>
            <a:ext cx="22066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763666"/>
            <a:ext cx="29210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35</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bwMode="auto">
          <a:xfrm>
            <a:off x="4114800" y="990600"/>
            <a:ext cx="1371600" cy="457200"/>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ctr" fontAlgn="base">
              <a:spcBef>
                <a:spcPct val="20000"/>
              </a:spcBef>
              <a:spcAft>
                <a:spcPct val="0"/>
              </a:spcAft>
              <a:buClr>
                <a:srgbClr val="00FFFF"/>
              </a:buClr>
              <a:buSzPct val="75000"/>
              <a:buFont typeface="Wingdings" pitchFamily="2" charset="2"/>
              <a:buNone/>
              <a:defRPr/>
            </a:pPr>
            <a:r>
              <a:rPr lang="tr-TR" sz="1400" b="1" dirty="0">
                <a:solidFill>
                  <a:srgbClr val="FFFFFF"/>
                </a:solidFill>
                <a:effectLst>
                  <a:outerShdw blurRad="38100" dist="38100" dir="2700000" algn="tl">
                    <a:srgbClr val="000000">
                      <a:alpha val="43137"/>
                    </a:srgbClr>
                  </a:outerShdw>
                </a:effectLst>
              </a:rPr>
              <a:t>Alarm </a:t>
            </a:r>
          </a:p>
        </p:txBody>
      </p:sp>
      <p:sp>
        <p:nvSpPr>
          <p:cNvPr id="5" name="4 Yuvarlatılmış Dikdörtgen"/>
          <p:cNvSpPr/>
          <p:nvPr/>
        </p:nvSpPr>
        <p:spPr bwMode="auto">
          <a:xfrm>
            <a:off x="4267200" y="4419600"/>
            <a:ext cx="1371600" cy="457200"/>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ctr" fontAlgn="base">
              <a:spcBef>
                <a:spcPct val="20000"/>
              </a:spcBef>
              <a:spcAft>
                <a:spcPct val="0"/>
              </a:spcAft>
              <a:buClr>
                <a:srgbClr val="00FFFF"/>
              </a:buClr>
              <a:buSzPct val="75000"/>
              <a:buFont typeface="Wingdings" pitchFamily="2" charset="2"/>
              <a:buNone/>
              <a:defRPr/>
            </a:pPr>
            <a:r>
              <a:rPr lang="tr-TR" sz="1400" dirty="0">
                <a:solidFill>
                  <a:srgbClr val="FFFFFF"/>
                </a:solidFill>
                <a:effectLst>
                  <a:outerShdw blurRad="38100" dist="38100" dir="2700000" algn="tl">
                    <a:srgbClr val="000000">
                      <a:alpha val="43137"/>
                    </a:srgbClr>
                  </a:outerShdw>
                </a:effectLst>
              </a:rPr>
              <a:t>14 kuru gece </a:t>
            </a:r>
          </a:p>
        </p:txBody>
      </p:sp>
      <p:sp>
        <p:nvSpPr>
          <p:cNvPr id="6" name="5 Yuvarlatılmış Dikdörtgen"/>
          <p:cNvSpPr/>
          <p:nvPr/>
        </p:nvSpPr>
        <p:spPr bwMode="auto">
          <a:xfrm>
            <a:off x="6553200" y="4419600"/>
            <a:ext cx="2057400" cy="457200"/>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ctr" fontAlgn="base">
              <a:spcBef>
                <a:spcPct val="20000"/>
              </a:spcBef>
              <a:spcAft>
                <a:spcPct val="0"/>
              </a:spcAft>
              <a:buClr>
                <a:srgbClr val="00FFFF"/>
              </a:buClr>
              <a:buSzPct val="75000"/>
              <a:buFont typeface="Wingdings" pitchFamily="2" charset="2"/>
              <a:buNone/>
              <a:defRPr/>
            </a:pPr>
            <a:r>
              <a:rPr lang="tr-TR" sz="1400" dirty="0">
                <a:solidFill>
                  <a:srgbClr val="FFFFFF"/>
                </a:solidFill>
                <a:effectLst>
                  <a:outerShdw blurRad="38100" dist="38100" dir="2700000" algn="tl">
                    <a:srgbClr val="000000">
                      <a:alpha val="43137"/>
                    </a:srgbClr>
                  </a:outerShdw>
                </a:effectLst>
              </a:rPr>
              <a:t>6-8 haftada düzelme yok </a:t>
            </a:r>
          </a:p>
        </p:txBody>
      </p:sp>
      <p:sp>
        <p:nvSpPr>
          <p:cNvPr id="7" name="6 Yuvarlatılmış Dikdörtgen"/>
          <p:cNvSpPr/>
          <p:nvPr/>
        </p:nvSpPr>
        <p:spPr bwMode="auto">
          <a:xfrm>
            <a:off x="4114800" y="1752600"/>
            <a:ext cx="1371600" cy="457200"/>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ctr" fontAlgn="base">
              <a:spcBef>
                <a:spcPct val="20000"/>
              </a:spcBef>
              <a:spcAft>
                <a:spcPct val="0"/>
              </a:spcAft>
              <a:buClr>
                <a:srgbClr val="00FFFF"/>
              </a:buClr>
              <a:buSzPct val="75000"/>
              <a:buFont typeface="Wingdings" pitchFamily="2" charset="2"/>
              <a:buNone/>
              <a:defRPr/>
            </a:pPr>
            <a:r>
              <a:rPr lang="tr-TR" sz="1400" b="1" dirty="0">
                <a:solidFill>
                  <a:srgbClr val="FFFFFF"/>
                </a:solidFill>
                <a:effectLst>
                  <a:outerShdw blurRad="38100" dist="38100" dir="2700000" algn="tl">
                    <a:srgbClr val="000000">
                      <a:alpha val="43137"/>
                    </a:srgbClr>
                  </a:outerShdw>
                </a:effectLst>
              </a:rPr>
              <a:t>Takip 2/ay </a:t>
            </a:r>
          </a:p>
        </p:txBody>
      </p:sp>
      <p:sp>
        <p:nvSpPr>
          <p:cNvPr id="8" name="7 Yuvarlatılmış Dikdörtgen"/>
          <p:cNvSpPr/>
          <p:nvPr/>
        </p:nvSpPr>
        <p:spPr bwMode="auto">
          <a:xfrm>
            <a:off x="5791200" y="2667000"/>
            <a:ext cx="1371600" cy="457200"/>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ctr" fontAlgn="base">
              <a:spcBef>
                <a:spcPct val="20000"/>
              </a:spcBef>
              <a:spcAft>
                <a:spcPct val="0"/>
              </a:spcAft>
              <a:buClr>
                <a:srgbClr val="00FFFF"/>
              </a:buClr>
              <a:buSzPct val="75000"/>
              <a:buFont typeface="Wingdings" pitchFamily="2" charset="2"/>
              <a:buNone/>
              <a:defRPr/>
            </a:pPr>
            <a:r>
              <a:rPr lang="tr-TR" sz="1400" dirty="0">
                <a:solidFill>
                  <a:srgbClr val="FFFFFF"/>
                </a:solidFill>
                <a:effectLst>
                  <a:outerShdw blurRad="38100" dist="38100" dir="2700000" algn="tl">
                    <a:srgbClr val="000000">
                      <a:alpha val="43137"/>
                    </a:srgbClr>
                  </a:outerShdw>
                </a:effectLst>
              </a:rPr>
              <a:t>Düzelme var</a:t>
            </a:r>
          </a:p>
        </p:txBody>
      </p:sp>
      <p:sp>
        <p:nvSpPr>
          <p:cNvPr id="9" name="8 Yuvarlatılmış Dikdörtgen"/>
          <p:cNvSpPr/>
          <p:nvPr/>
        </p:nvSpPr>
        <p:spPr bwMode="auto">
          <a:xfrm>
            <a:off x="2209800" y="2667000"/>
            <a:ext cx="1371600" cy="457200"/>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ctr" fontAlgn="base">
              <a:spcBef>
                <a:spcPct val="20000"/>
              </a:spcBef>
              <a:spcAft>
                <a:spcPct val="0"/>
              </a:spcAft>
              <a:buClr>
                <a:srgbClr val="00FFFF"/>
              </a:buClr>
              <a:buSzPct val="75000"/>
              <a:buFont typeface="Wingdings" pitchFamily="2" charset="2"/>
              <a:buNone/>
              <a:defRPr/>
            </a:pPr>
            <a:r>
              <a:rPr lang="tr-TR" sz="1400" dirty="0">
                <a:solidFill>
                  <a:srgbClr val="FFFFFF"/>
                </a:solidFill>
                <a:effectLst>
                  <a:outerShdw blurRad="38100" dist="38100" dir="2700000" algn="tl">
                    <a:srgbClr val="000000">
                      <a:alpha val="43137"/>
                    </a:srgbClr>
                  </a:outerShdw>
                </a:effectLst>
              </a:rPr>
              <a:t>Düzelme yok </a:t>
            </a:r>
          </a:p>
        </p:txBody>
      </p:sp>
      <p:sp>
        <p:nvSpPr>
          <p:cNvPr id="10" name="9 Yuvarlatılmış Dikdörtgen"/>
          <p:cNvSpPr/>
          <p:nvPr/>
        </p:nvSpPr>
        <p:spPr bwMode="auto">
          <a:xfrm>
            <a:off x="5410200" y="3505200"/>
            <a:ext cx="2743200" cy="457200"/>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ctr" fontAlgn="base">
              <a:spcBef>
                <a:spcPct val="20000"/>
              </a:spcBef>
              <a:spcAft>
                <a:spcPct val="0"/>
              </a:spcAft>
              <a:buClr>
                <a:srgbClr val="00FFFF"/>
              </a:buClr>
              <a:buSzPct val="75000"/>
              <a:buFont typeface="Wingdings" pitchFamily="2" charset="2"/>
              <a:buNone/>
              <a:defRPr/>
            </a:pPr>
            <a:r>
              <a:rPr lang="tr-TR" sz="1400" dirty="0">
                <a:solidFill>
                  <a:srgbClr val="FFFFFF"/>
                </a:solidFill>
                <a:effectLst>
                  <a:outerShdw blurRad="38100" dist="38100" dir="2700000" algn="tl">
                    <a:srgbClr val="000000">
                      <a:alpha val="43137"/>
                    </a:srgbClr>
                  </a:outerShdw>
                </a:effectLst>
              </a:rPr>
              <a:t>Düzenli takip ile alarm </a:t>
            </a:r>
            <a:r>
              <a:rPr lang="tr-TR" sz="1400" dirty="0" err="1">
                <a:solidFill>
                  <a:srgbClr val="FFFFFF"/>
                </a:solidFill>
                <a:effectLst>
                  <a:outerShdw blurRad="38100" dist="38100" dir="2700000" algn="tl">
                    <a:srgbClr val="000000">
                      <a:alpha val="43137"/>
                    </a:srgbClr>
                  </a:outerShdw>
                </a:effectLst>
              </a:rPr>
              <a:t>ted</a:t>
            </a:r>
            <a:r>
              <a:rPr lang="tr-TR" sz="1400" dirty="0">
                <a:solidFill>
                  <a:srgbClr val="FFFFFF"/>
                </a:solidFill>
                <a:effectLst>
                  <a:outerShdw blurRad="38100" dist="38100" dir="2700000" algn="tl">
                    <a:srgbClr val="000000">
                      <a:alpha val="43137"/>
                    </a:srgbClr>
                  </a:outerShdw>
                </a:effectLst>
              </a:rPr>
              <a:t>. devam </a:t>
            </a:r>
          </a:p>
        </p:txBody>
      </p:sp>
      <p:cxnSp>
        <p:nvCxnSpPr>
          <p:cNvPr id="37897" name="11 Düz Ok Bağlayıcısı"/>
          <p:cNvCxnSpPr>
            <a:cxnSpLocks noChangeShapeType="1"/>
            <a:endCxn id="8" idx="0"/>
          </p:cNvCxnSpPr>
          <p:nvPr/>
        </p:nvCxnSpPr>
        <p:spPr bwMode="auto">
          <a:xfrm>
            <a:off x="5486400" y="2133600"/>
            <a:ext cx="990600" cy="533400"/>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37898" name="13 Düz Ok Bağlayıcısı"/>
          <p:cNvCxnSpPr>
            <a:cxnSpLocks noChangeShapeType="1"/>
            <a:stCxn id="10" idx="2"/>
            <a:endCxn id="6" idx="0"/>
          </p:cNvCxnSpPr>
          <p:nvPr/>
        </p:nvCxnSpPr>
        <p:spPr bwMode="auto">
          <a:xfrm rot="16200000" flipH="1">
            <a:off x="6953250" y="3790950"/>
            <a:ext cx="457200" cy="800100"/>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37899" name="14 Düz Ok Bağlayıcısı"/>
          <p:cNvCxnSpPr>
            <a:cxnSpLocks noChangeShapeType="1"/>
            <a:endCxn id="10" idx="0"/>
          </p:cNvCxnSpPr>
          <p:nvPr/>
        </p:nvCxnSpPr>
        <p:spPr bwMode="auto">
          <a:xfrm rot="16200000" flipH="1">
            <a:off x="6438900" y="3162300"/>
            <a:ext cx="381000" cy="304800"/>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37900" name="15 Düz Ok Bağlayıcısı"/>
          <p:cNvCxnSpPr>
            <a:cxnSpLocks noChangeShapeType="1"/>
            <a:stCxn id="10" idx="2"/>
            <a:endCxn id="5" idx="0"/>
          </p:cNvCxnSpPr>
          <p:nvPr/>
        </p:nvCxnSpPr>
        <p:spPr bwMode="auto">
          <a:xfrm rot="5400000">
            <a:off x="5638800" y="3276600"/>
            <a:ext cx="457200" cy="1828800"/>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22" name="21 Yuvarlatılmış Dikdörtgen"/>
          <p:cNvSpPr/>
          <p:nvPr/>
        </p:nvSpPr>
        <p:spPr bwMode="auto">
          <a:xfrm>
            <a:off x="4038600" y="5105400"/>
            <a:ext cx="2045568" cy="915888"/>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ctr" fontAlgn="base">
              <a:spcBef>
                <a:spcPct val="20000"/>
              </a:spcBef>
              <a:spcAft>
                <a:spcPct val="0"/>
              </a:spcAft>
              <a:buClr>
                <a:srgbClr val="00FFFF"/>
              </a:buClr>
              <a:buSzPct val="75000"/>
              <a:buFont typeface="Wingdings" pitchFamily="2" charset="2"/>
              <a:buNone/>
              <a:defRPr/>
            </a:pPr>
            <a:r>
              <a:rPr lang="tr-TR" sz="1400" b="1" dirty="0">
                <a:solidFill>
                  <a:srgbClr val="FFFF00"/>
                </a:solidFill>
              </a:rPr>
              <a:t>Alarm </a:t>
            </a:r>
            <a:r>
              <a:rPr lang="tr-TR" sz="1400" b="1" dirty="0" err="1">
                <a:solidFill>
                  <a:srgbClr val="FFFF00"/>
                </a:solidFill>
              </a:rPr>
              <a:t>ted</a:t>
            </a:r>
            <a:r>
              <a:rPr lang="tr-TR" sz="1400" b="1" dirty="0">
                <a:solidFill>
                  <a:srgbClr val="FFFF00"/>
                </a:solidFill>
              </a:rPr>
              <a:t> kesilir</a:t>
            </a:r>
          </a:p>
          <a:p>
            <a:pPr marL="342900" indent="-342900" algn="ctr" fontAlgn="base">
              <a:spcBef>
                <a:spcPct val="20000"/>
              </a:spcBef>
              <a:spcAft>
                <a:spcPct val="0"/>
              </a:spcAft>
              <a:buClr>
                <a:srgbClr val="00FFFF"/>
              </a:buClr>
              <a:buSzPct val="75000"/>
              <a:buFont typeface="Wingdings" pitchFamily="2" charset="2"/>
              <a:buNone/>
              <a:defRPr/>
            </a:pPr>
            <a:r>
              <a:rPr lang="tr-TR" sz="1400" b="1" dirty="0" err="1">
                <a:solidFill>
                  <a:srgbClr val="FFFF00"/>
                </a:solidFill>
              </a:rPr>
              <a:t>Relaps</a:t>
            </a:r>
            <a:r>
              <a:rPr lang="tr-TR" sz="1400" b="1" dirty="0">
                <a:solidFill>
                  <a:srgbClr val="FFFF00"/>
                </a:solidFill>
              </a:rPr>
              <a:t> açısından takip </a:t>
            </a:r>
          </a:p>
        </p:txBody>
      </p:sp>
      <p:cxnSp>
        <p:nvCxnSpPr>
          <p:cNvPr id="37902" name="25 Düz Ok Bağlayıcısı"/>
          <p:cNvCxnSpPr>
            <a:cxnSpLocks noChangeShapeType="1"/>
            <a:endCxn id="9" idx="0"/>
          </p:cNvCxnSpPr>
          <p:nvPr/>
        </p:nvCxnSpPr>
        <p:spPr bwMode="auto">
          <a:xfrm rot="10800000" flipV="1">
            <a:off x="2895600" y="2209800"/>
            <a:ext cx="1295400" cy="457200"/>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28" name="27 Yuvarlatılmış Dikdörtgen"/>
          <p:cNvSpPr/>
          <p:nvPr/>
        </p:nvSpPr>
        <p:spPr bwMode="auto">
          <a:xfrm>
            <a:off x="1219200" y="3505200"/>
            <a:ext cx="2743200" cy="685800"/>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just" fontAlgn="base">
              <a:spcBef>
                <a:spcPct val="20000"/>
              </a:spcBef>
              <a:spcAft>
                <a:spcPct val="0"/>
              </a:spcAft>
              <a:buClr>
                <a:srgbClr val="00FFFF"/>
              </a:buClr>
              <a:buSzPct val="75000"/>
              <a:buFont typeface="Wingdings" pitchFamily="2" charset="2"/>
              <a:buNone/>
              <a:defRPr/>
            </a:pPr>
            <a:r>
              <a:rPr lang="tr-TR" sz="1400" dirty="0">
                <a:solidFill>
                  <a:srgbClr val="FFFFFF"/>
                </a:solidFill>
                <a:effectLst>
                  <a:outerShdw blurRad="38100" dist="38100" dir="2700000" algn="tl">
                    <a:srgbClr val="000000">
                      <a:alpha val="43137"/>
                    </a:srgbClr>
                  </a:outerShdw>
                </a:effectLst>
              </a:rPr>
              <a:t>Klinik yeniden değerlendirme</a:t>
            </a:r>
          </a:p>
          <a:p>
            <a:pPr marL="342900" indent="-342900" algn="just" fontAlgn="base">
              <a:spcBef>
                <a:spcPct val="20000"/>
              </a:spcBef>
              <a:spcAft>
                <a:spcPct val="0"/>
              </a:spcAft>
              <a:buClr>
                <a:srgbClr val="00FFFF"/>
              </a:buClr>
              <a:buSzPct val="75000"/>
              <a:buFont typeface="Wingdings" pitchFamily="2" charset="2"/>
              <a:buNone/>
              <a:defRPr/>
            </a:pPr>
            <a:r>
              <a:rPr lang="tr-TR" sz="1400" dirty="0">
                <a:solidFill>
                  <a:srgbClr val="FFFFFF"/>
                </a:solidFill>
                <a:effectLst>
                  <a:outerShdw blurRad="38100" dist="38100" dir="2700000" algn="tl">
                    <a:srgbClr val="000000">
                      <a:alpha val="43137"/>
                    </a:srgbClr>
                  </a:outerShdw>
                </a:effectLst>
              </a:rPr>
              <a:t>MNE konfirme  </a:t>
            </a:r>
          </a:p>
        </p:txBody>
      </p:sp>
      <p:sp>
        <p:nvSpPr>
          <p:cNvPr id="29" name="28 Yuvarlatılmış Dikdörtgen"/>
          <p:cNvSpPr/>
          <p:nvPr/>
        </p:nvSpPr>
        <p:spPr bwMode="auto">
          <a:xfrm>
            <a:off x="1600200" y="4572000"/>
            <a:ext cx="1905000" cy="457200"/>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just" fontAlgn="base">
              <a:spcBef>
                <a:spcPct val="20000"/>
              </a:spcBef>
              <a:spcAft>
                <a:spcPct val="0"/>
              </a:spcAft>
              <a:buClr>
                <a:srgbClr val="00FFFF"/>
              </a:buClr>
              <a:buSzPct val="75000"/>
              <a:buFont typeface="Wingdings" pitchFamily="2" charset="2"/>
              <a:buNone/>
              <a:defRPr/>
            </a:pPr>
            <a:r>
              <a:rPr lang="tr-TR" sz="1400" b="1" dirty="0">
                <a:solidFill>
                  <a:srgbClr val="FFFF00"/>
                </a:solidFill>
              </a:rPr>
              <a:t>Tedaviyi değiştir</a:t>
            </a:r>
          </a:p>
        </p:txBody>
      </p:sp>
      <p:cxnSp>
        <p:nvCxnSpPr>
          <p:cNvPr id="37905" name="29 Düz Ok Bağlayıcısı"/>
          <p:cNvCxnSpPr>
            <a:cxnSpLocks noChangeShapeType="1"/>
            <a:endCxn id="28" idx="0"/>
          </p:cNvCxnSpPr>
          <p:nvPr/>
        </p:nvCxnSpPr>
        <p:spPr bwMode="auto">
          <a:xfrm rot="5400000">
            <a:off x="2590800" y="3124200"/>
            <a:ext cx="381000" cy="381000"/>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37906" name="30 Düz Ok Bağlayıcısı"/>
          <p:cNvCxnSpPr>
            <a:cxnSpLocks noChangeShapeType="1"/>
            <a:endCxn id="29" idx="0"/>
          </p:cNvCxnSpPr>
          <p:nvPr/>
        </p:nvCxnSpPr>
        <p:spPr bwMode="auto">
          <a:xfrm rot="5400000">
            <a:off x="2381250" y="4362450"/>
            <a:ext cx="381000" cy="38100"/>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37907" name="33 Düz Ok Bağlayıcısı"/>
          <p:cNvCxnSpPr>
            <a:cxnSpLocks noChangeShapeType="1"/>
            <a:stCxn id="4" idx="2"/>
            <a:endCxn id="7" idx="0"/>
          </p:cNvCxnSpPr>
          <p:nvPr/>
        </p:nvCxnSpPr>
        <p:spPr bwMode="auto">
          <a:xfrm rot="5400000">
            <a:off x="4648201" y="1600200"/>
            <a:ext cx="304800" cy="3175"/>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38" name="37 Metin kutusu"/>
          <p:cNvSpPr txBox="1"/>
          <p:nvPr/>
        </p:nvSpPr>
        <p:spPr>
          <a:xfrm>
            <a:off x="6357950" y="2071678"/>
            <a:ext cx="2590800" cy="307975"/>
          </a:xfrm>
          <a:prstGeom prst="rect">
            <a:avLst/>
          </a:prstGeom>
          <a:noFill/>
        </p:spPr>
        <p:txBody>
          <a:bodyPr>
            <a:spAutoFit/>
          </a:bodyPr>
          <a:lstStyle/>
          <a:p>
            <a:pPr fontAlgn="base">
              <a:spcBef>
                <a:spcPct val="20000"/>
              </a:spcBef>
              <a:spcAft>
                <a:spcPct val="0"/>
              </a:spcAft>
              <a:buClr>
                <a:srgbClr val="00FFFF"/>
              </a:buClr>
              <a:buSzPct val="75000"/>
              <a:buFont typeface="Wingdings" pitchFamily="2" charset="2"/>
              <a:buNone/>
              <a:defRPr/>
            </a:pPr>
            <a:r>
              <a:rPr lang="tr-TR" sz="1400" b="1" dirty="0">
                <a:solidFill>
                  <a:srgbClr val="FFFF00"/>
                </a:solidFill>
              </a:rPr>
              <a:t>JV </a:t>
            </a:r>
            <a:r>
              <a:rPr lang="tr-TR" sz="1400" b="1" dirty="0" err="1">
                <a:solidFill>
                  <a:srgbClr val="FFFF00"/>
                </a:solidFill>
              </a:rPr>
              <a:t>Walle</a:t>
            </a:r>
            <a:r>
              <a:rPr lang="tr-TR" sz="1400" b="1" dirty="0">
                <a:solidFill>
                  <a:srgbClr val="FFFF00"/>
                </a:solidFill>
              </a:rPr>
              <a:t> </a:t>
            </a:r>
            <a:r>
              <a:rPr lang="tr-TR" sz="1400" b="1" dirty="0" err="1">
                <a:solidFill>
                  <a:srgbClr val="FFFF00"/>
                </a:solidFill>
              </a:rPr>
              <a:t>Eur</a:t>
            </a:r>
            <a:r>
              <a:rPr lang="tr-TR" sz="1400" b="1" dirty="0">
                <a:solidFill>
                  <a:srgbClr val="FFFF00"/>
                </a:solidFill>
              </a:rPr>
              <a:t> J Pediatr  2012</a:t>
            </a:r>
            <a:endParaRPr lang="tr-TR" sz="1400" b="1" dirty="0">
              <a:solidFill>
                <a:srgbClr val="FFFFFF"/>
              </a:solidFill>
            </a:endParaRPr>
          </a:p>
        </p:txBody>
      </p:sp>
      <p:pic>
        <p:nvPicPr>
          <p:cNvPr id="37909" name="Picture 5" descr="D:\My Documents\家禎\尿路動力學之臨床應用\28Nocturnal Enuresis\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463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910" name="39 Düz Ok Bağlayıcısı"/>
          <p:cNvCxnSpPr>
            <a:cxnSpLocks noChangeShapeType="1"/>
            <a:stCxn id="5" idx="2"/>
            <a:endCxn id="22" idx="0"/>
          </p:cNvCxnSpPr>
          <p:nvPr/>
        </p:nvCxnSpPr>
        <p:spPr bwMode="auto">
          <a:xfrm>
            <a:off x="4953000" y="4876800"/>
            <a:ext cx="108384" cy="228600"/>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23" name="22 Yuvarlatılmış Dikdörtgen"/>
          <p:cNvSpPr/>
          <p:nvPr/>
        </p:nvSpPr>
        <p:spPr bwMode="auto">
          <a:xfrm>
            <a:off x="6629400" y="5105400"/>
            <a:ext cx="1905000" cy="915888"/>
          </a:xfrm>
          <a:prstGeom prst="roundRect">
            <a:avLst/>
          </a:prstGeom>
          <a:solidFill>
            <a:schemeClr val="accent2"/>
          </a:solidFill>
          <a:ln w="9525" cap="flat" cmpd="sng" algn="ctr">
            <a:solidFill>
              <a:srgbClr val="FF3300"/>
            </a:solidFill>
            <a:prstDash val="solid"/>
            <a:round/>
            <a:headEnd type="none" w="med" len="med"/>
            <a:tailEnd type="none" w="med" len="med"/>
          </a:ln>
          <a:effectLst/>
        </p:spPr>
        <p:txBody>
          <a:bodyPr/>
          <a:lstStyle/>
          <a:p>
            <a:pPr marL="342900" indent="-342900" algn="ctr" fontAlgn="base">
              <a:spcBef>
                <a:spcPct val="20000"/>
              </a:spcBef>
              <a:spcAft>
                <a:spcPct val="0"/>
              </a:spcAft>
              <a:buClr>
                <a:srgbClr val="00FFFF"/>
              </a:buClr>
              <a:buSzPct val="75000"/>
              <a:buFont typeface="Wingdings" pitchFamily="2" charset="2"/>
              <a:buNone/>
              <a:defRPr/>
            </a:pPr>
            <a:r>
              <a:rPr lang="tr-TR" sz="1400" b="1" dirty="0" smtClean="0">
                <a:solidFill>
                  <a:srgbClr val="FFFF00"/>
                </a:solidFill>
              </a:rPr>
              <a:t>Alarm +</a:t>
            </a:r>
          </a:p>
          <a:p>
            <a:pPr marL="342900" indent="-342900" algn="ctr" fontAlgn="base">
              <a:spcBef>
                <a:spcPct val="20000"/>
              </a:spcBef>
              <a:spcAft>
                <a:spcPct val="0"/>
              </a:spcAft>
              <a:buClr>
                <a:srgbClr val="00FFFF"/>
              </a:buClr>
              <a:buSzPct val="75000"/>
              <a:buFont typeface="Wingdings" pitchFamily="2" charset="2"/>
              <a:buNone/>
              <a:defRPr/>
            </a:pPr>
            <a:r>
              <a:rPr lang="tr-TR" sz="1400" b="1" dirty="0" err="1" smtClean="0">
                <a:solidFill>
                  <a:srgbClr val="FFFF00"/>
                </a:solidFill>
              </a:rPr>
              <a:t>Desmopressin</a:t>
            </a:r>
            <a:endParaRPr lang="tr-TR" sz="1400" b="1" dirty="0">
              <a:solidFill>
                <a:srgbClr val="FFFF00"/>
              </a:solidFill>
            </a:endParaRPr>
          </a:p>
        </p:txBody>
      </p:sp>
      <p:cxnSp>
        <p:nvCxnSpPr>
          <p:cNvPr id="37912" name="39 Düz Ok Bağlayıcısı"/>
          <p:cNvCxnSpPr>
            <a:cxnSpLocks noChangeShapeType="1"/>
          </p:cNvCxnSpPr>
          <p:nvPr/>
        </p:nvCxnSpPr>
        <p:spPr bwMode="auto">
          <a:xfrm rot="16200000" flipH="1">
            <a:off x="7448550" y="4972050"/>
            <a:ext cx="228600" cy="38100"/>
          </a:xfrm>
          <a:prstGeom prst="straightConnector1">
            <a:avLst/>
          </a:prstGeom>
          <a:noFill/>
          <a:ln w="38100" algn="ctr">
            <a:solidFill>
              <a:srgbClr val="FF3300"/>
            </a:solidFill>
            <a:round/>
            <a:headEnd/>
            <a:tailEnd type="arrow" w="med" len="med"/>
          </a:ln>
          <a:extLst>
            <a:ext uri="{909E8E84-426E-40DD-AFC4-6F175D3DCCD1}">
              <a14:hiddenFill xmlns:a14="http://schemas.microsoft.com/office/drawing/2010/main">
                <a:noFill/>
              </a14:hiddenFill>
            </a:ext>
          </a:extLst>
        </p:spPr>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069" y="304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30" name="29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36</a:t>
            </a:fld>
            <a:endParaRPr lang="tr-TR" dirty="0">
              <a:solidFill>
                <a:srgbClr val="FFFFFF"/>
              </a:solidFill>
            </a:endParaRPr>
          </a:p>
        </p:txBody>
      </p:sp>
      <p:sp>
        <p:nvSpPr>
          <p:cNvPr id="31" name="30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388513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eaLnBrk="1" hangingPunct="1"/>
            <a:r>
              <a:rPr lang="tr-TR" altLang="tr-TR" sz="4000" dirty="0" smtClean="0">
                <a:solidFill>
                  <a:srgbClr val="FFFF00"/>
                </a:solidFill>
                <a:effectLst/>
                <a:latin typeface="Comic Sans MS" panose="030F0702030302020204" pitchFamily="66" charset="0"/>
              </a:rPr>
              <a:t>3) </a:t>
            </a:r>
            <a:r>
              <a:rPr lang="tr-TR" altLang="tr-TR" sz="4000" dirty="0" err="1" smtClean="0">
                <a:solidFill>
                  <a:srgbClr val="FFFF00"/>
                </a:solidFill>
                <a:effectLst/>
                <a:latin typeface="Comic Sans MS" panose="030F0702030302020204" pitchFamily="66" charset="0"/>
              </a:rPr>
              <a:t>Desmopressin</a:t>
            </a:r>
            <a:endParaRPr lang="tr-TR" altLang="tr-TR" sz="4000" dirty="0" smtClean="0">
              <a:solidFill>
                <a:srgbClr val="FFFF00"/>
              </a:solidFill>
              <a:effectLst/>
              <a:latin typeface="Comic Sans MS" panose="030F0702030302020204" pitchFamily="66" charset="0"/>
            </a:endParaRPr>
          </a:p>
        </p:txBody>
      </p:sp>
      <p:sp>
        <p:nvSpPr>
          <p:cNvPr id="7174" name="Rectangle 12"/>
          <p:cNvSpPr>
            <a:spLocks noGrp="1" noChangeArrowheads="1"/>
          </p:cNvSpPr>
          <p:nvPr>
            <p:ph idx="1"/>
          </p:nvPr>
        </p:nvSpPr>
        <p:spPr/>
        <p:txBody>
          <a:bodyPr/>
          <a:lstStyle/>
          <a:p>
            <a:pPr eaLnBrk="1" hangingPunct="1"/>
            <a:endParaRPr lang="tr-TR" altLang="tr-TR" smtClean="0"/>
          </a:p>
        </p:txBody>
      </p:sp>
      <p:sp>
        <p:nvSpPr>
          <p:cNvPr id="7170" name="9 Veri Yer Tutucusu"/>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tLang="tr-TR" smtClean="0">
                <a:solidFill>
                  <a:srgbClr val="045C75"/>
                </a:solidFill>
              </a:rPr>
              <a:t>16 Ocak 2015</a:t>
            </a:r>
            <a:endParaRPr lang="tr-TR" altLang="tr-TR">
              <a:solidFill>
                <a:srgbClr val="045C75"/>
              </a:solidFill>
            </a:endParaRPr>
          </a:p>
        </p:txBody>
      </p:sp>
      <p:sp>
        <p:nvSpPr>
          <p:cNvPr id="7171" name="21 Altbilgi Yer Tutucusu"/>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l-PL" altLang="tr-TR" smtClean="0">
                <a:solidFill>
                  <a:srgbClr val="045C75"/>
                </a:solidFill>
              </a:rPr>
              <a:t>Türk Üroloji Akademisi Pediatrik Üroloji: Güncelleme Kursu-1, Ankara</a:t>
            </a:r>
            <a:endParaRPr lang="tr-TR" altLang="tr-TR">
              <a:solidFill>
                <a:srgbClr val="045C75"/>
              </a:solidFill>
            </a:endParaRPr>
          </a:p>
        </p:txBody>
      </p:sp>
      <p:sp>
        <p:nvSpPr>
          <p:cNvPr id="12" name="17 Slayt Numarası Yer Tutucusu"/>
          <p:cNvSpPr>
            <a:spLocks noGrp="1"/>
          </p:cNvSpPr>
          <p:nvPr>
            <p:ph type="sldNum" sz="quarter" idx="12"/>
          </p:nvPr>
        </p:nvSpPr>
        <p:spPr/>
        <p:txBody>
          <a:bodyPr/>
          <a:lstStyle/>
          <a:p>
            <a:pPr>
              <a:defRPr/>
            </a:pPr>
            <a:fld id="{064FB4BC-A34D-43A6-8058-9AE7CABAD37A}" type="slidenum">
              <a:rPr lang="tr-TR"/>
              <a:pPr>
                <a:defRPr/>
              </a:pPr>
              <a:t>37</a:t>
            </a:fld>
            <a:endParaRPr lang="tr-TR"/>
          </a:p>
        </p:txBody>
      </p:sp>
      <p:pic>
        <p:nvPicPr>
          <p:cNvPr id="7175" name="Picture 1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45" y="1464923"/>
            <a:ext cx="6429375"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Oval 14"/>
          <p:cNvSpPr>
            <a:spLocks noChangeArrowheads="1"/>
          </p:cNvSpPr>
          <p:nvPr/>
        </p:nvSpPr>
        <p:spPr bwMode="auto">
          <a:xfrm>
            <a:off x="1691680" y="1916832"/>
            <a:ext cx="647700" cy="792162"/>
          </a:xfrm>
          <a:prstGeom prst="ellipse">
            <a:avLst/>
          </a:prstGeom>
          <a:solidFill>
            <a:schemeClr val="accent1">
              <a:alpha val="27058"/>
            </a:schemeClr>
          </a:solidFill>
          <a:ln w="38100">
            <a:solidFill>
              <a:srgbClr val="FF0000"/>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tr-TR" altLang="tr-TR"/>
          </a:p>
        </p:txBody>
      </p:sp>
      <p:sp>
        <p:nvSpPr>
          <p:cNvPr id="7177" name="Oval 15"/>
          <p:cNvSpPr>
            <a:spLocks noChangeArrowheads="1"/>
          </p:cNvSpPr>
          <p:nvPr/>
        </p:nvSpPr>
        <p:spPr bwMode="auto">
          <a:xfrm>
            <a:off x="5786437" y="1997983"/>
            <a:ext cx="504825" cy="576262"/>
          </a:xfrm>
          <a:prstGeom prst="ellipse">
            <a:avLst/>
          </a:prstGeom>
          <a:solidFill>
            <a:schemeClr val="accent1">
              <a:alpha val="27058"/>
            </a:schemeClr>
          </a:solidFill>
          <a:ln w="38100">
            <a:solidFill>
              <a:srgbClr val="FF0000"/>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tr-TR" altLang="tr-TR"/>
          </a:p>
        </p:txBody>
      </p:sp>
      <p:sp>
        <p:nvSpPr>
          <p:cNvPr id="7178" name="8 Metin kutusu"/>
          <p:cNvSpPr txBox="1">
            <a:spLocks noChangeArrowheads="1"/>
          </p:cNvSpPr>
          <p:nvPr/>
        </p:nvSpPr>
        <p:spPr bwMode="auto">
          <a:xfrm>
            <a:off x="6291263" y="5338424"/>
            <a:ext cx="1357312" cy="3698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tLang="tr-TR" b="1" dirty="0">
                <a:solidFill>
                  <a:srgbClr val="FFFF00"/>
                </a:solidFill>
              </a:rPr>
              <a:t>1069,2 Da</a:t>
            </a:r>
          </a:p>
        </p:txBody>
      </p:sp>
      <p:sp>
        <p:nvSpPr>
          <p:cNvPr id="7179" name="9 Metin kutusu"/>
          <p:cNvSpPr txBox="1">
            <a:spLocks noChangeArrowheads="1"/>
          </p:cNvSpPr>
          <p:nvPr/>
        </p:nvSpPr>
        <p:spPr bwMode="auto">
          <a:xfrm>
            <a:off x="214282" y="3143248"/>
            <a:ext cx="1500198" cy="12003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tLang="tr-TR" b="1" dirty="0">
                <a:solidFill>
                  <a:srgbClr val="FFFF00"/>
                </a:solidFill>
              </a:rPr>
              <a:t>Daha güçlü</a:t>
            </a:r>
          </a:p>
          <a:p>
            <a:pPr eaLnBrk="1" hangingPunct="1"/>
            <a:r>
              <a:rPr lang="tr-TR" altLang="tr-TR" b="1" dirty="0">
                <a:solidFill>
                  <a:srgbClr val="FFFF00"/>
                </a:solidFill>
              </a:rPr>
              <a:t>Daha stabil</a:t>
            </a:r>
          </a:p>
          <a:p>
            <a:pPr eaLnBrk="1" hangingPunct="1"/>
            <a:r>
              <a:rPr lang="tr-TR" altLang="tr-TR" b="1" dirty="0">
                <a:solidFill>
                  <a:srgbClr val="FFFF00"/>
                </a:solidFill>
              </a:rPr>
              <a:t>Daha uzun etki</a:t>
            </a:r>
          </a:p>
        </p:txBody>
      </p:sp>
      <p:sp>
        <p:nvSpPr>
          <p:cNvPr id="7180" name="10 Metin kutusu"/>
          <p:cNvSpPr txBox="1">
            <a:spLocks noChangeArrowheads="1"/>
          </p:cNvSpPr>
          <p:nvPr/>
        </p:nvSpPr>
        <p:spPr bwMode="auto">
          <a:xfrm>
            <a:off x="2714625" y="5744369"/>
            <a:ext cx="2286000" cy="3698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tLang="tr-TR" b="1" dirty="0">
                <a:solidFill>
                  <a:srgbClr val="FFFF00"/>
                </a:solidFill>
              </a:rPr>
              <a:t>V2 Reseptöre etkili</a:t>
            </a:r>
          </a:p>
        </p:txBody>
      </p:sp>
      <p:cxnSp>
        <p:nvCxnSpPr>
          <p:cNvPr id="3" name="Düz Ok Bağlayıcısı 2"/>
          <p:cNvCxnSpPr>
            <a:stCxn id="7176" idx="4"/>
          </p:cNvCxnSpPr>
          <p:nvPr/>
        </p:nvCxnSpPr>
        <p:spPr>
          <a:xfrm>
            <a:off x="2015530" y="2708994"/>
            <a:ext cx="0" cy="1800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Düz Ok Bağlayıcısı 4"/>
          <p:cNvCxnSpPr>
            <a:stCxn id="7177" idx="4"/>
          </p:cNvCxnSpPr>
          <p:nvPr/>
        </p:nvCxnSpPr>
        <p:spPr>
          <a:xfrm flipH="1">
            <a:off x="6038849" y="2574245"/>
            <a:ext cx="1" cy="1934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320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eaLnBrk="1" hangingPunct="1"/>
            <a:r>
              <a:rPr lang="tr-TR" altLang="tr-TR" sz="4000" dirty="0" err="1" smtClean="0">
                <a:solidFill>
                  <a:srgbClr val="FFFF00"/>
                </a:solidFill>
                <a:effectLst/>
                <a:latin typeface="Comic Sans MS" panose="030F0702030302020204" pitchFamily="66" charset="0"/>
              </a:rPr>
              <a:t>Vazopressin</a:t>
            </a:r>
            <a:endParaRPr lang="tr-TR" altLang="tr-TR" sz="4000" dirty="0" smtClean="0">
              <a:solidFill>
                <a:srgbClr val="FFFF00"/>
              </a:solidFill>
              <a:effectLst/>
              <a:latin typeface="Comic Sans MS" panose="030F0702030302020204" pitchFamily="66" charset="0"/>
            </a:endParaRP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6491" y="2079279"/>
            <a:ext cx="2780017"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çerik Yer Tutucusu 6"/>
          <p:cNvSpPr>
            <a:spLocks noGrp="1"/>
          </p:cNvSpPr>
          <p:nvPr>
            <p:ph sz="half" idx="2"/>
          </p:nvPr>
        </p:nvSpPr>
        <p:spPr/>
        <p:txBody>
          <a:bodyPr/>
          <a:lstStyle/>
          <a:p>
            <a:r>
              <a:rPr lang="tr-TR" sz="2400" dirty="0" err="1">
                <a:solidFill>
                  <a:srgbClr val="FF0000"/>
                </a:solidFill>
                <a:effectLst/>
                <a:latin typeface="Comic Sans MS" panose="030F0702030302020204" pitchFamily="66" charset="0"/>
              </a:rPr>
              <a:t>Arjinin</a:t>
            </a:r>
            <a:r>
              <a:rPr lang="tr-TR" sz="2400" dirty="0">
                <a:solidFill>
                  <a:srgbClr val="FF0000"/>
                </a:solidFill>
                <a:effectLst/>
                <a:latin typeface="Comic Sans MS" panose="030F0702030302020204" pitchFamily="66" charset="0"/>
              </a:rPr>
              <a:t> </a:t>
            </a:r>
            <a:r>
              <a:rPr lang="tr-TR" sz="2400" dirty="0" err="1">
                <a:solidFill>
                  <a:srgbClr val="FF0000"/>
                </a:solidFill>
                <a:effectLst/>
                <a:latin typeface="Comic Sans MS" panose="030F0702030302020204" pitchFamily="66" charset="0"/>
              </a:rPr>
              <a:t>Vazopressin</a:t>
            </a:r>
            <a:r>
              <a:rPr lang="tr-TR" sz="2400" dirty="0">
                <a:effectLst/>
                <a:latin typeface="Comic Sans MS" panose="030F0702030302020204" pitchFamily="66" charset="0"/>
              </a:rPr>
              <a:t>: </a:t>
            </a:r>
            <a:r>
              <a:rPr lang="tr-TR" sz="2400" dirty="0" err="1">
                <a:effectLst/>
                <a:latin typeface="Comic Sans MS" panose="030F0702030302020204" pitchFamily="66" charset="0"/>
              </a:rPr>
              <a:t>Hipotalamusda</a:t>
            </a:r>
            <a:r>
              <a:rPr lang="tr-TR" sz="2400" dirty="0">
                <a:effectLst/>
                <a:latin typeface="Comic Sans MS" panose="030F0702030302020204" pitchFamily="66" charset="0"/>
              </a:rPr>
              <a:t> üretilen, </a:t>
            </a:r>
            <a:r>
              <a:rPr lang="tr-TR" sz="2400" dirty="0">
                <a:solidFill>
                  <a:srgbClr val="FF0000"/>
                </a:solidFill>
                <a:effectLst/>
                <a:latin typeface="Comic Sans MS" panose="030F0702030302020204" pitchFamily="66" charset="0"/>
              </a:rPr>
              <a:t>hipofizden</a:t>
            </a:r>
            <a:r>
              <a:rPr lang="tr-TR" sz="2400" dirty="0">
                <a:effectLst/>
                <a:latin typeface="Comic Sans MS" panose="030F0702030302020204" pitchFamily="66" charset="0"/>
              </a:rPr>
              <a:t> salgılanan 9 </a:t>
            </a:r>
            <a:r>
              <a:rPr lang="tr-TR" sz="2400" dirty="0" err="1">
                <a:effectLst/>
                <a:latin typeface="Comic Sans MS" panose="030F0702030302020204" pitchFamily="66" charset="0"/>
              </a:rPr>
              <a:t>aa</a:t>
            </a:r>
            <a:r>
              <a:rPr lang="tr-TR" sz="2400" dirty="0">
                <a:effectLst/>
                <a:latin typeface="Comic Sans MS" panose="030F0702030302020204" pitchFamily="66" charset="0"/>
              </a:rPr>
              <a:t> den oluşan </a:t>
            </a:r>
            <a:r>
              <a:rPr lang="tr-TR" sz="2400" dirty="0" err="1">
                <a:effectLst/>
                <a:latin typeface="Comic Sans MS" panose="030F0702030302020204" pitchFamily="66" charset="0"/>
              </a:rPr>
              <a:t>polipeptid</a:t>
            </a:r>
            <a:endParaRPr lang="tr-TR" sz="2400" dirty="0">
              <a:effectLst/>
              <a:latin typeface="Comic Sans MS" panose="030F0702030302020204" pitchFamily="66" charset="0"/>
            </a:endParaRPr>
          </a:p>
          <a:p>
            <a:r>
              <a:rPr lang="tr-TR" sz="2400" dirty="0">
                <a:solidFill>
                  <a:srgbClr val="FFFF00"/>
                </a:solidFill>
                <a:effectLst/>
                <a:latin typeface="Comic Sans MS" panose="030F0702030302020204" pitchFamily="66" charset="0"/>
              </a:rPr>
              <a:t>Toplayıcı kanallarda ve </a:t>
            </a:r>
            <a:r>
              <a:rPr lang="tr-TR" sz="2400" dirty="0" err="1">
                <a:solidFill>
                  <a:srgbClr val="FFFF00"/>
                </a:solidFill>
                <a:effectLst/>
                <a:latin typeface="Comic Sans MS" panose="030F0702030302020204" pitchFamily="66" charset="0"/>
              </a:rPr>
              <a:t>distal</a:t>
            </a:r>
            <a:r>
              <a:rPr lang="tr-TR" sz="2400" dirty="0">
                <a:solidFill>
                  <a:srgbClr val="FFFF00"/>
                </a:solidFill>
                <a:effectLst/>
                <a:latin typeface="Comic Sans MS" panose="030F0702030302020204" pitchFamily="66" charset="0"/>
              </a:rPr>
              <a:t> </a:t>
            </a:r>
            <a:r>
              <a:rPr lang="tr-TR" sz="2400" dirty="0" err="1">
                <a:solidFill>
                  <a:srgbClr val="FFFF00"/>
                </a:solidFill>
                <a:effectLst/>
                <a:latin typeface="Comic Sans MS" panose="030F0702030302020204" pitchFamily="66" charset="0"/>
              </a:rPr>
              <a:t>tubullerdeki</a:t>
            </a:r>
            <a:r>
              <a:rPr lang="tr-TR" sz="2400" dirty="0">
                <a:solidFill>
                  <a:srgbClr val="FFFF00"/>
                </a:solidFill>
                <a:effectLst/>
                <a:latin typeface="Comic Sans MS" panose="030F0702030302020204" pitchFamily="66" charset="0"/>
              </a:rPr>
              <a:t> V2 reseptörleri  ile etkileşime </a:t>
            </a:r>
            <a:r>
              <a:rPr lang="tr-TR" sz="2400" dirty="0">
                <a:solidFill>
                  <a:srgbClr val="FF0000"/>
                </a:solidFill>
                <a:effectLst/>
                <a:latin typeface="Comic Sans MS" panose="030F0702030302020204" pitchFamily="66" charset="0"/>
              </a:rPr>
              <a:t>girerek suyun geri emilimini sağlar</a:t>
            </a:r>
            <a:r>
              <a:rPr lang="tr-TR" sz="2400" dirty="0">
                <a:solidFill>
                  <a:srgbClr val="FFFF00"/>
                </a:solidFill>
                <a:effectLst/>
                <a:latin typeface="Comic Sans MS" panose="030F0702030302020204" pitchFamily="66" charset="0"/>
              </a:rPr>
              <a:t>.</a:t>
            </a:r>
          </a:p>
          <a:p>
            <a:r>
              <a:rPr lang="tr-TR" sz="2400" dirty="0">
                <a:effectLst/>
                <a:latin typeface="Comic Sans MS" panose="030F0702030302020204" pitchFamily="66" charset="0"/>
              </a:rPr>
              <a:t>Gece üretilen idrar miktarını azaltır</a:t>
            </a:r>
          </a:p>
          <a:p>
            <a:endParaRPr lang="tr-TR" dirty="0"/>
          </a:p>
        </p:txBody>
      </p:sp>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7725F75-FBF7-4ED5-9AE5-B1109EBEEE28}" type="slidenum">
              <a:rPr lang="tr-TR" smtClean="0">
                <a:solidFill>
                  <a:srgbClr val="FFFFFF"/>
                </a:solidFill>
              </a:rPr>
              <a:pPr>
                <a:defRPr/>
              </a:pPr>
              <a:t>38</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94535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err="1" smtClean="0">
                <a:solidFill>
                  <a:srgbClr val="FFFF00"/>
                </a:solidFill>
                <a:effectLst/>
                <a:latin typeface="Comic Sans MS" panose="030F0702030302020204" pitchFamily="66" charset="0"/>
              </a:rPr>
              <a:t>Desmopressin</a:t>
            </a:r>
            <a:r>
              <a:rPr lang="tr-TR" sz="4000" dirty="0" smtClean="0">
                <a:solidFill>
                  <a:srgbClr val="FFFF00"/>
                </a:solidFill>
                <a:effectLst/>
                <a:latin typeface="Comic Sans MS" panose="030F0702030302020204" pitchFamily="66" charset="0"/>
              </a:rPr>
              <a:t> </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endParaRPr lang="tr-TR" sz="2400" dirty="0" smtClean="0">
              <a:effectLst/>
              <a:latin typeface="Comic Sans MS" pitchFamily="66" charset="0"/>
            </a:endParaRPr>
          </a:p>
          <a:p>
            <a:r>
              <a:rPr lang="tr-TR" sz="2400" dirty="0" smtClean="0">
                <a:effectLst/>
                <a:latin typeface="Comic Sans MS" pitchFamily="66" charset="0"/>
              </a:rPr>
              <a:t>Yarılanma </a:t>
            </a:r>
            <a:r>
              <a:rPr lang="tr-TR" sz="2400" dirty="0">
                <a:effectLst/>
                <a:latin typeface="Comic Sans MS" pitchFamily="66" charset="0"/>
              </a:rPr>
              <a:t>ömrü </a:t>
            </a:r>
            <a:r>
              <a:rPr lang="tr-TR" sz="2400" dirty="0">
                <a:solidFill>
                  <a:srgbClr val="FF0000"/>
                </a:solidFill>
                <a:effectLst/>
                <a:latin typeface="Comic Sans MS" pitchFamily="66" charset="0"/>
              </a:rPr>
              <a:t>1.5 -</a:t>
            </a:r>
            <a:r>
              <a:rPr lang="tr-TR" sz="2400" dirty="0" smtClean="0">
                <a:solidFill>
                  <a:srgbClr val="FF0000"/>
                </a:solidFill>
                <a:effectLst/>
                <a:latin typeface="Comic Sans MS" pitchFamily="66" charset="0"/>
              </a:rPr>
              <a:t>3 </a:t>
            </a:r>
            <a:r>
              <a:rPr lang="tr-TR" sz="2400" dirty="0">
                <a:solidFill>
                  <a:srgbClr val="FF0000"/>
                </a:solidFill>
                <a:effectLst/>
                <a:latin typeface="Comic Sans MS" pitchFamily="66" charset="0"/>
              </a:rPr>
              <a:t>saat</a:t>
            </a:r>
          </a:p>
          <a:p>
            <a:r>
              <a:rPr lang="tr-TR" sz="2400" dirty="0">
                <a:solidFill>
                  <a:srgbClr val="FFFF00"/>
                </a:solidFill>
                <a:effectLst/>
                <a:latin typeface="Comic Sans MS" pitchFamily="66" charset="0"/>
              </a:rPr>
              <a:t>Yatmadan 30-60 </a:t>
            </a:r>
            <a:r>
              <a:rPr lang="tr-TR" sz="2400" dirty="0" err="1" smtClean="0">
                <a:solidFill>
                  <a:srgbClr val="FFFF00"/>
                </a:solidFill>
                <a:effectLst/>
                <a:latin typeface="Comic Sans MS" pitchFamily="66" charset="0"/>
              </a:rPr>
              <a:t>dk</a:t>
            </a:r>
            <a:r>
              <a:rPr lang="tr-TR" sz="2400" dirty="0" smtClean="0">
                <a:solidFill>
                  <a:srgbClr val="FFFF00"/>
                </a:solidFill>
                <a:effectLst/>
                <a:latin typeface="Comic Sans MS" pitchFamily="66" charset="0"/>
              </a:rPr>
              <a:t> </a:t>
            </a:r>
            <a:r>
              <a:rPr lang="tr-TR" sz="2400" dirty="0">
                <a:solidFill>
                  <a:srgbClr val="FFFF00"/>
                </a:solidFill>
                <a:effectLst/>
                <a:latin typeface="Comic Sans MS" pitchFamily="66" charset="0"/>
              </a:rPr>
              <a:t>önce </a:t>
            </a:r>
          </a:p>
          <a:p>
            <a:r>
              <a:rPr lang="tr-TR" sz="2400" dirty="0">
                <a:effectLst/>
                <a:latin typeface="Comic Sans MS" pitchFamily="66" charset="0"/>
              </a:rPr>
              <a:t>Oral tablet (0.2-0.4mg) </a:t>
            </a:r>
          </a:p>
          <a:p>
            <a:endParaRPr lang="tr-TR" sz="2400" dirty="0" smtClean="0">
              <a:solidFill>
                <a:srgbClr val="FFFF00"/>
              </a:solidFill>
              <a:effectLst/>
              <a:latin typeface="Comic Sans MS" pitchFamily="66" charset="0"/>
            </a:endParaRPr>
          </a:p>
          <a:p>
            <a:r>
              <a:rPr lang="tr-TR" sz="2400" dirty="0" smtClean="0">
                <a:solidFill>
                  <a:srgbClr val="FFFF00"/>
                </a:solidFill>
                <a:effectLst/>
                <a:latin typeface="Comic Sans MS" pitchFamily="66" charset="0"/>
              </a:rPr>
              <a:t>Hızlı </a:t>
            </a:r>
            <a:r>
              <a:rPr lang="tr-TR" sz="2400" dirty="0">
                <a:solidFill>
                  <a:srgbClr val="FFFF00"/>
                </a:solidFill>
                <a:effectLst/>
                <a:latin typeface="Comic Sans MS" pitchFamily="66" charset="0"/>
              </a:rPr>
              <a:t>emilen </a:t>
            </a:r>
            <a:r>
              <a:rPr lang="tr-TR" sz="2400" dirty="0" err="1">
                <a:solidFill>
                  <a:srgbClr val="FFFF00"/>
                </a:solidFill>
                <a:effectLst/>
                <a:latin typeface="Comic Sans MS" pitchFamily="66" charset="0"/>
              </a:rPr>
              <a:t>sublingual</a:t>
            </a:r>
            <a:r>
              <a:rPr lang="tr-TR" sz="2400" dirty="0">
                <a:solidFill>
                  <a:srgbClr val="FFFF00"/>
                </a:solidFill>
                <a:effectLst/>
                <a:latin typeface="Comic Sans MS" pitchFamily="66" charset="0"/>
              </a:rPr>
              <a:t> </a:t>
            </a:r>
            <a:r>
              <a:rPr lang="tr-TR" sz="2400" dirty="0" err="1">
                <a:solidFill>
                  <a:srgbClr val="FFFF00"/>
                </a:solidFill>
                <a:effectLst/>
                <a:latin typeface="Comic Sans MS" pitchFamily="66" charset="0"/>
              </a:rPr>
              <a:t>liyofilizat</a:t>
            </a:r>
            <a:r>
              <a:rPr lang="tr-TR" sz="2400" dirty="0">
                <a:solidFill>
                  <a:srgbClr val="FFFF00"/>
                </a:solidFill>
                <a:effectLst/>
                <a:latin typeface="Comic Sans MS" pitchFamily="66" charset="0"/>
              </a:rPr>
              <a:t> (</a:t>
            </a:r>
            <a:r>
              <a:rPr lang="tr-TR" sz="2400" dirty="0" smtClean="0">
                <a:solidFill>
                  <a:srgbClr val="FFFF00"/>
                </a:solidFill>
                <a:effectLst/>
                <a:latin typeface="Comic Sans MS" pitchFamily="66" charset="0"/>
              </a:rPr>
              <a:t>120-240 </a:t>
            </a:r>
            <a:r>
              <a:rPr lang="el-GR" sz="2400" dirty="0" smtClean="0">
                <a:solidFill>
                  <a:srgbClr val="FFFF00"/>
                </a:solidFill>
                <a:effectLst/>
                <a:latin typeface="Comic Sans MS" pitchFamily="66" charset="0"/>
                <a:cs typeface="Times New Roman"/>
              </a:rPr>
              <a:t>μ</a:t>
            </a:r>
            <a:r>
              <a:rPr lang="tr-TR" sz="2400" dirty="0" smtClean="0">
                <a:solidFill>
                  <a:srgbClr val="FFFF00"/>
                </a:solidFill>
                <a:effectLst/>
                <a:latin typeface="Comic Sans MS" pitchFamily="66" charset="0"/>
                <a:cs typeface="Times New Roman"/>
              </a:rPr>
              <a:t>gr</a:t>
            </a:r>
            <a:r>
              <a:rPr lang="tr-TR" sz="2400" dirty="0" smtClean="0">
                <a:solidFill>
                  <a:srgbClr val="FFFF00"/>
                </a:solidFill>
                <a:effectLst/>
                <a:latin typeface="Comic Sans MS" pitchFamily="66" charset="0"/>
              </a:rPr>
              <a:t>) – </a:t>
            </a:r>
            <a:r>
              <a:rPr lang="tr-TR" sz="2400" dirty="0" smtClean="0">
                <a:solidFill>
                  <a:srgbClr val="FF0000"/>
                </a:solidFill>
                <a:effectLst/>
                <a:latin typeface="Comic Sans MS" pitchFamily="66" charset="0"/>
              </a:rPr>
              <a:t>MELT form</a:t>
            </a:r>
            <a:endParaRPr lang="tr-TR" sz="2400" dirty="0">
              <a:solidFill>
                <a:srgbClr val="FF0000"/>
              </a:solidFill>
              <a:effectLst/>
              <a:latin typeface="Comic Sans MS" pitchFamily="66" charset="0"/>
            </a:endParaRPr>
          </a:p>
          <a:p>
            <a:endParaRPr lang="tr-TR" sz="2400" dirty="0" smtClean="0">
              <a:effectLst/>
              <a:latin typeface="Comic Sans MS" pitchFamily="66" charset="0"/>
            </a:endParaRPr>
          </a:p>
          <a:p>
            <a:r>
              <a:rPr lang="tr-TR" sz="2400" dirty="0" smtClean="0">
                <a:effectLst/>
                <a:latin typeface="Comic Sans MS" pitchFamily="66" charset="0"/>
              </a:rPr>
              <a:t>İlacın </a:t>
            </a:r>
            <a:r>
              <a:rPr lang="tr-TR" sz="2400" dirty="0">
                <a:effectLst/>
                <a:latin typeface="Comic Sans MS" pitchFamily="66" charset="0"/>
              </a:rPr>
              <a:t>etkinliğine karar vermek için</a:t>
            </a:r>
            <a:r>
              <a:rPr lang="tr-TR" sz="2400" dirty="0" smtClean="0">
                <a:effectLst/>
                <a:latin typeface="Comic Sans MS" pitchFamily="66" charset="0"/>
              </a:rPr>
              <a:t>: </a:t>
            </a:r>
            <a:r>
              <a:rPr lang="tr-TR" sz="2400" dirty="0" smtClean="0">
                <a:solidFill>
                  <a:srgbClr val="FF0000"/>
                </a:solidFill>
                <a:effectLst/>
                <a:latin typeface="Comic Sans MS" pitchFamily="66" charset="0"/>
              </a:rPr>
              <a:t>2 – 6  </a:t>
            </a:r>
            <a:r>
              <a:rPr lang="tr-TR" sz="2400" dirty="0">
                <a:solidFill>
                  <a:srgbClr val="FF0000"/>
                </a:solidFill>
                <a:effectLst/>
                <a:latin typeface="Comic Sans MS" pitchFamily="66" charset="0"/>
              </a:rPr>
              <a:t>hafta </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39</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484784"/>
            <a:ext cx="18669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026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err="1" smtClean="0">
                <a:solidFill>
                  <a:srgbClr val="FFFF00"/>
                </a:solidFill>
                <a:effectLst/>
                <a:latin typeface="Comic Sans MS" panose="030F0702030302020204" pitchFamily="66" charset="0"/>
              </a:rPr>
              <a:t>Prevelans</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sz="half" idx="1"/>
          </p:nvPr>
        </p:nvSpPr>
        <p:spPr/>
        <p:txBody>
          <a:bodyPr/>
          <a:lstStyle/>
          <a:p>
            <a:r>
              <a:rPr lang="tr-TR" sz="2400" b="1" dirty="0" smtClean="0">
                <a:solidFill>
                  <a:srgbClr val="FFFF00"/>
                </a:solidFill>
                <a:effectLst/>
                <a:latin typeface="Comic Sans MS" pitchFamily="66" charset="0"/>
              </a:rPr>
              <a:t>5 yaş</a:t>
            </a:r>
            <a:r>
              <a:rPr lang="tr-TR" sz="2400" dirty="0" smtClean="0">
                <a:effectLst/>
                <a:latin typeface="Comic Sans MS" pitchFamily="66" charset="0"/>
              </a:rPr>
              <a:t>		</a:t>
            </a:r>
            <a:r>
              <a:rPr lang="tr-TR" sz="2400" b="1" dirty="0" smtClean="0">
                <a:solidFill>
                  <a:srgbClr val="FFFF00"/>
                </a:solidFill>
                <a:effectLst/>
                <a:latin typeface="Comic Sans MS" pitchFamily="66" charset="0"/>
              </a:rPr>
              <a:t>%15</a:t>
            </a:r>
          </a:p>
          <a:p>
            <a:endParaRPr lang="tr-TR" sz="2400" b="1" dirty="0" smtClean="0">
              <a:solidFill>
                <a:srgbClr val="FFFF00"/>
              </a:solidFill>
              <a:effectLst/>
              <a:latin typeface="Comic Sans MS" pitchFamily="66" charset="0"/>
            </a:endParaRPr>
          </a:p>
          <a:p>
            <a:r>
              <a:rPr lang="tr-TR" sz="2400" b="1" dirty="0" smtClean="0">
                <a:effectLst/>
                <a:latin typeface="Comic Sans MS" pitchFamily="66" charset="0"/>
              </a:rPr>
              <a:t>10 yaş</a:t>
            </a:r>
            <a:r>
              <a:rPr lang="tr-TR" sz="2400" dirty="0" smtClean="0">
                <a:effectLst/>
                <a:latin typeface="Comic Sans MS" pitchFamily="66" charset="0"/>
              </a:rPr>
              <a:t>		</a:t>
            </a:r>
            <a:r>
              <a:rPr lang="tr-TR" sz="2400" b="1" dirty="0" smtClean="0">
                <a:effectLst/>
                <a:latin typeface="Comic Sans MS" pitchFamily="66" charset="0"/>
              </a:rPr>
              <a:t>%5</a:t>
            </a:r>
          </a:p>
          <a:p>
            <a:endParaRPr lang="tr-TR" sz="2400" b="1" dirty="0" smtClean="0">
              <a:solidFill>
                <a:srgbClr val="FFFF00"/>
              </a:solidFill>
              <a:effectLst/>
              <a:latin typeface="Comic Sans MS" pitchFamily="66" charset="0"/>
            </a:endParaRPr>
          </a:p>
          <a:p>
            <a:r>
              <a:rPr lang="tr-TR" sz="2400" b="1" dirty="0" smtClean="0">
                <a:solidFill>
                  <a:srgbClr val="FFFF00"/>
                </a:solidFill>
                <a:effectLst/>
                <a:latin typeface="Comic Sans MS" pitchFamily="66" charset="0"/>
              </a:rPr>
              <a:t>15 yaş</a:t>
            </a:r>
            <a:r>
              <a:rPr lang="tr-TR" sz="2400" dirty="0" smtClean="0">
                <a:effectLst/>
                <a:latin typeface="Comic Sans MS" pitchFamily="66" charset="0"/>
              </a:rPr>
              <a:t>		</a:t>
            </a:r>
            <a:r>
              <a:rPr lang="tr-TR" sz="2400" b="1" dirty="0" smtClean="0">
                <a:solidFill>
                  <a:srgbClr val="FFFF00"/>
                </a:solidFill>
                <a:effectLst/>
                <a:latin typeface="Comic Sans MS" pitchFamily="66" charset="0"/>
              </a:rPr>
              <a:t>%1-2</a:t>
            </a:r>
          </a:p>
          <a:p>
            <a:endParaRPr lang="tr-TR" sz="2400" dirty="0" smtClean="0">
              <a:effectLst/>
              <a:latin typeface="Comic Sans MS" pitchFamily="66" charset="0"/>
            </a:endParaRPr>
          </a:p>
          <a:p>
            <a:r>
              <a:rPr lang="tr-TR" sz="2400" dirty="0" smtClean="0">
                <a:effectLst/>
                <a:latin typeface="Comic Sans MS" pitchFamily="66" charset="0"/>
              </a:rPr>
              <a:t>Erişkin		%0.5-1</a:t>
            </a:r>
            <a:endParaRPr lang="tr-TR" sz="2400" dirty="0">
              <a:effectLst/>
              <a:latin typeface="Comic Sans MS" pitchFamily="66" charset="0"/>
            </a:endParaRPr>
          </a:p>
        </p:txBody>
      </p:sp>
      <p:sp>
        <p:nvSpPr>
          <p:cNvPr id="4" name="İçerik Yer Tutucusu 3"/>
          <p:cNvSpPr>
            <a:spLocks noGrp="1"/>
          </p:cNvSpPr>
          <p:nvPr>
            <p:ph sz="half" idx="2"/>
          </p:nvPr>
        </p:nvSpPr>
        <p:spPr/>
        <p:txBody>
          <a:bodyPr/>
          <a:lstStyle/>
          <a:p>
            <a:r>
              <a:rPr lang="tr-TR" sz="2400" dirty="0" smtClean="0">
                <a:effectLst/>
                <a:latin typeface="Comic Sans MS" pitchFamily="66" charset="0"/>
              </a:rPr>
              <a:t>Her Yıl </a:t>
            </a:r>
            <a:r>
              <a:rPr lang="tr-TR" sz="2400" dirty="0" smtClean="0">
                <a:solidFill>
                  <a:srgbClr val="FFFF00"/>
                </a:solidFill>
                <a:effectLst/>
                <a:latin typeface="Comic Sans MS" pitchFamily="66" charset="0"/>
              </a:rPr>
              <a:t>%15 </a:t>
            </a:r>
            <a:r>
              <a:rPr lang="tr-TR" sz="2400" dirty="0" smtClean="0">
                <a:effectLst/>
                <a:latin typeface="Comic Sans MS" pitchFamily="66" charset="0"/>
              </a:rPr>
              <a:t>azalmakta</a:t>
            </a:r>
            <a:endParaRPr lang="tr-TR" sz="2400" dirty="0">
              <a:effectLst/>
              <a:latin typeface="Comic Sans MS" pitchFamily="66" charset="0"/>
            </a:endParaRPr>
          </a:p>
          <a:p>
            <a:endParaRPr lang="tr-TR" sz="2400" dirty="0" smtClean="0">
              <a:effectLst/>
              <a:latin typeface="Comic Sans MS" pitchFamily="66" charset="0"/>
            </a:endParaRPr>
          </a:p>
          <a:p>
            <a:r>
              <a:rPr lang="tr-TR" sz="2400" dirty="0" err="1" smtClean="0">
                <a:effectLst/>
                <a:latin typeface="Comic Sans MS" pitchFamily="66" charset="0"/>
              </a:rPr>
              <a:t>Enkoprezis</a:t>
            </a:r>
            <a:r>
              <a:rPr lang="tr-TR" sz="2400" dirty="0" smtClean="0">
                <a:effectLst/>
                <a:latin typeface="Comic Sans MS" pitchFamily="66" charset="0"/>
              </a:rPr>
              <a:t>	</a:t>
            </a:r>
            <a:r>
              <a:rPr lang="tr-TR" sz="2400" dirty="0" smtClean="0">
                <a:solidFill>
                  <a:srgbClr val="FFFF00"/>
                </a:solidFill>
                <a:effectLst/>
                <a:latin typeface="Comic Sans MS" pitchFamily="66" charset="0"/>
              </a:rPr>
              <a:t>%15</a:t>
            </a:r>
          </a:p>
          <a:p>
            <a:pPr marL="0" indent="0">
              <a:buNone/>
            </a:pPr>
            <a:r>
              <a:rPr lang="tr-TR" sz="2400" dirty="0">
                <a:effectLst/>
                <a:latin typeface="Comic Sans MS" pitchFamily="66" charset="0"/>
              </a:rPr>
              <a:t>	</a:t>
            </a:r>
            <a:r>
              <a:rPr lang="tr-TR" sz="2400" dirty="0" smtClean="0">
                <a:effectLst/>
                <a:latin typeface="Comic Sans MS" pitchFamily="66" charset="0"/>
              </a:rPr>
              <a:t>Erkeklerde  	</a:t>
            </a:r>
            <a:r>
              <a:rPr lang="tr-TR" sz="2400" dirty="0" err="1" smtClean="0">
                <a:effectLst/>
                <a:latin typeface="Comic Sans MS" pitchFamily="66" charset="0"/>
              </a:rPr>
              <a:t>predominant</a:t>
            </a:r>
            <a:endParaRPr lang="tr-TR" sz="2400" dirty="0">
              <a:effectLst/>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143" y="3929066"/>
            <a:ext cx="42973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7725F75-FBF7-4ED5-9AE5-B1109EBEEE28}" type="slidenum">
              <a:rPr lang="tr-TR" smtClean="0">
                <a:solidFill>
                  <a:srgbClr val="FFFFFF"/>
                </a:solidFill>
              </a:rPr>
              <a:pPr>
                <a:defRPr/>
              </a:pPr>
              <a:t>4</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480328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1380" y="1847610"/>
            <a:ext cx="7989690" cy="431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02" y="397388"/>
            <a:ext cx="8434602" cy="94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96963"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40</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739552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p:txBody>
          <a:bodyPr/>
          <a:lstStyle/>
          <a:p>
            <a:endParaRPr lang="tr-TR" altLang="tr-TR" smtClean="0"/>
          </a:p>
        </p:txBody>
      </p:sp>
      <p:sp>
        <p:nvSpPr>
          <p:cNvPr id="3" name="2 İçerik Yer Tutucusu"/>
          <p:cNvSpPr>
            <a:spLocks noGrp="1"/>
          </p:cNvSpPr>
          <p:nvPr>
            <p:ph idx="1"/>
          </p:nvPr>
        </p:nvSpPr>
        <p:spPr>
          <a:xfrm>
            <a:off x="381000" y="1946275"/>
            <a:ext cx="8561388" cy="4114800"/>
          </a:xfrm>
        </p:spPr>
        <p:txBody>
          <a:bodyPr/>
          <a:lstStyle/>
          <a:p>
            <a:pPr>
              <a:defRPr/>
            </a:pPr>
            <a:endParaRPr lang="tr-TR" dirty="0"/>
          </a:p>
        </p:txBody>
      </p:sp>
      <p:pic>
        <p:nvPicPr>
          <p:cNvPr id="337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8610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981200"/>
            <a:ext cx="56911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0250" y="1981200"/>
            <a:ext cx="3333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Metin kutusu"/>
          <p:cNvSpPr txBox="1"/>
          <p:nvPr/>
        </p:nvSpPr>
        <p:spPr>
          <a:xfrm>
            <a:off x="6019800" y="4419600"/>
            <a:ext cx="2819400" cy="1471172"/>
          </a:xfrm>
          <a:prstGeom prst="rect">
            <a:avLst/>
          </a:prstGeom>
          <a:noFill/>
        </p:spPr>
        <p:txBody>
          <a:bodyPr>
            <a:spAutoFit/>
          </a:bodyPr>
          <a:lstStyle/>
          <a:p>
            <a:pPr algn="ctr" fontAlgn="base">
              <a:spcBef>
                <a:spcPct val="20000"/>
              </a:spcBef>
              <a:spcAft>
                <a:spcPct val="0"/>
              </a:spcAft>
              <a:buClr>
                <a:srgbClr val="00FFFF"/>
              </a:buClr>
              <a:buSzPct val="75000"/>
              <a:buFont typeface="Wingdings" pitchFamily="2" charset="2"/>
              <a:buNone/>
              <a:defRPr/>
            </a:pPr>
            <a:r>
              <a:rPr lang="tr-TR" sz="1600" b="1" dirty="0">
                <a:solidFill>
                  <a:srgbClr val="FF0000"/>
                </a:solidFill>
                <a:latin typeface="Comic Sans MS" pitchFamily="66" charset="0"/>
              </a:rPr>
              <a:t>RELAPS İÇİN RİSK</a:t>
            </a:r>
          </a:p>
          <a:p>
            <a:pPr fontAlgn="base">
              <a:spcBef>
                <a:spcPct val="20000"/>
              </a:spcBef>
              <a:spcAft>
                <a:spcPct val="0"/>
              </a:spcAft>
              <a:buClr>
                <a:srgbClr val="00FFFF"/>
              </a:buClr>
              <a:buSzPct val="75000"/>
              <a:buFont typeface="Wingdings" pitchFamily="2" charset="2"/>
              <a:buChar char="n"/>
              <a:defRPr/>
            </a:pPr>
            <a:r>
              <a:rPr lang="tr-TR" sz="1600" dirty="0">
                <a:solidFill>
                  <a:srgbClr val="FFFFFF"/>
                </a:solidFill>
                <a:latin typeface="Comic Sans MS" pitchFamily="66" charset="0"/>
              </a:rPr>
              <a:t>Islak gece </a:t>
            </a:r>
            <a:r>
              <a:rPr lang="tr-TR" sz="1600" dirty="0" smtClean="0">
                <a:solidFill>
                  <a:srgbClr val="FFFFFF"/>
                </a:solidFill>
                <a:latin typeface="Comic Sans MS" pitchFamily="66" charset="0"/>
              </a:rPr>
              <a:t>sayısı </a:t>
            </a:r>
            <a:r>
              <a:rPr lang="tr-TR" sz="1600" dirty="0">
                <a:solidFill>
                  <a:srgbClr val="FFFFFF"/>
                </a:solidFill>
                <a:latin typeface="Comic Sans MS" pitchFamily="66" charset="0"/>
              </a:rPr>
              <a:t>/hafta</a:t>
            </a:r>
          </a:p>
          <a:p>
            <a:pPr fontAlgn="base">
              <a:spcBef>
                <a:spcPct val="20000"/>
              </a:spcBef>
              <a:spcAft>
                <a:spcPct val="0"/>
              </a:spcAft>
              <a:buClr>
                <a:srgbClr val="00FFFF"/>
              </a:buClr>
              <a:buSzPct val="75000"/>
              <a:buFont typeface="Wingdings" pitchFamily="2" charset="2"/>
              <a:buChar char="n"/>
              <a:defRPr/>
            </a:pPr>
            <a:r>
              <a:rPr lang="tr-TR" sz="1600" dirty="0">
                <a:solidFill>
                  <a:srgbClr val="FFFFFF"/>
                </a:solidFill>
                <a:latin typeface="Comic Sans MS" pitchFamily="66" charset="0"/>
              </a:rPr>
              <a:t>Efektif dozun 240uq olması</a:t>
            </a:r>
          </a:p>
          <a:p>
            <a:pPr fontAlgn="base">
              <a:spcBef>
                <a:spcPct val="20000"/>
              </a:spcBef>
              <a:spcAft>
                <a:spcPct val="0"/>
              </a:spcAft>
              <a:buClr>
                <a:srgbClr val="00FFFF"/>
              </a:buClr>
              <a:buSzPct val="75000"/>
              <a:buFont typeface="Wingdings" pitchFamily="2" charset="2"/>
              <a:buChar char="n"/>
              <a:defRPr/>
            </a:pPr>
            <a:r>
              <a:rPr lang="tr-TR" sz="1600" dirty="0">
                <a:solidFill>
                  <a:srgbClr val="FFFFFF"/>
                </a:solidFill>
                <a:latin typeface="Comic Sans MS" pitchFamily="66" charset="0"/>
              </a:rPr>
              <a:t>İlacın aniden kesilmesi </a:t>
            </a:r>
          </a:p>
        </p:txBody>
      </p:sp>
      <p:sp>
        <p:nvSpPr>
          <p:cNvPr id="9" name="8 Metin kutusu"/>
          <p:cNvSpPr txBox="1"/>
          <p:nvPr/>
        </p:nvSpPr>
        <p:spPr>
          <a:xfrm>
            <a:off x="838200" y="5715000"/>
            <a:ext cx="685800" cy="400050"/>
          </a:xfrm>
          <a:prstGeom prst="rect">
            <a:avLst/>
          </a:prstGeom>
          <a:noFill/>
          <a:ln>
            <a:solidFill>
              <a:srgbClr val="000000"/>
            </a:solidFill>
          </a:ln>
        </p:spPr>
        <p:txBody>
          <a:bodyPr>
            <a:spAutoFit/>
          </a:bodyPr>
          <a:lstStyle/>
          <a:p>
            <a:pPr algn="ctr" fontAlgn="base">
              <a:spcBef>
                <a:spcPct val="20000"/>
              </a:spcBef>
              <a:spcAft>
                <a:spcPct val="0"/>
              </a:spcAft>
              <a:buClr>
                <a:srgbClr val="00FFFF"/>
              </a:buClr>
              <a:buSzPct val="75000"/>
              <a:buFont typeface="Wingdings" pitchFamily="2" charset="2"/>
              <a:buNone/>
              <a:defRPr/>
            </a:pPr>
            <a:r>
              <a:rPr lang="tr-TR" sz="2000" dirty="0">
                <a:solidFill>
                  <a:srgbClr val="000000"/>
                </a:solidFill>
                <a:effectLst>
                  <a:outerShdw blurRad="38100" dist="38100" dir="2700000" algn="tl">
                    <a:srgbClr val="000000">
                      <a:alpha val="43137"/>
                    </a:srgbClr>
                  </a:outerShdw>
                </a:effectLst>
              </a:rPr>
              <a:t>1/2</a:t>
            </a:r>
          </a:p>
        </p:txBody>
      </p:sp>
      <p:sp>
        <p:nvSpPr>
          <p:cNvPr id="10" name="9 Metin kutusu"/>
          <p:cNvSpPr txBox="1"/>
          <p:nvPr/>
        </p:nvSpPr>
        <p:spPr>
          <a:xfrm>
            <a:off x="1835696" y="5715000"/>
            <a:ext cx="1169194" cy="707886"/>
          </a:xfrm>
          <a:prstGeom prst="rect">
            <a:avLst/>
          </a:prstGeom>
          <a:noFill/>
          <a:ln>
            <a:solidFill>
              <a:srgbClr val="000000"/>
            </a:solidFill>
          </a:ln>
        </p:spPr>
        <p:txBody>
          <a:bodyPr wrap="square">
            <a:spAutoFit/>
          </a:bodyPr>
          <a:lstStyle/>
          <a:p>
            <a:pPr algn="ctr" fontAlgn="base">
              <a:spcBef>
                <a:spcPct val="20000"/>
              </a:spcBef>
              <a:spcAft>
                <a:spcPct val="0"/>
              </a:spcAft>
              <a:buClr>
                <a:srgbClr val="00FFFF"/>
              </a:buClr>
              <a:buSzPct val="75000"/>
              <a:buFont typeface="Wingdings" pitchFamily="2" charset="2"/>
              <a:buNone/>
              <a:defRPr/>
            </a:pPr>
            <a:r>
              <a:rPr lang="tr-TR" sz="2000" dirty="0" err="1" smtClean="0">
                <a:solidFill>
                  <a:srgbClr val="000000"/>
                </a:solidFill>
                <a:effectLst>
                  <a:outerShdw blurRad="38100" dist="38100" dir="2700000" algn="tl">
                    <a:srgbClr val="000000">
                      <a:alpha val="43137"/>
                    </a:srgbClr>
                  </a:outerShdw>
                </a:effectLst>
              </a:rPr>
              <a:t>Günaşırırı</a:t>
            </a:r>
            <a:endParaRPr lang="tr-TR" sz="2000" dirty="0">
              <a:solidFill>
                <a:srgbClr val="000000"/>
              </a:solidFill>
              <a:effectLst>
                <a:outerShdw blurRad="38100" dist="38100" dir="2700000" algn="tl">
                  <a:srgbClr val="000000">
                    <a:alpha val="43137"/>
                  </a:srgbClr>
                </a:outerShdw>
              </a:effectLst>
            </a:endParaRPr>
          </a:p>
        </p:txBody>
      </p:sp>
      <p:sp>
        <p:nvSpPr>
          <p:cNvPr id="11" name="10 Metin kutusu"/>
          <p:cNvSpPr txBox="1"/>
          <p:nvPr/>
        </p:nvSpPr>
        <p:spPr>
          <a:xfrm>
            <a:off x="3352800" y="5715000"/>
            <a:ext cx="685800" cy="400050"/>
          </a:xfrm>
          <a:prstGeom prst="rect">
            <a:avLst/>
          </a:prstGeom>
          <a:noFill/>
          <a:ln>
            <a:solidFill>
              <a:srgbClr val="000000"/>
            </a:solidFill>
          </a:ln>
        </p:spPr>
        <p:txBody>
          <a:bodyPr>
            <a:spAutoFit/>
          </a:bodyPr>
          <a:lstStyle/>
          <a:p>
            <a:pPr algn="ctr" fontAlgn="base">
              <a:spcBef>
                <a:spcPct val="20000"/>
              </a:spcBef>
              <a:spcAft>
                <a:spcPct val="0"/>
              </a:spcAft>
              <a:buClr>
                <a:srgbClr val="00FFFF"/>
              </a:buClr>
              <a:buSzPct val="75000"/>
              <a:buFont typeface="Wingdings" pitchFamily="2" charset="2"/>
              <a:buNone/>
              <a:defRPr/>
            </a:pPr>
            <a:r>
              <a:rPr lang="tr-TR" sz="2000" dirty="0">
                <a:solidFill>
                  <a:srgbClr val="000000"/>
                </a:solidFill>
                <a:effectLst>
                  <a:outerShdw blurRad="38100" dist="38100" dir="2700000" algn="tl">
                    <a:srgbClr val="000000">
                      <a:alpha val="43137"/>
                    </a:srgbClr>
                  </a:outerShdw>
                </a:effectLst>
              </a:rPr>
              <a:t>Ani</a:t>
            </a:r>
          </a:p>
        </p:txBody>
      </p:sp>
      <p:sp>
        <p:nvSpPr>
          <p:cNvPr id="12" name="11 Metin kutusu"/>
          <p:cNvSpPr txBox="1"/>
          <p:nvPr/>
        </p:nvSpPr>
        <p:spPr>
          <a:xfrm>
            <a:off x="4648200" y="5715000"/>
            <a:ext cx="1143000" cy="400050"/>
          </a:xfrm>
          <a:prstGeom prst="rect">
            <a:avLst/>
          </a:prstGeom>
          <a:noFill/>
          <a:ln>
            <a:solidFill>
              <a:srgbClr val="000000"/>
            </a:solidFill>
          </a:ln>
        </p:spPr>
        <p:txBody>
          <a:bodyPr>
            <a:spAutoFit/>
          </a:bodyPr>
          <a:lstStyle/>
          <a:p>
            <a:pPr algn="ctr" fontAlgn="base">
              <a:spcBef>
                <a:spcPct val="20000"/>
              </a:spcBef>
              <a:spcAft>
                <a:spcPct val="0"/>
              </a:spcAft>
              <a:buClr>
                <a:srgbClr val="00FFFF"/>
              </a:buClr>
              <a:buSzPct val="75000"/>
              <a:buFont typeface="Wingdings" pitchFamily="2" charset="2"/>
              <a:buNone/>
              <a:defRPr/>
            </a:pPr>
            <a:r>
              <a:rPr lang="tr-TR" sz="2000" dirty="0" err="1">
                <a:solidFill>
                  <a:srgbClr val="000000"/>
                </a:solidFill>
                <a:effectLst>
                  <a:outerShdw blurRad="38100" dist="38100" dir="2700000" algn="tl">
                    <a:srgbClr val="000000">
                      <a:alpha val="43137"/>
                    </a:srgbClr>
                  </a:outerShdw>
                </a:effectLst>
              </a:rPr>
              <a:t>Plasebo</a:t>
            </a:r>
            <a:endParaRPr lang="tr-TR" sz="2000" dirty="0">
              <a:solidFill>
                <a:srgbClr val="000000"/>
              </a:solidFill>
              <a:effectLst>
                <a:outerShdw blurRad="38100" dist="38100" dir="2700000" algn="tl">
                  <a:srgbClr val="000000">
                    <a:alpha val="43137"/>
                  </a:srgbClr>
                </a:outerShdw>
              </a:effectLst>
            </a:endParaRPr>
          </a:p>
        </p:txBody>
      </p:sp>
      <p:sp>
        <p:nvSpPr>
          <p:cNvPr id="13" name="12 Metin kutusu"/>
          <p:cNvSpPr txBox="1"/>
          <p:nvPr/>
        </p:nvSpPr>
        <p:spPr>
          <a:xfrm>
            <a:off x="6429388" y="6000768"/>
            <a:ext cx="2486012" cy="307777"/>
          </a:xfrm>
          <a:prstGeom prst="rect">
            <a:avLst/>
          </a:prstGeom>
          <a:noFill/>
          <a:ln>
            <a:solidFill>
              <a:srgbClr val="FFFF00"/>
            </a:solidFill>
          </a:ln>
        </p:spPr>
        <p:txBody>
          <a:bodyPr wrap="square">
            <a:spAutoFit/>
          </a:bodyPr>
          <a:lstStyle/>
          <a:p>
            <a:pPr fontAlgn="base">
              <a:spcBef>
                <a:spcPct val="20000"/>
              </a:spcBef>
              <a:spcAft>
                <a:spcPct val="0"/>
              </a:spcAft>
              <a:buClr>
                <a:srgbClr val="00FFFF"/>
              </a:buClr>
              <a:buSzPct val="75000"/>
              <a:buFont typeface="Wingdings" pitchFamily="2" charset="2"/>
              <a:buNone/>
              <a:defRPr/>
            </a:pPr>
            <a:r>
              <a:rPr lang="tr-TR" sz="1400" dirty="0">
                <a:solidFill>
                  <a:srgbClr val="FFFF00"/>
                </a:solidFill>
                <a:effectLst>
                  <a:outerShdw blurRad="38100" dist="38100" dir="2700000" algn="tl">
                    <a:srgbClr val="000000">
                      <a:alpha val="43137"/>
                    </a:srgbClr>
                  </a:outerShdw>
                </a:effectLst>
                <a:latin typeface="Comic Sans MS" pitchFamily="66" charset="0"/>
              </a:rPr>
              <a:t>Gökçe Mİ  J. </a:t>
            </a:r>
            <a:r>
              <a:rPr lang="tr-TR" sz="1400" dirty="0" err="1">
                <a:solidFill>
                  <a:srgbClr val="FFFF00"/>
                </a:solidFill>
                <a:effectLst>
                  <a:outerShdw blurRad="38100" dist="38100" dir="2700000" algn="tl">
                    <a:srgbClr val="000000">
                      <a:alpha val="43137"/>
                    </a:srgbClr>
                  </a:outerShdw>
                </a:effectLst>
                <a:latin typeface="Comic Sans MS" pitchFamily="66" charset="0"/>
              </a:rPr>
              <a:t>Urol</a:t>
            </a:r>
            <a:r>
              <a:rPr lang="tr-TR" sz="1400" dirty="0">
                <a:solidFill>
                  <a:srgbClr val="FFFF00"/>
                </a:solidFill>
                <a:effectLst>
                  <a:outerShdw blurRad="38100" dist="38100" dir="2700000" algn="tl">
                    <a:srgbClr val="000000">
                      <a:alpha val="43137"/>
                    </a:srgbClr>
                  </a:outerShdw>
                </a:effectLst>
                <a:latin typeface="Comic Sans MS" pitchFamily="66" charset="0"/>
              </a:rPr>
              <a:t> 2014</a:t>
            </a:r>
          </a:p>
        </p:txBody>
      </p:sp>
      <p:sp>
        <p:nvSpPr>
          <p:cNvPr id="14" name="1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15" name="14 Slayt Numarası Yer Tutucusu"/>
          <p:cNvSpPr>
            <a:spLocks noGrp="1"/>
          </p:cNvSpPr>
          <p:nvPr>
            <p:ph type="sldNum" sz="quarter" idx="12"/>
          </p:nvPr>
        </p:nvSpPr>
        <p:spPr/>
        <p:txBody>
          <a:bodyPr/>
          <a:lstStyle/>
          <a:p>
            <a:pPr>
              <a:defRPr/>
            </a:pPr>
            <a:fld id="{1E807A43-F919-4EF7-87D8-E9D6499A94CA}" type="slidenum">
              <a:rPr lang="tr-TR" smtClean="0">
                <a:solidFill>
                  <a:srgbClr val="FFFFFF"/>
                </a:solidFill>
              </a:rPr>
              <a:pPr>
                <a:defRPr/>
              </a:pPr>
              <a:t>41</a:t>
            </a:fld>
            <a:endParaRPr lang="tr-TR">
              <a:solidFill>
                <a:srgbClr val="FFFFFF"/>
              </a:solidFill>
            </a:endParaRPr>
          </a:p>
        </p:txBody>
      </p:sp>
      <p:sp>
        <p:nvSpPr>
          <p:cNvPr id="16" name="1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759908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Yan Etkiler</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r>
              <a:rPr lang="tr-TR" sz="2400" dirty="0" err="1">
                <a:effectLst/>
                <a:latin typeface="Comic Sans MS" panose="030F0702030302020204" pitchFamily="66" charset="0"/>
              </a:rPr>
              <a:t>Hiponatremi</a:t>
            </a:r>
            <a:endParaRPr lang="tr-TR" sz="2400" dirty="0">
              <a:effectLst/>
              <a:latin typeface="Comic Sans MS" panose="030F0702030302020204" pitchFamily="66" charset="0"/>
            </a:endParaRPr>
          </a:p>
          <a:p>
            <a:pPr marL="0" indent="0">
              <a:buNone/>
            </a:pPr>
            <a:r>
              <a:rPr lang="tr-TR" sz="2400" dirty="0" smtClean="0">
                <a:effectLst/>
                <a:latin typeface="Comic Sans MS" panose="030F0702030302020204" pitchFamily="66" charset="0"/>
              </a:rPr>
              <a:t>	Baş </a:t>
            </a:r>
            <a:r>
              <a:rPr lang="tr-TR" sz="2400" dirty="0">
                <a:effectLst/>
                <a:latin typeface="Comic Sans MS" panose="030F0702030302020204" pitchFamily="66" charset="0"/>
              </a:rPr>
              <a:t>ağrısı</a:t>
            </a:r>
          </a:p>
          <a:p>
            <a:pPr marL="0" indent="0">
              <a:buNone/>
            </a:pPr>
            <a:r>
              <a:rPr lang="tr-TR" sz="2400" dirty="0" smtClean="0">
                <a:effectLst/>
                <a:latin typeface="Comic Sans MS" panose="030F0702030302020204" pitchFamily="66" charset="0"/>
              </a:rPr>
              <a:t>	Bulantı-kusma</a:t>
            </a:r>
            <a:endParaRPr lang="tr-TR" sz="2400" dirty="0">
              <a:effectLst/>
              <a:latin typeface="Comic Sans MS" panose="030F0702030302020204" pitchFamily="66" charset="0"/>
            </a:endParaRPr>
          </a:p>
          <a:p>
            <a:pPr marL="0" indent="0">
              <a:buNone/>
            </a:pPr>
            <a:r>
              <a:rPr lang="tr-TR" sz="2400" dirty="0" smtClean="0">
                <a:effectLst/>
                <a:latin typeface="Comic Sans MS" panose="030F0702030302020204" pitchFamily="66" charset="0"/>
              </a:rPr>
              <a:t>	</a:t>
            </a:r>
            <a:r>
              <a:rPr lang="tr-TR" sz="2400" dirty="0" err="1" smtClean="0">
                <a:effectLst/>
                <a:latin typeface="Comic Sans MS" panose="030F0702030302020204" pitchFamily="66" charset="0"/>
              </a:rPr>
              <a:t>Konvülsiyon</a:t>
            </a:r>
            <a:endParaRPr lang="tr-TR" sz="2400" dirty="0">
              <a:effectLst/>
              <a:latin typeface="Comic Sans MS" panose="030F0702030302020204" pitchFamily="66" charset="0"/>
            </a:endParaRPr>
          </a:p>
          <a:p>
            <a:endParaRPr lang="tr-TR" sz="2400" dirty="0" smtClean="0">
              <a:effectLst/>
              <a:latin typeface="Comic Sans MS" panose="030F0702030302020204" pitchFamily="66" charset="0"/>
            </a:endParaRPr>
          </a:p>
          <a:p>
            <a:r>
              <a:rPr lang="tr-TR" sz="2400" dirty="0" smtClean="0">
                <a:solidFill>
                  <a:srgbClr val="FFFF00"/>
                </a:solidFill>
                <a:effectLst/>
                <a:latin typeface="Comic Sans MS" panose="030F0702030302020204" pitchFamily="66" charset="0"/>
              </a:rPr>
              <a:t>Sıvı </a:t>
            </a:r>
            <a:r>
              <a:rPr lang="tr-TR" sz="2400" dirty="0">
                <a:solidFill>
                  <a:srgbClr val="FFFF00"/>
                </a:solidFill>
                <a:effectLst/>
                <a:latin typeface="Comic Sans MS" panose="030F0702030302020204" pitchFamily="66" charset="0"/>
              </a:rPr>
              <a:t>kısıtlamasına uyan </a:t>
            </a:r>
            <a:r>
              <a:rPr lang="tr-TR" sz="2400" dirty="0">
                <a:effectLst/>
                <a:latin typeface="Comic Sans MS" panose="030F0702030302020204" pitchFamily="66" charset="0"/>
              </a:rPr>
              <a:t>hastalarda </a:t>
            </a:r>
            <a:r>
              <a:rPr lang="tr-TR" sz="2400" dirty="0">
                <a:solidFill>
                  <a:srgbClr val="FF0000"/>
                </a:solidFill>
                <a:effectLst/>
                <a:latin typeface="Comic Sans MS" panose="030F0702030302020204" pitchFamily="66" charset="0"/>
              </a:rPr>
              <a:t>yan etki düşük </a:t>
            </a:r>
            <a:r>
              <a:rPr lang="tr-TR" sz="2400" dirty="0">
                <a:effectLst/>
                <a:latin typeface="Comic Sans MS" panose="030F0702030302020204" pitchFamily="66" charset="0"/>
              </a:rPr>
              <a:t>(22/54) </a:t>
            </a:r>
          </a:p>
          <a:p>
            <a:endParaRPr lang="tr-TR" sz="2400" dirty="0" smtClean="0">
              <a:solidFill>
                <a:srgbClr val="FF0000"/>
              </a:solidFill>
              <a:effectLst/>
              <a:latin typeface="Comic Sans MS" panose="030F0702030302020204" pitchFamily="66" charset="0"/>
            </a:endParaRPr>
          </a:p>
          <a:p>
            <a:r>
              <a:rPr lang="tr-TR" sz="2400" dirty="0" err="1" smtClean="0">
                <a:solidFill>
                  <a:srgbClr val="FF0000"/>
                </a:solidFill>
                <a:effectLst/>
                <a:latin typeface="Comic Sans MS" panose="030F0702030302020204" pitchFamily="66" charset="0"/>
              </a:rPr>
              <a:t>Polidipsi</a:t>
            </a:r>
            <a:r>
              <a:rPr lang="tr-TR" sz="2400" dirty="0" smtClean="0">
                <a:solidFill>
                  <a:srgbClr val="FFFF00"/>
                </a:solidFill>
                <a:effectLst/>
                <a:latin typeface="Comic Sans MS" panose="030F0702030302020204" pitchFamily="66" charset="0"/>
              </a:rPr>
              <a:t>: </a:t>
            </a:r>
            <a:r>
              <a:rPr lang="tr-TR" sz="2400" dirty="0" err="1" smtClean="0">
                <a:solidFill>
                  <a:srgbClr val="FFFF00"/>
                </a:solidFill>
                <a:effectLst/>
                <a:latin typeface="Comic Sans MS" panose="030F0702030302020204" pitchFamily="66" charset="0"/>
              </a:rPr>
              <a:t>desmopressin</a:t>
            </a:r>
            <a:r>
              <a:rPr lang="tr-TR" sz="2400" dirty="0" smtClean="0">
                <a:solidFill>
                  <a:srgbClr val="FFFF00"/>
                </a:solidFill>
                <a:effectLst/>
                <a:latin typeface="Comic Sans MS" panose="030F0702030302020204" pitchFamily="66" charset="0"/>
              </a:rPr>
              <a:t> </a:t>
            </a:r>
            <a:r>
              <a:rPr lang="tr-TR" sz="2400" dirty="0" err="1">
                <a:solidFill>
                  <a:srgbClr val="FFFF00"/>
                </a:solidFill>
                <a:effectLst/>
                <a:latin typeface="Comic Sans MS" panose="030F0702030302020204" pitchFamily="66" charset="0"/>
              </a:rPr>
              <a:t>ted</a:t>
            </a:r>
            <a:r>
              <a:rPr lang="tr-TR" sz="2400" dirty="0">
                <a:solidFill>
                  <a:srgbClr val="FFFF00"/>
                </a:solidFill>
                <a:effectLst/>
                <a:latin typeface="Comic Sans MS" panose="030F0702030302020204" pitchFamily="66" charset="0"/>
              </a:rPr>
              <a:t> için </a:t>
            </a:r>
            <a:r>
              <a:rPr lang="tr-TR" sz="2400" dirty="0" err="1" smtClean="0">
                <a:solidFill>
                  <a:srgbClr val="FF0000"/>
                </a:solidFill>
                <a:effectLst/>
                <a:latin typeface="Comic Sans MS" panose="030F0702030302020204" pitchFamily="66" charset="0"/>
              </a:rPr>
              <a:t>kontraendike</a:t>
            </a:r>
            <a:r>
              <a:rPr lang="tr-TR" sz="2400" dirty="0" smtClean="0">
                <a:solidFill>
                  <a:srgbClr val="FF0000"/>
                </a:solidFill>
                <a:effectLst/>
                <a:latin typeface="Comic Sans MS" panose="030F0702030302020204" pitchFamily="66" charset="0"/>
              </a:rPr>
              <a:t> !!!!!!!</a:t>
            </a:r>
            <a:endParaRPr lang="tr-TR" sz="2400" dirty="0">
              <a:solidFill>
                <a:srgbClr val="FF0000"/>
              </a:solidFill>
              <a:effectLst/>
              <a:latin typeface="Comic Sans MS" panose="030F0702030302020204" pitchFamily="66" charset="0"/>
            </a:endParaRPr>
          </a:p>
          <a:p>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805264"/>
            <a:ext cx="292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42</a:t>
            </a:fld>
            <a:endParaRPr lang="tr-TR">
              <a:solidFill>
                <a:srgbClr val="FFFFFF"/>
              </a:solidFill>
            </a:endParaRP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104327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4) </a:t>
            </a:r>
            <a:r>
              <a:rPr lang="tr-TR" sz="4000" dirty="0" err="1" smtClean="0">
                <a:solidFill>
                  <a:srgbClr val="FFFF00"/>
                </a:solidFill>
                <a:effectLst/>
                <a:latin typeface="Comic Sans MS" panose="030F0702030302020204" pitchFamily="66" charset="0"/>
              </a:rPr>
              <a:t>Antikolinerjikler</a:t>
            </a:r>
            <a:r>
              <a:rPr lang="tr-TR" sz="4000" dirty="0" smtClean="0">
                <a:solidFill>
                  <a:srgbClr val="FFFF00"/>
                </a:solidFill>
                <a:effectLst/>
                <a:latin typeface="Comic Sans MS" panose="030F0702030302020204" pitchFamily="66" charset="0"/>
              </a:rPr>
              <a:t> </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sz="half" idx="1"/>
          </p:nvPr>
        </p:nvSpPr>
        <p:spPr/>
        <p:txBody>
          <a:bodyPr/>
          <a:lstStyle/>
          <a:p>
            <a:pPr>
              <a:buFont typeface="Wingdings" panose="05000000000000000000" pitchFamily="2" charset="2"/>
              <a:buChar char="ü"/>
            </a:pPr>
            <a:r>
              <a:rPr lang="tr-TR" sz="2000" dirty="0">
                <a:solidFill>
                  <a:srgbClr val="FF0000"/>
                </a:solidFill>
                <a:effectLst/>
                <a:latin typeface="Comic Sans MS" panose="030F0702030302020204" pitchFamily="66" charset="0"/>
              </a:rPr>
              <a:t>Alarm ve </a:t>
            </a:r>
            <a:r>
              <a:rPr lang="tr-TR" sz="2000" dirty="0" err="1">
                <a:solidFill>
                  <a:srgbClr val="FF0000"/>
                </a:solidFill>
                <a:effectLst/>
                <a:latin typeface="Comic Sans MS" panose="030F0702030302020204" pitchFamily="66" charset="0"/>
              </a:rPr>
              <a:t>desmopressin</a:t>
            </a:r>
            <a:r>
              <a:rPr lang="tr-TR" sz="2000" dirty="0">
                <a:solidFill>
                  <a:srgbClr val="FF0000"/>
                </a:solidFill>
                <a:effectLst/>
                <a:latin typeface="Comic Sans MS" panose="030F0702030302020204" pitchFamily="66" charset="0"/>
              </a:rPr>
              <a:t> tedavisi başarısız </a:t>
            </a:r>
          </a:p>
          <a:p>
            <a:r>
              <a:rPr lang="tr-TR" sz="2000" dirty="0" err="1">
                <a:solidFill>
                  <a:srgbClr val="FFFF00"/>
                </a:solidFill>
                <a:effectLst/>
                <a:latin typeface="Comic Sans MS" panose="030F0702030302020204" pitchFamily="66" charset="0"/>
              </a:rPr>
              <a:t>Enüretik</a:t>
            </a:r>
            <a:r>
              <a:rPr lang="tr-TR" sz="2000" dirty="0">
                <a:solidFill>
                  <a:srgbClr val="FFFF00"/>
                </a:solidFill>
                <a:effectLst/>
                <a:latin typeface="Comic Sans MS" panose="030F0702030302020204" pitchFamily="66" charset="0"/>
              </a:rPr>
              <a:t> çocukların %35’inde </a:t>
            </a:r>
            <a:r>
              <a:rPr lang="tr-TR" sz="2000" dirty="0" err="1">
                <a:solidFill>
                  <a:srgbClr val="FFFF00"/>
                </a:solidFill>
                <a:effectLst/>
                <a:latin typeface="Comic Sans MS" panose="030F0702030302020204" pitchFamily="66" charset="0"/>
              </a:rPr>
              <a:t>noktürnal</a:t>
            </a:r>
            <a:r>
              <a:rPr lang="tr-TR" sz="2000" dirty="0">
                <a:solidFill>
                  <a:srgbClr val="FFFF00"/>
                </a:solidFill>
                <a:effectLst/>
                <a:latin typeface="Comic Sans MS" panose="030F0702030302020204" pitchFamily="66" charset="0"/>
              </a:rPr>
              <a:t> DAA </a:t>
            </a:r>
          </a:p>
          <a:p>
            <a:r>
              <a:rPr lang="tr-TR" sz="2000" dirty="0">
                <a:solidFill>
                  <a:srgbClr val="FF0000"/>
                </a:solidFill>
                <a:effectLst/>
                <a:latin typeface="Comic Sans MS" panose="030F0702030302020204" pitchFamily="66" charset="0"/>
              </a:rPr>
              <a:t>%40 başarı</a:t>
            </a:r>
          </a:p>
          <a:p>
            <a:r>
              <a:rPr lang="tr-TR" sz="2000" dirty="0">
                <a:solidFill>
                  <a:srgbClr val="FFFF00"/>
                </a:solidFill>
                <a:effectLst/>
                <a:latin typeface="Comic Sans MS" panose="030F0702030302020204" pitchFamily="66" charset="0"/>
              </a:rPr>
              <a:t>Özellikle gecede ikiden fazla epizot olan</a:t>
            </a:r>
          </a:p>
          <a:p>
            <a:r>
              <a:rPr lang="tr-TR" sz="2000" dirty="0">
                <a:effectLst/>
                <a:latin typeface="Comic Sans MS" panose="030F0702030302020204" pitchFamily="66" charset="0"/>
              </a:rPr>
              <a:t>Anti-</a:t>
            </a:r>
            <a:r>
              <a:rPr lang="tr-TR" sz="2000" dirty="0" err="1">
                <a:effectLst/>
                <a:latin typeface="Comic Sans MS" panose="030F0702030302020204" pitchFamily="66" charset="0"/>
              </a:rPr>
              <a:t>enüretik</a:t>
            </a:r>
            <a:r>
              <a:rPr lang="tr-TR" sz="2000" dirty="0">
                <a:effectLst/>
                <a:latin typeface="Comic Sans MS" panose="030F0702030302020204" pitchFamily="66" charset="0"/>
              </a:rPr>
              <a:t> etki 2 ay içinde ortaya çıkar  </a:t>
            </a:r>
          </a:p>
          <a:p>
            <a:pPr>
              <a:buFont typeface="Wingdings" panose="05000000000000000000" pitchFamily="2" charset="2"/>
              <a:buChar char="ü"/>
            </a:pPr>
            <a:r>
              <a:rPr lang="tr-TR" sz="2000" dirty="0" err="1">
                <a:solidFill>
                  <a:srgbClr val="FFFF00"/>
                </a:solidFill>
                <a:effectLst/>
                <a:latin typeface="Comic Sans MS" panose="030F0702030302020204" pitchFamily="66" charset="0"/>
              </a:rPr>
              <a:t>Konstipasyon</a:t>
            </a:r>
            <a:endParaRPr lang="tr-TR" sz="2000" dirty="0">
              <a:solidFill>
                <a:srgbClr val="FFFF00"/>
              </a:solidFill>
              <a:effectLst/>
              <a:latin typeface="Comic Sans MS" panose="030F0702030302020204" pitchFamily="66" charset="0"/>
            </a:endParaRPr>
          </a:p>
          <a:p>
            <a:pPr>
              <a:buFont typeface="Wingdings" panose="05000000000000000000" pitchFamily="2" charset="2"/>
              <a:buChar char="ü"/>
            </a:pPr>
            <a:r>
              <a:rPr lang="tr-TR" sz="2000" dirty="0">
                <a:effectLst/>
                <a:latin typeface="Comic Sans MS" panose="030F0702030302020204" pitchFamily="66" charset="0"/>
              </a:rPr>
              <a:t>PMR </a:t>
            </a:r>
            <a:r>
              <a:rPr lang="tr-TR" sz="2000" dirty="0" err="1">
                <a:effectLst/>
                <a:latin typeface="Comic Sans MS" panose="030F0702030302020204" pitchFamily="66" charset="0"/>
              </a:rPr>
              <a:t>monitorizasyonu</a:t>
            </a:r>
            <a:r>
              <a:rPr lang="tr-TR" sz="2000" dirty="0">
                <a:effectLst/>
                <a:latin typeface="Comic Sans MS" panose="030F0702030302020204" pitchFamily="66" charset="0"/>
              </a:rPr>
              <a:t> yapılmalı</a:t>
            </a:r>
          </a:p>
          <a:p>
            <a:endParaRPr lang="tr-TR" dirty="0"/>
          </a:p>
        </p:txBody>
      </p:sp>
      <p:sp>
        <p:nvSpPr>
          <p:cNvPr id="4" name="İçerik Yer Tutucusu 3"/>
          <p:cNvSpPr>
            <a:spLocks noGrp="1"/>
          </p:cNvSpPr>
          <p:nvPr>
            <p:ph sz="half" idx="2"/>
          </p:nvPr>
        </p:nvSpPr>
        <p:spPr/>
        <p:txBody>
          <a:bodyPr/>
          <a:lstStyle/>
          <a:p>
            <a:r>
              <a:rPr lang="tr-TR" sz="2400" dirty="0" smtClean="0">
                <a:effectLst/>
                <a:latin typeface="Comic Sans MS" panose="030F0702030302020204" pitchFamily="66" charset="0"/>
              </a:rPr>
              <a:t>MNE - Teorik olarak etkisi beklenmez</a:t>
            </a:r>
          </a:p>
          <a:p>
            <a:r>
              <a:rPr lang="tr-TR" sz="2400" dirty="0" smtClean="0">
                <a:solidFill>
                  <a:srgbClr val="FFFF00"/>
                </a:solidFill>
                <a:effectLst/>
                <a:latin typeface="Comic Sans MS" panose="030F0702030302020204" pitchFamily="66" charset="0"/>
              </a:rPr>
              <a:t>Ancak, gece mesane kapasitesi azalmış, artmış mesane aktivitesi, gündüz semptomları olan, </a:t>
            </a:r>
            <a:r>
              <a:rPr lang="tr-TR" sz="2400" dirty="0" err="1" smtClean="0">
                <a:solidFill>
                  <a:srgbClr val="FFFF00"/>
                </a:solidFill>
                <a:effectLst/>
                <a:latin typeface="Comic Sans MS" panose="030F0702030302020204" pitchFamily="66" charset="0"/>
              </a:rPr>
              <a:t>desmopressine</a:t>
            </a:r>
            <a:r>
              <a:rPr lang="tr-TR" sz="2400" dirty="0" smtClean="0">
                <a:solidFill>
                  <a:srgbClr val="FFFF00"/>
                </a:solidFill>
                <a:effectLst/>
                <a:latin typeface="Comic Sans MS" panose="030F0702030302020204" pitchFamily="66" charset="0"/>
              </a:rPr>
              <a:t> yanıt yok… </a:t>
            </a:r>
            <a:endParaRPr lang="tr-TR" sz="2400" dirty="0">
              <a:solidFill>
                <a:srgbClr val="FFFF00"/>
              </a:solidFill>
              <a:effectLst/>
              <a:latin typeface="Comic Sans MS" panose="030F0702030302020204" pitchFamily="66" charset="0"/>
            </a:endParaRPr>
          </a:p>
        </p:txBody>
      </p:sp>
      <p:sp>
        <p:nvSpPr>
          <p:cNvPr id="5" name="Metin kutusu 4"/>
          <p:cNvSpPr txBox="1"/>
          <p:nvPr/>
        </p:nvSpPr>
        <p:spPr>
          <a:xfrm>
            <a:off x="5868144" y="5214950"/>
            <a:ext cx="144016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b="1" dirty="0" err="1" smtClean="0">
                <a:latin typeface="Comic Sans MS" panose="030F0702030302020204" pitchFamily="66" charset="0"/>
              </a:rPr>
              <a:t>Oxybutinin</a:t>
            </a:r>
            <a:endParaRPr lang="tr-TR" b="1" dirty="0">
              <a:latin typeface="Comic Sans MS" panose="030F0702030302020204" pitchFamily="66" charset="0"/>
            </a:endParaRPr>
          </a:p>
        </p:txBody>
      </p:sp>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7725F75-FBF7-4ED5-9AE5-B1109EBEEE28}" type="slidenum">
              <a:rPr lang="tr-TR" smtClean="0">
                <a:solidFill>
                  <a:srgbClr val="FFFFFF"/>
                </a:solidFill>
              </a:rPr>
              <a:pPr>
                <a:defRPr/>
              </a:pPr>
              <a:t>43</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9" name="8 Dikdörtgen"/>
          <p:cNvSpPr/>
          <p:nvPr/>
        </p:nvSpPr>
        <p:spPr>
          <a:xfrm>
            <a:off x="4500562" y="1571612"/>
            <a:ext cx="3929090" cy="3571900"/>
          </a:xfrm>
          <a:prstGeom prst="rect">
            <a:avLst/>
          </a:prstGeom>
          <a:solidFill>
            <a:srgbClr val="FFFF00">
              <a:alpha val="16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95557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5) </a:t>
            </a:r>
            <a:r>
              <a:rPr lang="tr-TR" sz="4000" dirty="0" err="1" smtClean="0">
                <a:solidFill>
                  <a:srgbClr val="FFFF00"/>
                </a:solidFill>
                <a:effectLst/>
                <a:latin typeface="Comic Sans MS" panose="030F0702030302020204" pitchFamily="66" charset="0"/>
              </a:rPr>
              <a:t>İmipramin</a:t>
            </a:r>
            <a:r>
              <a:rPr lang="tr-TR" sz="4000" dirty="0" smtClean="0">
                <a:solidFill>
                  <a:srgbClr val="FFFF00"/>
                </a:solidFill>
                <a:effectLst/>
                <a:latin typeface="Comic Sans MS" panose="030F0702030302020204" pitchFamily="66" charset="0"/>
              </a:rPr>
              <a:t> </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r>
              <a:rPr lang="tr-TR" sz="2400" dirty="0" err="1">
                <a:effectLst/>
                <a:latin typeface="Comic Sans MS" panose="030F0702030302020204" pitchFamily="66" charset="0"/>
              </a:rPr>
              <a:t>Trisiklik</a:t>
            </a:r>
            <a:r>
              <a:rPr lang="tr-TR" sz="2400" dirty="0">
                <a:effectLst/>
                <a:latin typeface="Comic Sans MS" panose="030F0702030302020204" pitchFamily="66" charset="0"/>
              </a:rPr>
              <a:t> </a:t>
            </a:r>
            <a:r>
              <a:rPr lang="tr-TR" sz="2400" dirty="0" err="1">
                <a:effectLst/>
                <a:latin typeface="Comic Sans MS" panose="030F0702030302020204" pitchFamily="66" charset="0"/>
              </a:rPr>
              <a:t>antidepresan</a:t>
            </a:r>
            <a:endParaRPr lang="tr-TR" sz="2400" dirty="0">
              <a:effectLst/>
              <a:latin typeface="Comic Sans MS" panose="030F0702030302020204" pitchFamily="66" charset="0"/>
            </a:endParaRPr>
          </a:p>
          <a:p>
            <a:r>
              <a:rPr lang="tr-TR" sz="2400" dirty="0" err="1">
                <a:solidFill>
                  <a:srgbClr val="FFFF00"/>
                </a:solidFill>
                <a:effectLst/>
                <a:latin typeface="Comic Sans MS" panose="030F0702030302020204" pitchFamily="66" charset="0"/>
              </a:rPr>
              <a:t>Antikolinerjik</a:t>
            </a:r>
            <a:r>
              <a:rPr lang="tr-TR" sz="2400" dirty="0">
                <a:solidFill>
                  <a:srgbClr val="FFFF00"/>
                </a:solidFill>
                <a:effectLst/>
                <a:latin typeface="Comic Sans MS" panose="030F0702030302020204" pitchFamily="66" charset="0"/>
              </a:rPr>
              <a:t> ve </a:t>
            </a:r>
            <a:r>
              <a:rPr lang="tr-TR" sz="2400" dirty="0" err="1">
                <a:solidFill>
                  <a:srgbClr val="FFFF00"/>
                </a:solidFill>
                <a:effectLst/>
                <a:latin typeface="Comic Sans MS" panose="030F0702030302020204" pitchFamily="66" charset="0"/>
              </a:rPr>
              <a:t>myelorelaksan</a:t>
            </a:r>
            <a:endParaRPr lang="tr-TR" sz="2400" dirty="0">
              <a:solidFill>
                <a:srgbClr val="FFFF00"/>
              </a:solidFill>
              <a:effectLst/>
              <a:latin typeface="Comic Sans MS" panose="030F0702030302020204" pitchFamily="66" charset="0"/>
            </a:endParaRPr>
          </a:p>
          <a:p>
            <a:r>
              <a:rPr lang="tr-TR" sz="2400" dirty="0">
                <a:effectLst/>
                <a:latin typeface="Comic Sans MS" panose="030F0702030302020204" pitchFamily="66" charset="0"/>
              </a:rPr>
              <a:t>Santral </a:t>
            </a:r>
            <a:r>
              <a:rPr lang="tr-TR" sz="2400" dirty="0" err="1">
                <a:effectLst/>
                <a:latin typeface="Comic Sans MS" panose="030F0702030302020204" pitchFamily="66" charset="0"/>
              </a:rPr>
              <a:t>noradrenerjik</a:t>
            </a:r>
            <a:r>
              <a:rPr lang="tr-TR" sz="2400" dirty="0">
                <a:effectLst/>
                <a:latin typeface="Comic Sans MS" panose="030F0702030302020204" pitchFamily="66" charset="0"/>
              </a:rPr>
              <a:t> </a:t>
            </a:r>
            <a:r>
              <a:rPr lang="tr-TR" sz="2400" dirty="0" err="1">
                <a:effectLst/>
                <a:latin typeface="Comic Sans MS" panose="030F0702030302020204" pitchFamily="66" charset="0"/>
              </a:rPr>
              <a:t>stimülasyon</a:t>
            </a:r>
            <a:r>
              <a:rPr lang="tr-TR" sz="2400" dirty="0">
                <a:effectLst/>
                <a:latin typeface="Comic Sans MS" panose="030F0702030302020204" pitchFamily="66" charset="0"/>
              </a:rPr>
              <a:t> </a:t>
            </a:r>
          </a:p>
          <a:p>
            <a:r>
              <a:rPr lang="tr-TR" sz="2400" dirty="0" err="1">
                <a:solidFill>
                  <a:srgbClr val="FFFF00"/>
                </a:solidFill>
                <a:effectLst/>
                <a:latin typeface="Comic Sans MS" panose="030F0702030302020204" pitchFamily="66" charset="0"/>
              </a:rPr>
              <a:t>Vazopressin</a:t>
            </a:r>
            <a:r>
              <a:rPr lang="tr-TR" sz="2400" dirty="0">
                <a:solidFill>
                  <a:srgbClr val="FFFF00"/>
                </a:solidFill>
                <a:effectLst/>
                <a:latin typeface="Comic Sans MS" panose="030F0702030302020204" pitchFamily="66" charset="0"/>
              </a:rPr>
              <a:t> salınımını artırmakta </a:t>
            </a:r>
          </a:p>
          <a:p>
            <a:r>
              <a:rPr lang="tr-TR" sz="2400" dirty="0">
                <a:effectLst/>
                <a:latin typeface="Comic Sans MS" panose="030F0702030302020204" pitchFamily="66" charset="0"/>
              </a:rPr>
              <a:t>%50 başarı, </a:t>
            </a:r>
            <a:r>
              <a:rPr lang="tr-TR" sz="2400" dirty="0" err="1">
                <a:effectLst/>
                <a:latin typeface="Comic Sans MS" panose="030F0702030302020204" pitchFamily="66" charset="0"/>
              </a:rPr>
              <a:t>Relaps</a:t>
            </a:r>
            <a:r>
              <a:rPr lang="tr-TR" sz="2400" dirty="0">
                <a:effectLst/>
                <a:latin typeface="Comic Sans MS" panose="030F0702030302020204" pitchFamily="66" charset="0"/>
              </a:rPr>
              <a:t>:%60</a:t>
            </a:r>
          </a:p>
          <a:p>
            <a:pPr>
              <a:buFont typeface="Wingdings" panose="05000000000000000000" pitchFamily="2" charset="2"/>
              <a:buChar char="ü"/>
            </a:pPr>
            <a:r>
              <a:rPr lang="tr-TR" sz="2400" dirty="0">
                <a:solidFill>
                  <a:srgbClr val="FFFF00"/>
                </a:solidFill>
                <a:effectLst/>
                <a:latin typeface="Comic Sans MS" panose="030F0702030302020204" pitchFamily="66" charset="0"/>
              </a:rPr>
              <a:t>Referans merkezlerinde </a:t>
            </a:r>
            <a:r>
              <a:rPr lang="tr-TR" sz="2400" dirty="0">
                <a:solidFill>
                  <a:srgbClr val="FF0000"/>
                </a:solidFill>
                <a:effectLst/>
                <a:latin typeface="Comic Sans MS" panose="030F0702030302020204" pitchFamily="66" charset="0"/>
              </a:rPr>
              <a:t>3. basamak </a:t>
            </a:r>
            <a:r>
              <a:rPr lang="tr-TR" sz="2400" dirty="0" err="1">
                <a:solidFill>
                  <a:srgbClr val="FF0000"/>
                </a:solidFill>
                <a:effectLst/>
                <a:latin typeface="Comic Sans MS" panose="030F0702030302020204" pitchFamily="66" charset="0"/>
              </a:rPr>
              <a:t>ted</a:t>
            </a:r>
            <a:endParaRPr lang="tr-TR" sz="2400" dirty="0">
              <a:solidFill>
                <a:srgbClr val="FF0000"/>
              </a:solidFill>
              <a:effectLst/>
              <a:latin typeface="Comic Sans MS" panose="030F0702030302020204" pitchFamily="66" charset="0"/>
            </a:endParaRPr>
          </a:p>
          <a:p>
            <a:r>
              <a:rPr lang="tr-TR" sz="2400" dirty="0">
                <a:effectLst/>
                <a:latin typeface="Comic Sans MS" panose="030F0702030302020204" pitchFamily="66" charset="0"/>
              </a:rPr>
              <a:t>Seçilmiş </a:t>
            </a:r>
            <a:r>
              <a:rPr lang="tr-TR" sz="2400" dirty="0" err="1" smtClean="0">
                <a:effectLst/>
                <a:latin typeface="Comic Sans MS" panose="030F0702030302020204" pitchFamily="66" charset="0"/>
              </a:rPr>
              <a:t>olgularda:Adelösan</a:t>
            </a:r>
            <a:r>
              <a:rPr lang="tr-TR" sz="2400" dirty="0" smtClean="0">
                <a:effectLst/>
                <a:latin typeface="Comic Sans MS" panose="030F0702030302020204" pitchFamily="66" charset="0"/>
              </a:rPr>
              <a:t> </a:t>
            </a:r>
            <a:r>
              <a:rPr lang="tr-TR" sz="2400" dirty="0">
                <a:effectLst/>
                <a:latin typeface="Comic Sans MS" panose="030F0702030302020204" pitchFamily="66" charset="0"/>
              </a:rPr>
              <a:t>ve dikkat eksikliği</a:t>
            </a:r>
          </a:p>
          <a:p>
            <a:pPr>
              <a:buFont typeface="Wingdings" panose="05000000000000000000" pitchFamily="2" charset="2"/>
              <a:buChar char="ü"/>
            </a:pPr>
            <a:r>
              <a:rPr lang="tr-TR" sz="2400" dirty="0" err="1">
                <a:solidFill>
                  <a:srgbClr val="FF0000"/>
                </a:solidFill>
                <a:effectLst/>
                <a:latin typeface="Comic Sans MS" panose="030F0702030302020204" pitchFamily="66" charset="0"/>
              </a:rPr>
              <a:t>Kardiotoksik</a:t>
            </a:r>
            <a:r>
              <a:rPr lang="tr-TR" sz="2400" dirty="0">
                <a:solidFill>
                  <a:srgbClr val="FFFF00"/>
                </a:solidFill>
                <a:effectLst/>
                <a:latin typeface="Comic Sans MS" panose="030F0702030302020204" pitchFamily="66" charset="0"/>
              </a:rPr>
              <a:t> (</a:t>
            </a:r>
            <a:r>
              <a:rPr lang="tr-TR" sz="2400" dirty="0" err="1">
                <a:solidFill>
                  <a:srgbClr val="FFFF00"/>
                </a:solidFill>
                <a:effectLst/>
                <a:latin typeface="Comic Sans MS" panose="030F0702030302020204" pitchFamily="66" charset="0"/>
              </a:rPr>
              <a:t>Çarpıntı,aritmi</a:t>
            </a:r>
            <a:r>
              <a:rPr lang="tr-TR" sz="2400" dirty="0">
                <a:solidFill>
                  <a:srgbClr val="FFFF00"/>
                </a:solidFill>
                <a:effectLst/>
                <a:latin typeface="Comic Sans MS" panose="030F0702030302020204" pitchFamily="66" charset="0"/>
              </a:rPr>
              <a:t>, ailede ani </a:t>
            </a:r>
            <a:r>
              <a:rPr lang="tr-TR" sz="2400" dirty="0" err="1">
                <a:solidFill>
                  <a:srgbClr val="FFFF00"/>
                </a:solidFill>
                <a:effectLst/>
                <a:latin typeface="Comic Sans MS" panose="030F0702030302020204" pitchFamily="66" charset="0"/>
              </a:rPr>
              <a:t>kardiak</a:t>
            </a:r>
            <a:r>
              <a:rPr lang="tr-TR" sz="2400" dirty="0">
                <a:solidFill>
                  <a:srgbClr val="FFFF00"/>
                </a:solidFill>
                <a:effectLst/>
                <a:latin typeface="Comic Sans MS" panose="030F0702030302020204" pitchFamily="66" charset="0"/>
              </a:rPr>
              <a:t> ölüm )</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44</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250126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6) Kombine Tedaviler</a:t>
            </a:r>
            <a:endParaRPr lang="tr-TR" sz="4000" dirty="0">
              <a:solidFill>
                <a:srgbClr val="FFFF00"/>
              </a:solidFill>
              <a:effectLst/>
              <a:latin typeface="Comic Sans MS" pitchFamily="66" charset="0"/>
            </a:endParaRPr>
          </a:p>
        </p:txBody>
      </p:sp>
      <p:sp>
        <p:nvSpPr>
          <p:cNvPr id="6" name="İçerik Yer Tutucusu 5"/>
          <p:cNvSpPr>
            <a:spLocks noGrp="1"/>
          </p:cNvSpPr>
          <p:nvPr>
            <p:ph idx="1"/>
          </p:nvPr>
        </p:nvSpPr>
        <p:spPr/>
        <p:txBody>
          <a:bodyPr/>
          <a:lstStyle/>
          <a:p>
            <a:pPr algn="ctr">
              <a:buNone/>
            </a:pPr>
            <a:r>
              <a:rPr lang="tr-TR" sz="2400" dirty="0" smtClean="0">
                <a:latin typeface="Comic Sans MS" pitchFamily="66" charset="0"/>
              </a:rPr>
              <a:t>	</a:t>
            </a:r>
          </a:p>
          <a:p>
            <a:pPr algn="ctr">
              <a:buNone/>
            </a:pPr>
            <a:r>
              <a:rPr lang="tr-TR" sz="2400" dirty="0" err="1" smtClean="0">
                <a:solidFill>
                  <a:srgbClr val="FF0000"/>
                </a:solidFill>
                <a:effectLst/>
                <a:latin typeface="Comic Sans MS" pitchFamily="66" charset="0"/>
              </a:rPr>
              <a:t>Desmopressin</a:t>
            </a:r>
            <a:r>
              <a:rPr lang="tr-TR" sz="2400" dirty="0" smtClean="0">
                <a:solidFill>
                  <a:srgbClr val="FF0000"/>
                </a:solidFill>
                <a:effectLst/>
                <a:latin typeface="Comic Sans MS" pitchFamily="66" charset="0"/>
              </a:rPr>
              <a:t> + </a:t>
            </a:r>
            <a:r>
              <a:rPr lang="tr-TR" sz="2400" dirty="0" err="1" smtClean="0">
                <a:solidFill>
                  <a:srgbClr val="FF0000"/>
                </a:solidFill>
                <a:effectLst/>
                <a:latin typeface="Comic Sans MS" pitchFamily="66" charset="0"/>
              </a:rPr>
              <a:t>Antikolinerjikler</a:t>
            </a:r>
            <a:endParaRPr lang="tr-TR" sz="2400" dirty="0" smtClean="0">
              <a:solidFill>
                <a:srgbClr val="FF0000"/>
              </a:solidFill>
              <a:effectLst/>
              <a:latin typeface="Comic Sans MS" pitchFamily="66" charset="0"/>
            </a:endParaRPr>
          </a:p>
          <a:p>
            <a:endParaRPr lang="tr-TR" sz="2400" dirty="0" smtClean="0">
              <a:latin typeface="Comic Sans MS" pitchFamily="66" charset="0"/>
            </a:endParaRPr>
          </a:p>
          <a:p>
            <a:r>
              <a:rPr lang="tr-TR" sz="2400" dirty="0" smtClean="0">
                <a:latin typeface="Comic Sans MS" pitchFamily="66" charset="0"/>
              </a:rPr>
              <a:t>Mesane kapasitesini arttırmak</a:t>
            </a:r>
          </a:p>
          <a:p>
            <a:endParaRPr lang="tr-TR" sz="2400" dirty="0" smtClean="0">
              <a:latin typeface="Comic Sans MS" pitchFamily="66" charset="0"/>
            </a:endParaRPr>
          </a:p>
          <a:p>
            <a:r>
              <a:rPr lang="tr-TR" sz="2400" dirty="0" err="1" smtClean="0">
                <a:latin typeface="Comic Sans MS" pitchFamily="66" charset="0"/>
              </a:rPr>
              <a:t>Detrüsör</a:t>
            </a:r>
            <a:r>
              <a:rPr lang="tr-TR" sz="2400" dirty="0" smtClean="0">
                <a:latin typeface="Comic Sans MS" pitchFamily="66" charset="0"/>
              </a:rPr>
              <a:t> aşırı aktivitesini önlemek</a:t>
            </a:r>
          </a:p>
          <a:p>
            <a:endParaRPr lang="tr-TR" sz="2400" dirty="0" smtClean="0">
              <a:latin typeface="Comic Sans MS" pitchFamily="66" charset="0"/>
            </a:endParaRPr>
          </a:p>
          <a:p>
            <a:r>
              <a:rPr lang="tr-TR" sz="2400" dirty="0" err="1" smtClean="0">
                <a:latin typeface="Comic Sans MS" pitchFamily="66" charset="0"/>
              </a:rPr>
              <a:t>Nokturnal</a:t>
            </a:r>
            <a:r>
              <a:rPr lang="tr-TR" sz="2400" dirty="0" smtClean="0">
                <a:latin typeface="Comic Sans MS" pitchFamily="66" charset="0"/>
              </a:rPr>
              <a:t> </a:t>
            </a:r>
            <a:r>
              <a:rPr lang="tr-TR" sz="2400" dirty="0" err="1" smtClean="0">
                <a:latin typeface="Comic Sans MS" pitchFamily="66" charset="0"/>
              </a:rPr>
              <a:t>Poliüri</a:t>
            </a:r>
            <a:endParaRPr lang="tr-TR" sz="2400" dirty="0" smtClean="0">
              <a:latin typeface="Comic Sans MS" pitchFamily="66" charset="0"/>
            </a:endParaRP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45</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2" name="Dikdörtgen 1"/>
          <p:cNvSpPr/>
          <p:nvPr/>
        </p:nvSpPr>
        <p:spPr>
          <a:xfrm>
            <a:off x="323528" y="2780928"/>
            <a:ext cx="6120680" cy="2592288"/>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56635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Kombine Tedaviler</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pPr marL="0" indent="0">
              <a:buNone/>
            </a:pPr>
            <a:r>
              <a:rPr lang="tr-TR" dirty="0" smtClean="0"/>
              <a:t>			</a:t>
            </a:r>
            <a:r>
              <a:rPr lang="tr-TR" sz="2000" u="sng" dirty="0" smtClean="0">
                <a:effectLst/>
                <a:latin typeface="Comic Sans MS" panose="030F0702030302020204" pitchFamily="66" charset="0"/>
              </a:rPr>
              <a:t>Başar</a:t>
            </a:r>
            <a:r>
              <a:rPr lang="tr-TR" sz="2000" dirty="0" smtClean="0">
                <a:effectLst/>
                <a:latin typeface="Comic Sans MS" panose="030F0702030302020204" pitchFamily="66" charset="0"/>
              </a:rPr>
              <a:t>ı	</a:t>
            </a:r>
            <a:r>
              <a:rPr lang="tr-TR" sz="2000" u="sng" dirty="0" smtClean="0">
                <a:effectLst/>
                <a:latin typeface="Comic Sans MS" panose="030F0702030302020204" pitchFamily="66" charset="0"/>
              </a:rPr>
              <a:t>Süre</a:t>
            </a:r>
            <a:r>
              <a:rPr lang="tr-TR" sz="2000" dirty="0" smtClean="0">
                <a:effectLst/>
                <a:latin typeface="Comic Sans MS" panose="030F0702030302020204" pitchFamily="66" charset="0"/>
              </a:rPr>
              <a:t>	</a:t>
            </a:r>
            <a:r>
              <a:rPr lang="tr-TR" sz="2000" u="sng" dirty="0" err="1" smtClean="0">
                <a:effectLst/>
                <a:latin typeface="Comic Sans MS" panose="030F0702030302020204" pitchFamily="66" charset="0"/>
              </a:rPr>
              <a:t>Relaps</a:t>
            </a:r>
            <a:r>
              <a:rPr lang="tr-TR" sz="2000" dirty="0" smtClean="0">
                <a:effectLst/>
                <a:latin typeface="Comic Sans MS" panose="030F0702030302020204" pitchFamily="66" charset="0"/>
              </a:rPr>
              <a:t>	</a:t>
            </a:r>
            <a:r>
              <a:rPr lang="tr-TR" sz="2000" u="sng" dirty="0" smtClean="0">
                <a:effectLst/>
                <a:latin typeface="Comic Sans MS" panose="030F0702030302020204" pitchFamily="66" charset="0"/>
              </a:rPr>
              <a:t>TC</a:t>
            </a:r>
            <a:r>
              <a:rPr lang="tr-TR" sz="2000" dirty="0" smtClean="0">
                <a:effectLst/>
                <a:latin typeface="Comic Sans MS" panose="030F0702030302020204" pitchFamily="66" charset="0"/>
              </a:rPr>
              <a:t>	</a:t>
            </a:r>
            <a:r>
              <a:rPr lang="tr-TR" sz="2000" u="sng" dirty="0" smtClean="0">
                <a:effectLst/>
                <a:latin typeface="Comic Sans MS" panose="030F0702030302020204" pitchFamily="66" charset="0"/>
              </a:rPr>
              <a:t>PC</a:t>
            </a:r>
            <a:r>
              <a:rPr lang="tr-TR" sz="2000" dirty="0" smtClean="0">
                <a:effectLst/>
                <a:latin typeface="Comic Sans MS" panose="030F0702030302020204" pitchFamily="66" charset="0"/>
              </a:rPr>
              <a:t>	</a:t>
            </a:r>
            <a:r>
              <a:rPr lang="tr-TR" sz="2000" u="sng" dirty="0" smtClean="0">
                <a:effectLst/>
                <a:latin typeface="Comic Sans MS" panose="030F0702030302020204" pitchFamily="66" charset="0"/>
              </a:rPr>
              <a:t>CY</a:t>
            </a:r>
          </a:p>
          <a:p>
            <a:r>
              <a:rPr lang="tr-TR" sz="2000" dirty="0" smtClean="0">
                <a:effectLst/>
                <a:latin typeface="Comic Sans MS" panose="030F0702030302020204" pitchFamily="66" charset="0"/>
              </a:rPr>
              <a:t>E. Alarm (45) 	%54.8	4 </a:t>
            </a:r>
            <a:r>
              <a:rPr lang="tr-TR" sz="2000" dirty="0" err="1" smtClean="0">
                <a:effectLst/>
                <a:latin typeface="Comic Sans MS" panose="030F0702030302020204" pitchFamily="66" charset="0"/>
              </a:rPr>
              <a:t>hf</a:t>
            </a:r>
            <a:r>
              <a:rPr lang="tr-TR" sz="2000" dirty="0" smtClean="0">
                <a:effectLst/>
                <a:latin typeface="Comic Sans MS" panose="030F0702030302020204" pitchFamily="66" charset="0"/>
              </a:rPr>
              <a:t>	%16.6	6	17	13</a:t>
            </a:r>
          </a:p>
          <a:p>
            <a:r>
              <a:rPr lang="tr-TR" sz="2000" dirty="0" smtClean="0">
                <a:effectLst/>
                <a:latin typeface="Comic Sans MS" panose="030F0702030302020204" pitchFamily="66" charset="0"/>
              </a:rPr>
              <a:t>D (46)		%65.1	1 </a:t>
            </a:r>
            <a:r>
              <a:rPr lang="tr-TR" sz="2000" dirty="0" err="1" smtClean="0">
                <a:effectLst/>
                <a:latin typeface="Comic Sans MS" panose="030F0702030302020204" pitchFamily="66" charset="0"/>
              </a:rPr>
              <a:t>hf</a:t>
            </a:r>
            <a:r>
              <a:rPr lang="tr-TR" sz="2000" dirty="0" smtClean="0">
                <a:effectLst/>
                <a:latin typeface="Comic Sans MS" panose="030F0702030302020204" pitchFamily="66" charset="0"/>
              </a:rPr>
              <a:t>	%66	12	20	10</a:t>
            </a:r>
          </a:p>
          <a:p>
            <a:r>
              <a:rPr lang="tr-TR" sz="2000" dirty="0" smtClean="0">
                <a:effectLst/>
                <a:latin typeface="Comic Sans MS" panose="030F0702030302020204" pitchFamily="66" charset="0"/>
              </a:rPr>
              <a:t>EA/D (45)		%78.9	1 </a:t>
            </a:r>
            <a:r>
              <a:rPr lang="tr-TR" sz="2000" dirty="0" err="1" smtClean="0">
                <a:effectLst/>
                <a:latin typeface="Comic Sans MS" panose="030F0702030302020204" pitchFamily="66" charset="0"/>
              </a:rPr>
              <a:t>hf</a:t>
            </a:r>
            <a:r>
              <a:rPr lang="tr-TR" sz="2000" dirty="0" smtClean="0">
                <a:effectLst/>
                <a:latin typeface="Comic Sans MS" panose="030F0702030302020204" pitchFamily="66" charset="0"/>
              </a:rPr>
              <a:t>	%33.3	18	15	4</a:t>
            </a:r>
          </a:p>
          <a:p>
            <a:pPr marL="0" indent="0">
              <a:buNone/>
            </a:pPr>
            <a:r>
              <a:rPr lang="tr-TR" sz="2000" dirty="0" smtClean="0"/>
              <a:t>			</a:t>
            </a:r>
          </a:p>
          <a:p>
            <a:pPr marL="0" indent="0">
              <a:buNone/>
            </a:pPr>
            <a:r>
              <a:rPr lang="tr-TR" sz="2000" dirty="0"/>
              <a:t>	</a:t>
            </a:r>
            <a:r>
              <a:rPr lang="tr-TR" sz="2000" dirty="0" smtClean="0"/>
              <a:t>		</a:t>
            </a:r>
            <a:r>
              <a:rPr lang="tr-TR" sz="2000" u="sng" dirty="0" smtClean="0">
                <a:effectLst/>
                <a:latin typeface="Comic Sans MS" panose="030F0702030302020204" pitchFamily="66" charset="0"/>
              </a:rPr>
              <a:t>Terk</a:t>
            </a:r>
          </a:p>
          <a:p>
            <a:pPr marL="0" indent="0">
              <a:buNone/>
            </a:pPr>
            <a:r>
              <a:rPr lang="tr-TR" sz="2000" dirty="0">
                <a:effectLst/>
                <a:latin typeface="Comic Sans MS" panose="030F0702030302020204" pitchFamily="66" charset="0"/>
              </a:rPr>
              <a:t>	</a:t>
            </a:r>
            <a:r>
              <a:rPr lang="tr-TR" sz="2000" dirty="0" smtClean="0">
                <a:effectLst/>
                <a:latin typeface="Comic Sans MS" panose="030F0702030302020204" pitchFamily="66" charset="0"/>
              </a:rPr>
              <a:t>		9</a:t>
            </a:r>
          </a:p>
          <a:p>
            <a:pPr marL="0" indent="0">
              <a:buNone/>
            </a:pPr>
            <a:r>
              <a:rPr lang="tr-TR" sz="2000" dirty="0">
                <a:effectLst/>
                <a:latin typeface="Comic Sans MS" panose="030F0702030302020204" pitchFamily="66" charset="0"/>
              </a:rPr>
              <a:t>	</a:t>
            </a:r>
            <a:r>
              <a:rPr lang="tr-TR" sz="2000" dirty="0" smtClean="0">
                <a:effectLst/>
                <a:latin typeface="Comic Sans MS" panose="030F0702030302020204" pitchFamily="66" charset="0"/>
              </a:rPr>
              <a:t>		4</a:t>
            </a:r>
          </a:p>
          <a:p>
            <a:pPr marL="0" indent="0">
              <a:buNone/>
            </a:pPr>
            <a:r>
              <a:rPr lang="tr-TR" sz="2000" dirty="0">
                <a:effectLst/>
                <a:latin typeface="Comic Sans MS" panose="030F0702030302020204" pitchFamily="66" charset="0"/>
              </a:rPr>
              <a:t>	</a:t>
            </a:r>
            <a:r>
              <a:rPr lang="tr-TR" sz="2000" dirty="0" smtClean="0">
                <a:effectLst/>
                <a:latin typeface="Comic Sans MS" panose="030F0702030302020204" pitchFamily="66" charset="0"/>
              </a:rPr>
              <a:t>		8</a:t>
            </a:r>
            <a:endParaRPr lang="tr-TR" sz="2000" dirty="0">
              <a:effectLst/>
              <a:latin typeface="Comic Sans MS" panose="030F0702030302020204" pitchFamily="66" charset="0"/>
            </a:endParaRPr>
          </a:p>
        </p:txBody>
      </p:sp>
      <p:sp>
        <p:nvSpPr>
          <p:cNvPr id="4" name="Metin kutusu 3"/>
          <p:cNvSpPr txBox="1"/>
          <p:nvPr/>
        </p:nvSpPr>
        <p:spPr>
          <a:xfrm>
            <a:off x="539552" y="2492896"/>
            <a:ext cx="7920880" cy="230832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tr-TR" sz="2400" dirty="0" smtClean="0">
                <a:latin typeface="Comic Sans MS" panose="030F0702030302020204" pitchFamily="66" charset="0"/>
              </a:rPr>
              <a:t>EA, D, EA/D  etkin. </a:t>
            </a:r>
          </a:p>
          <a:p>
            <a:r>
              <a:rPr lang="tr-TR" sz="2400" dirty="0" smtClean="0">
                <a:solidFill>
                  <a:srgbClr val="FFFF00"/>
                </a:solidFill>
                <a:latin typeface="Comic Sans MS" panose="030F0702030302020204" pitchFamily="66" charset="0"/>
              </a:rPr>
              <a:t>D’de </a:t>
            </a:r>
            <a:r>
              <a:rPr lang="tr-TR" sz="2400" dirty="0" err="1" smtClean="0">
                <a:solidFill>
                  <a:srgbClr val="FFFF00"/>
                </a:solidFill>
                <a:latin typeface="Comic Sans MS" panose="030F0702030302020204" pitchFamily="66" charset="0"/>
              </a:rPr>
              <a:t>relaps</a:t>
            </a:r>
            <a:r>
              <a:rPr lang="tr-TR" sz="2400" dirty="0" smtClean="0">
                <a:solidFill>
                  <a:srgbClr val="FFFF00"/>
                </a:solidFill>
                <a:latin typeface="Comic Sans MS" panose="030F0702030302020204" pitchFamily="66" charset="0"/>
              </a:rPr>
              <a:t> yüksek.  </a:t>
            </a:r>
          </a:p>
          <a:p>
            <a:r>
              <a:rPr lang="tr-TR" sz="2400" dirty="0" smtClean="0">
                <a:solidFill>
                  <a:srgbClr val="FF0000"/>
                </a:solidFill>
                <a:latin typeface="Comic Sans MS" panose="030F0702030302020204" pitchFamily="66" charset="0"/>
              </a:rPr>
              <a:t>Kombine Tedavi acil cevaplarda  </a:t>
            </a:r>
            <a:r>
              <a:rPr lang="tr-TR" sz="2400" dirty="0" err="1" smtClean="0">
                <a:solidFill>
                  <a:srgbClr val="FF0000"/>
                </a:solidFill>
                <a:latin typeface="Comic Sans MS" panose="030F0702030302020204" pitchFamily="66" charset="0"/>
              </a:rPr>
              <a:t>EA’dan</a:t>
            </a:r>
            <a:r>
              <a:rPr lang="tr-TR" sz="2400" dirty="0" smtClean="0">
                <a:solidFill>
                  <a:srgbClr val="FF0000"/>
                </a:solidFill>
                <a:latin typeface="Comic Sans MS" panose="030F0702030302020204" pitchFamily="66" charset="0"/>
              </a:rPr>
              <a:t> daha iyi,  ancak </a:t>
            </a:r>
            <a:r>
              <a:rPr lang="tr-TR" sz="2400" dirty="0" err="1" smtClean="0">
                <a:solidFill>
                  <a:srgbClr val="FF0000"/>
                </a:solidFill>
                <a:latin typeface="Comic Sans MS" panose="030F0702030302020204" pitchFamily="66" charset="0"/>
              </a:rPr>
              <a:t>relaps</a:t>
            </a:r>
            <a:r>
              <a:rPr lang="tr-TR" sz="2400" dirty="0" smtClean="0">
                <a:solidFill>
                  <a:srgbClr val="FF0000"/>
                </a:solidFill>
                <a:latin typeface="Comic Sans MS" panose="030F0702030302020204" pitchFamily="66" charset="0"/>
              </a:rPr>
              <a:t> oranları aynı.  </a:t>
            </a:r>
          </a:p>
          <a:p>
            <a:r>
              <a:rPr lang="tr-TR" sz="2400" dirty="0" smtClean="0">
                <a:solidFill>
                  <a:srgbClr val="FFFF00"/>
                </a:solidFill>
                <a:latin typeface="Comic Sans MS" panose="030F0702030302020204" pitchFamily="66" charset="0"/>
              </a:rPr>
              <a:t>Çocuk ve ailesi hızlı düzelme isterlerse kombine tedavi uygulanabilir.</a:t>
            </a:r>
            <a:endParaRPr lang="tr-TR" sz="2400" dirty="0">
              <a:solidFill>
                <a:srgbClr val="FFFF00"/>
              </a:solidFill>
              <a:latin typeface="Comic Sans MS" panose="030F0702030302020204" pitchFamily="66" charset="0"/>
            </a:endParaRPr>
          </a:p>
        </p:txBody>
      </p:sp>
      <p:sp>
        <p:nvSpPr>
          <p:cNvPr id="5" name="Metin kutusu 4"/>
          <p:cNvSpPr txBox="1"/>
          <p:nvPr/>
        </p:nvSpPr>
        <p:spPr>
          <a:xfrm>
            <a:off x="6012160" y="5500702"/>
            <a:ext cx="2448272" cy="369332"/>
          </a:xfrm>
          <a:prstGeom prst="rect">
            <a:avLst/>
          </a:prstGeom>
          <a:noFill/>
        </p:spPr>
        <p:txBody>
          <a:bodyPr wrap="square" rtlCol="0">
            <a:spAutoFit/>
          </a:bodyPr>
          <a:lstStyle/>
          <a:p>
            <a:r>
              <a:rPr lang="tr-TR" dirty="0" err="1" smtClean="0">
                <a:solidFill>
                  <a:srgbClr val="FFFF00"/>
                </a:solidFill>
                <a:latin typeface="Comic Sans MS" panose="030F0702030302020204" pitchFamily="66" charset="0"/>
              </a:rPr>
              <a:t>Korean</a:t>
            </a:r>
            <a:r>
              <a:rPr lang="tr-TR" dirty="0" smtClean="0">
                <a:solidFill>
                  <a:srgbClr val="FFFF00"/>
                </a:solidFill>
                <a:latin typeface="Comic Sans MS" panose="030F0702030302020204" pitchFamily="66" charset="0"/>
              </a:rPr>
              <a:t> J </a:t>
            </a:r>
            <a:r>
              <a:rPr lang="tr-TR" dirty="0" err="1" smtClean="0">
                <a:solidFill>
                  <a:srgbClr val="FFFF00"/>
                </a:solidFill>
                <a:latin typeface="Comic Sans MS" panose="030F0702030302020204" pitchFamily="66" charset="0"/>
              </a:rPr>
              <a:t>Urol</a:t>
            </a:r>
            <a:r>
              <a:rPr lang="tr-TR" dirty="0" smtClean="0">
                <a:solidFill>
                  <a:srgbClr val="FFFF00"/>
                </a:solidFill>
                <a:latin typeface="Comic Sans MS" panose="030F0702030302020204" pitchFamily="66" charset="0"/>
              </a:rPr>
              <a:t>; 2013</a:t>
            </a:r>
            <a:endParaRPr lang="tr-TR" dirty="0">
              <a:solidFill>
                <a:srgbClr val="FFFF00"/>
              </a:solidFill>
              <a:latin typeface="Comic Sans MS" panose="030F0702030302020204" pitchFamily="66" charset="0"/>
            </a:endParaRPr>
          </a:p>
        </p:txBody>
      </p:sp>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46</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8368035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A) </a:t>
            </a:r>
            <a:r>
              <a:rPr lang="tr-TR" sz="4000" dirty="0" err="1" smtClean="0">
                <a:solidFill>
                  <a:srgbClr val="FFFF00"/>
                </a:solidFill>
                <a:effectLst/>
                <a:latin typeface="Comic Sans MS" panose="030F0702030302020204" pitchFamily="66" charset="0"/>
              </a:rPr>
              <a:t>SSRIs</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r>
              <a:rPr lang="tr-TR" sz="2000" dirty="0" err="1" smtClean="0">
                <a:effectLst/>
                <a:latin typeface="Comic Sans MS" panose="030F0702030302020204" pitchFamily="66" charset="0"/>
              </a:rPr>
              <a:t>Sertraline</a:t>
            </a:r>
            <a:r>
              <a:rPr lang="tr-TR" sz="2000" dirty="0" smtClean="0">
                <a:effectLst/>
                <a:latin typeface="Comic Sans MS" panose="030F0702030302020204" pitchFamily="66" charset="0"/>
              </a:rPr>
              <a:t> </a:t>
            </a:r>
          </a:p>
          <a:p>
            <a:r>
              <a:rPr lang="tr-TR" sz="2000" dirty="0" smtClean="0">
                <a:effectLst/>
                <a:latin typeface="Comic Sans MS" panose="030F0702030302020204" pitchFamily="66" charset="0"/>
              </a:rPr>
              <a:t>Önce </a:t>
            </a:r>
            <a:r>
              <a:rPr lang="tr-TR" sz="2000" dirty="0" err="1" smtClean="0">
                <a:effectLst/>
                <a:latin typeface="Comic Sans MS" panose="030F0702030302020204" pitchFamily="66" charset="0"/>
              </a:rPr>
              <a:t>Desmopressin</a:t>
            </a:r>
            <a:r>
              <a:rPr lang="tr-TR" sz="2000" dirty="0" smtClean="0">
                <a:effectLst/>
                <a:latin typeface="Comic Sans MS" panose="030F0702030302020204" pitchFamily="66" charset="0"/>
              </a:rPr>
              <a:t> Tedavisi – Cevap yok</a:t>
            </a:r>
            <a:r>
              <a:rPr lang="tr-TR" sz="2000" dirty="0">
                <a:effectLst/>
                <a:latin typeface="Comic Sans MS" panose="030F0702030302020204" pitchFamily="66" charset="0"/>
              </a:rPr>
              <a:t> </a:t>
            </a:r>
            <a:r>
              <a:rPr lang="tr-TR" sz="2000" dirty="0" smtClean="0">
                <a:effectLst/>
                <a:latin typeface="Comic Sans MS" panose="030F0702030302020204" pitchFamily="66" charset="0"/>
              </a:rPr>
              <a:t>(%0-49)</a:t>
            </a:r>
          </a:p>
          <a:p>
            <a:r>
              <a:rPr lang="tr-TR" sz="2000" dirty="0" smtClean="0">
                <a:effectLst/>
                <a:latin typeface="Comic Sans MS" panose="030F0702030302020204" pitchFamily="66" charset="0"/>
              </a:rPr>
              <a:t>25 hasta (13-18 yaş), 50 mg/gün, 12 </a:t>
            </a:r>
            <a:r>
              <a:rPr lang="tr-TR" sz="2000" dirty="0" err="1" smtClean="0">
                <a:effectLst/>
                <a:latin typeface="Comic Sans MS" panose="030F0702030302020204" pitchFamily="66" charset="0"/>
              </a:rPr>
              <a:t>hf</a:t>
            </a:r>
            <a:r>
              <a:rPr lang="tr-TR" sz="2000" dirty="0" smtClean="0">
                <a:effectLst/>
                <a:latin typeface="Comic Sans MS" panose="030F0702030302020204" pitchFamily="66" charset="0"/>
              </a:rPr>
              <a:t>,  </a:t>
            </a:r>
          </a:p>
          <a:p>
            <a:r>
              <a:rPr lang="tr-TR" sz="2000" dirty="0" smtClean="0">
                <a:effectLst/>
                <a:latin typeface="Comic Sans MS" panose="030F0702030302020204" pitchFamily="66" charset="0"/>
              </a:rPr>
              <a:t>%72 başarı oranı – 6 aylık takip</a:t>
            </a:r>
          </a:p>
          <a:p>
            <a:r>
              <a:rPr lang="tr-TR" sz="2000" dirty="0" err="1" smtClean="0">
                <a:effectLst/>
                <a:latin typeface="Comic Sans MS" panose="030F0702030302020204" pitchFamily="66" charset="0"/>
              </a:rPr>
              <a:t>İmipiramin</a:t>
            </a:r>
            <a:r>
              <a:rPr lang="tr-TR" sz="2000" dirty="0" smtClean="0">
                <a:effectLst/>
                <a:latin typeface="Comic Sans MS" panose="030F0702030302020204" pitchFamily="66" charset="0"/>
              </a:rPr>
              <a:t> yan etkilerinden dolayı, alternatif</a:t>
            </a:r>
          </a:p>
          <a:p>
            <a:endParaRPr lang="tr-TR" sz="2000" dirty="0" smtClean="0">
              <a:effectLst/>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0" y="1772816"/>
            <a:ext cx="62388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403647" y="5445224"/>
            <a:ext cx="5950843"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tr-TR" sz="2000" dirty="0" err="1" smtClean="0">
                <a:solidFill>
                  <a:srgbClr val="FFFF00"/>
                </a:solidFill>
                <a:latin typeface="Comic Sans MS" panose="030F0702030302020204" pitchFamily="66" charset="0"/>
              </a:rPr>
              <a:t>SSRIs</a:t>
            </a:r>
            <a:r>
              <a:rPr lang="tr-TR" sz="2000" dirty="0" smtClean="0">
                <a:solidFill>
                  <a:srgbClr val="FFFF00"/>
                </a:solidFill>
                <a:latin typeface="Comic Sans MS" panose="030F0702030302020204" pitchFamily="66" charset="0"/>
              </a:rPr>
              <a:t> </a:t>
            </a:r>
            <a:r>
              <a:rPr lang="tr-TR" sz="2000" dirty="0" err="1" smtClean="0">
                <a:solidFill>
                  <a:srgbClr val="FFFF00"/>
                </a:solidFill>
                <a:latin typeface="Comic Sans MS" panose="030F0702030302020204" pitchFamily="66" charset="0"/>
              </a:rPr>
              <a:t>Enürezis</a:t>
            </a:r>
            <a:r>
              <a:rPr lang="tr-TR" sz="2000" dirty="0" smtClean="0">
                <a:solidFill>
                  <a:srgbClr val="FFFF00"/>
                </a:solidFill>
                <a:latin typeface="Comic Sans MS" panose="030F0702030302020204" pitchFamily="66" charset="0"/>
              </a:rPr>
              <a:t> Tedavisinde Kullanılabilir</a:t>
            </a:r>
            <a:endParaRPr lang="tr-TR" sz="2000" dirty="0">
              <a:solidFill>
                <a:srgbClr val="FFFF00"/>
              </a:solidFill>
              <a:latin typeface="Comic Sans MS" panose="030F0702030302020204" pitchFamily="66" charset="0"/>
            </a:endParaRPr>
          </a:p>
        </p:txBody>
      </p:sp>
      <p:sp>
        <p:nvSpPr>
          <p:cNvPr id="5" name="Metin kutusu 4"/>
          <p:cNvSpPr txBox="1"/>
          <p:nvPr/>
        </p:nvSpPr>
        <p:spPr>
          <a:xfrm>
            <a:off x="6228184" y="6021288"/>
            <a:ext cx="2664296" cy="369332"/>
          </a:xfrm>
          <a:prstGeom prst="rect">
            <a:avLst/>
          </a:prstGeom>
          <a:noFill/>
        </p:spPr>
        <p:txBody>
          <a:bodyPr wrap="square" rtlCol="0">
            <a:spAutoFit/>
          </a:bodyPr>
          <a:lstStyle/>
          <a:p>
            <a:r>
              <a:rPr lang="tr-TR" dirty="0" smtClean="0">
                <a:solidFill>
                  <a:srgbClr val="FFFF00"/>
                </a:solidFill>
                <a:latin typeface="Comic Sans MS" panose="030F0702030302020204" pitchFamily="66" charset="0"/>
              </a:rPr>
              <a:t>Iran J </a:t>
            </a:r>
            <a:r>
              <a:rPr lang="tr-TR" dirty="0" err="1" smtClean="0">
                <a:solidFill>
                  <a:srgbClr val="FFFF00"/>
                </a:solidFill>
                <a:latin typeface="Comic Sans MS" panose="030F0702030302020204" pitchFamily="66" charset="0"/>
              </a:rPr>
              <a:t>Med</a:t>
            </a:r>
            <a:r>
              <a:rPr lang="tr-TR" dirty="0" smtClean="0">
                <a:solidFill>
                  <a:srgbClr val="FFFF00"/>
                </a:solidFill>
                <a:latin typeface="Comic Sans MS" panose="030F0702030302020204" pitchFamily="66" charset="0"/>
              </a:rPr>
              <a:t> </a:t>
            </a:r>
            <a:r>
              <a:rPr lang="tr-TR" dirty="0" err="1" smtClean="0">
                <a:solidFill>
                  <a:srgbClr val="FFFF00"/>
                </a:solidFill>
                <a:latin typeface="Comic Sans MS" panose="030F0702030302020204" pitchFamily="66" charset="0"/>
              </a:rPr>
              <a:t>Sci</a:t>
            </a:r>
            <a:r>
              <a:rPr lang="tr-TR" dirty="0" smtClean="0">
                <a:solidFill>
                  <a:srgbClr val="FFFF00"/>
                </a:solidFill>
                <a:latin typeface="Comic Sans MS" panose="030F0702030302020204" pitchFamily="66" charset="0"/>
              </a:rPr>
              <a:t>; 2014</a:t>
            </a:r>
            <a:endParaRPr lang="tr-TR" dirty="0">
              <a:solidFill>
                <a:srgbClr val="FFFF00"/>
              </a:solidFill>
              <a:latin typeface="Comic Sans MS" panose="030F0702030302020204" pitchFamily="66" charset="0"/>
            </a:endParaRPr>
          </a:p>
        </p:txBody>
      </p:sp>
      <p:sp>
        <p:nvSpPr>
          <p:cNvPr id="7" name="6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8" name="7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47</a:t>
            </a:fld>
            <a:endParaRPr lang="tr-TR">
              <a:solidFill>
                <a:srgbClr val="FFFFFF"/>
              </a:solidFill>
            </a:endParaRPr>
          </a:p>
        </p:txBody>
      </p:sp>
      <p:sp>
        <p:nvSpPr>
          <p:cNvPr id="9" name="8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1584899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B) Geleneksel Tedaviler</a:t>
            </a:r>
            <a:endParaRPr lang="tr-TR" sz="4000" dirty="0">
              <a:solidFill>
                <a:srgbClr val="FFFF00"/>
              </a:solidFill>
              <a:effectLst/>
              <a:latin typeface="Comic Sans MS" pitchFamily="66" charset="0"/>
            </a:endParaRPr>
          </a:p>
        </p:txBody>
      </p:sp>
      <p:sp>
        <p:nvSpPr>
          <p:cNvPr id="3" name="2 İçerik Yer Tutucusu"/>
          <p:cNvSpPr>
            <a:spLocks noGrp="1"/>
          </p:cNvSpPr>
          <p:nvPr>
            <p:ph idx="1"/>
          </p:nvPr>
        </p:nvSpPr>
        <p:spPr/>
        <p:txBody>
          <a:bodyPr/>
          <a:lstStyle/>
          <a:p>
            <a:endParaRPr lang="tr-TR" dirty="0" smtClean="0"/>
          </a:p>
          <a:p>
            <a:endParaRPr lang="tr-TR" dirty="0" smtClean="0"/>
          </a:p>
          <a:p>
            <a:endParaRPr lang="tr-TR" dirty="0" smtClean="0"/>
          </a:p>
          <a:p>
            <a:endParaRPr lang="tr-TR" dirty="0" smtClean="0"/>
          </a:p>
          <a:p>
            <a:endParaRPr lang="tr-TR" dirty="0" smtClean="0"/>
          </a:p>
          <a:p>
            <a:r>
              <a:rPr lang="tr-TR" sz="2000" dirty="0" smtClean="0">
                <a:effectLst/>
                <a:latin typeface="Comic Sans MS" panose="030F0702030302020204" pitchFamily="66" charset="0"/>
              </a:rPr>
              <a:t>7 adet şifalı ot karışımı</a:t>
            </a:r>
          </a:p>
          <a:p>
            <a:r>
              <a:rPr lang="tr-TR" sz="2000" b="1" dirty="0" err="1" smtClean="0">
                <a:solidFill>
                  <a:srgbClr val="FFFF00"/>
                </a:solidFill>
                <a:effectLst/>
                <a:latin typeface="Comic Sans MS" panose="030F0702030302020204" pitchFamily="66" charset="0"/>
              </a:rPr>
              <a:t>Parsiyel</a:t>
            </a:r>
            <a:r>
              <a:rPr lang="tr-TR" sz="2000" b="1" dirty="0" smtClean="0">
                <a:solidFill>
                  <a:srgbClr val="FFFF00"/>
                </a:solidFill>
                <a:effectLst/>
                <a:latin typeface="Comic Sans MS" panose="030F0702030302020204" pitchFamily="66" charset="0"/>
              </a:rPr>
              <a:t> D2 </a:t>
            </a:r>
            <a:r>
              <a:rPr lang="tr-TR" sz="2000" b="1" dirty="0" err="1" smtClean="0">
                <a:solidFill>
                  <a:srgbClr val="FFFF00"/>
                </a:solidFill>
                <a:effectLst/>
                <a:latin typeface="Comic Sans MS" panose="030F0702030302020204" pitchFamily="66" charset="0"/>
              </a:rPr>
              <a:t>Agonist</a:t>
            </a:r>
            <a:r>
              <a:rPr lang="tr-TR" sz="2000" b="1" dirty="0" smtClean="0">
                <a:solidFill>
                  <a:srgbClr val="FFFF00"/>
                </a:solidFill>
                <a:effectLst/>
                <a:latin typeface="Comic Sans MS" panose="030F0702030302020204" pitchFamily="66" charset="0"/>
              </a:rPr>
              <a:t>, 5-HT1A </a:t>
            </a:r>
            <a:r>
              <a:rPr lang="tr-TR" sz="2000" b="1" dirty="0" err="1" smtClean="0">
                <a:solidFill>
                  <a:srgbClr val="FFFF00"/>
                </a:solidFill>
                <a:effectLst/>
                <a:latin typeface="Comic Sans MS" panose="030F0702030302020204" pitchFamily="66" charset="0"/>
              </a:rPr>
              <a:t>agonisti</a:t>
            </a:r>
            <a:r>
              <a:rPr lang="tr-TR" sz="2000" b="1" dirty="0" smtClean="0">
                <a:solidFill>
                  <a:srgbClr val="FFFF00"/>
                </a:solidFill>
                <a:effectLst/>
                <a:latin typeface="Comic Sans MS" panose="030F0702030302020204" pitchFamily="66" charset="0"/>
              </a:rPr>
              <a:t>, 5-HT2A Antagonisti</a:t>
            </a:r>
          </a:p>
          <a:p>
            <a:r>
              <a:rPr lang="tr-TR" sz="2000" dirty="0" smtClean="0">
                <a:effectLst/>
                <a:latin typeface="Comic Sans MS" panose="030F0702030302020204" pitchFamily="66" charset="0"/>
              </a:rPr>
              <a:t>İkincil Tedavi, özellikle uyku problemleri olanlarda</a:t>
            </a:r>
          </a:p>
          <a:p>
            <a:r>
              <a:rPr lang="tr-TR" sz="2000" dirty="0" smtClean="0">
                <a:effectLst/>
                <a:latin typeface="Comic Sans MS" panose="030F0702030302020204" pitchFamily="66" charset="0"/>
              </a:rPr>
              <a:t>Cevap olmayan ve </a:t>
            </a:r>
            <a:r>
              <a:rPr lang="tr-TR" sz="2000" dirty="0" err="1" smtClean="0">
                <a:effectLst/>
                <a:latin typeface="Comic Sans MS" panose="030F0702030302020204" pitchFamily="66" charset="0"/>
              </a:rPr>
              <a:t>Parsiyel</a:t>
            </a:r>
            <a:r>
              <a:rPr lang="tr-TR" sz="2000" dirty="0" smtClean="0">
                <a:effectLst/>
                <a:latin typeface="Comic Sans MS" panose="030F0702030302020204" pitchFamily="66" charset="0"/>
              </a:rPr>
              <a:t> cevap (n=18) – </a:t>
            </a:r>
            <a:r>
              <a:rPr lang="tr-TR" sz="2000" dirty="0" err="1" smtClean="0">
                <a:effectLst/>
                <a:latin typeface="Comic Sans MS" panose="030F0702030302020204" pitchFamily="66" charset="0"/>
              </a:rPr>
              <a:t>Desmopressinden</a:t>
            </a:r>
            <a:r>
              <a:rPr lang="tr-TR" sz="2000" dirty="0" smtClean="0">
                <a:effectLst/>
                <a:latin typeface="Comic Sans MS" panose="030F0702030302020204" pitchFamily="66" charset="0"/>
              </a:rPr>
              <a:t> önce</a:t>
            </a:r>
          </a:p>
          <a:p>
            <a:r>
              <a:rPr lang="tr-TR" sz="2000" b="1" dirty="0" smtClean="0">
                <a:solidFill>
                  <a:srgbClr val="FFFF00"/>
                </a:solidFill>
                <a:effectLst/>
                <a:latin typeface="Comic Sans MS" panose="030F0702030302020204" pitchFamily="66" charset="0"/>
              </a:rPr>
              <a:t>Cevap (10/18) </a:t>
            </a:r>
            <a:endParaRPr lang="tr-TR" sz="2000" b="1" dirty="0">
              <a:solidFill>
                <a:srgbClr val="FFFF00"/>
              </a:solidFill>
              <a:effectLst/>
              <a:latin typeface="Comic Sans MS" panose="030F0702030302020204" pitchFamily="66" charset="0"/>
            </a:endParaRPr>
          </a:p>
        </p:txBody>
      </p:sp>
      <p:pic>
        <p:nvPicPr>
          <p:cNvPr id="1026" name="Picture 2"/>
          <p:cNvPicPr>
            <a:picLocks noChangeAspect="1" noChangeArrowheads="1"/>
          </p:cNvPicPr>
          <p:nvPr/>
        </p:nvPicPr>
        <p:blipFill>
          <a:blip r:embed="rId2"/>
          <a:srcRect/>
          <a:stretch>
            <a:fillRect/>
          </a:stretch>
        </p:blipFill>
        <p:spPr bwMode="auto">
          <a:xfrm>
            <a:off x="208846" y="1285860"/>
            <a:ext cx="8792310" cy="2786082"/>
          </a:xfrm>
          <a:prstGeom prst="rect">
            <a:avLst/>
          </a:prstGeom>
          <a:noFill/>
          <a:ln w="9525">
            <a:noFill/>
            <a:miter lim="800000"/>
            <a:headEnd/>
            <a:tailEnd/>
          </a:ln>
          <a:effectLst/>
        </p:spPr>
      </p:pic>
      <p:cxnSp>
        <p:nvCxnSpPr>
          <p:cNvPr id="5" name="Düz Ok Bağlayıcısı 4"/>
          <p:cNvCxnSpPr/>
          <p:nvPr/>
        </p:nvCxnSpPr>
        <p:spPr>
          <a:xfrm>
            <a:off x="2771800" y="1772816"/>
            <a:ext cx="8640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48</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340258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C) Diğer Tedaviler</a:t>
            </a:r>
            <a:endParaRPr lang="tr-TR" sz="4000" dirty="0">
              <a:solidFill>
                <a:srgbClr val="FFFF00"/>
              </a:solidFill>
              <a:effectLst/>
              <a:latin typeface="Comic Sans MS" pitchFamily="66" charset="0"/>
            </a:endParaRPr>
          </a:p>
        </p:txBody>
      </p:sp>
      <p:sp>
        <p:nvSpPr>
          <p:cNvPr id="3" name="İçerik Yer Tutucusu 2"/>
          <p:cNvSpPr>
            <a:spLocks noGrp="1"/>
          </p:cNvSpPr>
          <p:nvPr>
            <p:ph idx="1"/>
          </p:nvPr>
        </p:nvSpPr>
        <p:spPr/>
        <p:txBody>
          <a:bodyPr/>
          <a:lstStyle/>
          <a:p>
            <a:r>
              <a:rPr lang="tr-TR" sz="2400" dirty="0" err="1" smtClean="0">
                <a:effectLst/>
                <a:latin typeface="Comic Sans MS" pitchFamily="66" charset="0"/>
              </a:rPr>
              <a:t>İndometazin</a:t>
            </a:r>
            <a:endParaRPr lang="tr-TR" sz="2400" dirty="0" smtClean="0">
              <a:effectLst/>
              <a:latin typeface="Comic Sans MS" pitchFamily="66" charset="0"/>
            </a:endParaRPr>
          </a:p>
          <a:p>
            <a:r>
              <a:rPr lang="tr-TR" sz="2400" dirty="0" err="1" smtClean="0">
                <a:effectLst/>
                <a:latin typeface="Comic Sans MS" pitchFamily="66" charset="0"/>
              </a:rPr>
              <a:t>Diazepam</a:t>
            </a:r>
            <a:endParaRPr lang="tr-TR" sz="2400" dirty="0" smtClean="0">
              <a:effectLst/>
              <a:latin typeface="Comic Sans MS" pitchFamily="66" charset="0"/>
            </a:endParaRPr>
          </a:p>
          <a:p>
            <a:r>
              <a:rPr lang="tr-TR" sz="2400" dirty="0" err="1" smtClean="0">
                <a:effectLst/>
                <a:latin typeface="Comic Sans MS" pitchFamily="66" charset="0"/>
              </a:rPr>
              <a:t>Mesterolone</a:t>
            </a:r>
            <a:endParaRPr lang="tr-TR" sz="2400" dirty="0" smtClean="0">
              <a:effectLst/>
              <a:latin typeface="Comic Sans MS" pitchFamily="66" charset="0"/>
            </a:endParaRPr>
          </a:p>
          <a:p>
            <a:r>
              <a:rPr lang="tr-TR" sz="2400" dirty="0" err="1" smtClean="0">
                <a:effectLst/>
                <a:latin typeface="Comic Sans MS" pitchFamily="66" charset="0"/>
              </a:rPr>
              <a:t>Atomoxetine</a:t>
            </a:r>
            <a:endParaRPr lang="tr-TR" sz="2400" dirty="0" smtClean="0">
              <a:effectLst/>
              <a:latin typeface="Comic Sans MS" pitchFamily="66" charset="0"/>
            </a:endParaRPr>
          </a:p>
          <a:p>
            <a:endParaRPr lang="tr-TR" sz="2400" dirty="0">
              <a:effectLst/>
              <a:latin typeface="Comic Sans MS" pitchFamily="66" charset="0"/>
            </a:endParaRPr>
          </a:p>
          <a:p>
            <a:r>
              <a:rPr lang="tr-TR" dirty="0" smtClean="0">
                <a:solidFill>
                  <a:srgbClr val="FFFF00"/>
                </a:solidFill>
                <a:effectLst/>
                <a:latin typeface="Comic Sans MS" pitchFamily="66" charset="0"/>
              </a:rPr>
              <a:t>Etkili değiller</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49</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456929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Epidemiyoloji</a:t>
            </a:r>
            <a:endParaRPr lang="tr-TR" sz="4000" dirty="0">
              <a:solidFill>
                <a:srgbClr val="FFFF00"/>
              </a:solidFill>
              <a:effectLst/>
              <a:latin typeface="Comic Sans MS" pitchFamily="66" charset="0"/>
            </a:endParaRPr>
          </a:p>
        </p:txBody>
      </p:sp>
      <p:sp>
        <p:nvSpPr>
          <p:cNvPr id="3" name="İçerik Yer Tutucusu 2"/>
          <p:cNvSpPr>
            <a:spLocks noGrp="1"/>
          </p:cNvSpPr>
          <p:nvPr>
            <p:ph idx="1"/>
          </p:nvPr>
        </p:nvSpPr>
        <p:spPr/>
        <p:txBody>
          <a:bodyPr/>
          <a:lstStyle/>
          <a:p>
            <a:endParaRPr lang="tr-TR" sz="2400" dirty="0" smtClean="0">
              <a:effectLst/>
              <a:latin typeface="Comic Sans MS" pitchFamily="66" charset="0"/>
            </a:endParaRPr>
          </a:p>
          <a:p>
            <a:r>
              <a:rPr lang="tr-TR" sz="2400" dirty="0" smtClean="0">
                <a:effectLst/>
                <a:latin typeface="Comic Sans MS" pitchFamily="66" charset="0"/>
              </a:rPr>
              <a:t>Kalabalık aileler</a:t>
            </a:r>
          </a:p>
          <a:p>
            <a:endParaRPr lang="tr-TR" sz="2400" dirty="0" smtClean="0">
              <a:effectLst/>
              <a:latin typeface="Comic Sans MS" pitchFamily="66" charset="0"/>
            </a:endParaRPr>
          </a:p>
          <a:p>
            <a:r>
              <a:rPr lang="tr-TR" sz="2400" dirty="0" smtClean="0">
                <a:solidFill>
                  <a:srgbClr val="FFFF00"/>
                </a:solidFill>
                <a:effectLst/>
                <a:latin typeface="Comic Sans MS" pitchFamily="66" charset="0"/>
              </a:rPr>
              <a:t>Sosyoekonomik durum düşük</a:t>
            </a:r>
          </a:p>
          <a:p>
            <a:endParaRPr lang="tr-TR" sz="2400" dirty="0">
              <a:effectLst/>
              <a:latin typeface="Comic Sans MS" pitchFamily="66" charset="0"/>
            </a:endParaRPr>
          </a:p>
          <a:p>
            <a:r>
              <a:rPr lang="tr-TR" sz="2400" dirty="0" smtClean="0">
                <a:effectLst/>
                <a:latin typeface="Comic Sans MS" pitchFamily="66" charset="0"/>
              </a:rPr>
              <a:t>Eğitim düzeyi düşük</a:t>
            </a:r>
          </a:p>
          <a:p>
            <a:endParaRPr lang="tr-TR" sz="2400" dirty="0" smtClean="0">
              <a:effectLst/>
              <a:latin typeface="Comic Sans MS" pitchFamily="66" charset="0"/>
            </a:endParaRPr>
          </a:p>
          <a:p>
            <a:r>
              <a:rPr lang="tr-TR" sz="2400" dirty="0" smtClean="0">
                <a:solidFill>
                  <a:srgbClr val="FFFF00"/>
                </a:solidFill>
                <a:effectLst/>
                <a:latin typeface="Comic Sans MS" pitchFamily="66" charset="0"/>
              </a:rPr>
              <a:t>Çok çocuklu aileler</a:t>
            </a:r>
          </a:p>
          <a:p>
            <a:endParaRPr lang="tr-TR" sz="2400" dirty="0" smtClean="0">
              <a:effectLst/>
              <a:latin typeface="Comic Sans MS" pitchFamily="66" charset="0"/>
            </a:endParaRPr>
          </a:p>
          <a:p>
            <a:r>
              <a:rPr lang="tr-TR" sz="2400" dirty="0" smtClean="0">
                <a:effectLst/>
                <a:latin typeface="Comic Sans MS" pitchFamily="66" charset="0"/>
              </a:rPr>
              <a:t>Ailenin ölümü </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951629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D) Klinik Araştırmalar</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pPr marL="0" indent="0">
              <a:buNone/>
            </a:pPr>
            <a:r>
              <a:rPr lang="tr-TR" dirty="0" smtClean="0"/>
              <a:t>						</a:t>
            </a:r>
            <a:r>
              <a:rPr lang="tr-TR" dirty="0"/>
              <a:t> </a:t>
            </a:r>
            <a:r>
              <a:rPr lang="tr-TR" dirty="0" smtClean="0"/>
              <a:t>     </a:t>
            </a:r>
            <a:r>
              <a:rPr lang="tr-TR" sz="2400" dirty="0" smtClean="0">
                <a:effectLst/>
                <a:latin typeface="Comic Sans MS" panose="030F0702030302020204" pitchFamily="66" charset="0"/>
              </a:rPr>
              <a:t>Etkin</a:t>
            </a:r>
          </a:p>
          <a:p>
            <a:r>
              <a:rPr lang="tr-TR" sz="2400" dirty="0" err="1" smtClean="0">
                <a:effectLst/>
                <a:latin typeface="Comic Sans MS" panose="030F0702030302020204" pitchFamily="66" charset="0"/>
              </a:rPr>
              <a:t>Hipnoterapi</a:t>
            </a:r>
            <a:r>
              <a:rPr lang="tr-TR" sz="2400" dirty="0" smtClean="0">
                <a:effectLst/>
                <a:latin typeface="Comic Sans MS" panose="030F0702030302020204" pitchFamily="66" charset="0"/>
              </a:rPr>
              <a:t>					-</a:t>
            </a:r>
          </a:p>
          <a:p>
            <a:r>
              <a:rPr lang="tr-TR" sz="2400" dirty="0" err="1" smtClean="0">
                <a:solidFill>
                  <a:srgbClr val="FFFF00"/>
                </a:solidFill>
                <a:effectLst/>
                <a:latin typeface="Comic Sans MS" panose="030F0702030302020204" pitchFamily="66" charset="0"/>
              </a:rPr>
              <a:t>Tibial</a:t>
            </a:r>
            <a:r>
              <a:rPr lang="tr-TR" sz="2400" dirty="0" smtClean="0">
                <a:solidFill>
                  <a:srgbClr val="FFFF00"/>
                </a:solidFill>
                <a:effectLst/>
                <a:latin typeface="Comic Sans MS" panose="030F0702030302020204" pitchFamily="66" charset="0"/>
              </a:rPr>
              <a:t> Sinir </a:t>
            </a:r>
            <a:r>
              <a:rPr lang="tr-TR" sz="2400" dirty="0" err="1" smtClean="0">
                <a:solidFill>
                  <a:srgbClr val="FFFF00"/>
                </a:solidFill>
                <a:effectLst/>
                <a:latin typeface="Comic Sans MS" panose="030F0702030302020204" pitchFamily="66" charset="0"/>
              </a:rPr>
              <a:t>Stimülasyonu</a:t>
            </a:r>
            <a:r>
              <a:rPr lang="tr-TR" sz="2400" dirty="0" smtClean="0">
                <a:solidFill>
                  <a:srgbClr val="FFFF00"/>
                </a:solidFill>
                <a:effectLst/>
                <a:latin typeface="Comic Sans MS" panose="030F0702030302020204" pitchFamily="66" charset="0"/>
              </a:rPr>
              <a:t> (TENS)</a:t>
            </a:r>
            <a:r>
              <a:rPr lang="tr-TR" sz="2400" dirty="0" smtClean="0">
                <a:effectLst/>
                <a:latin typeface="Comic Sans MS" panose="030F0702030302020204" pitchFamily="66" charset="0"/>
              </a:rPr>
              <a:t>		</a:t>
            </a:r>
            <a:r>
              <a:rPr lang="tr-TR" sz="2400" dirty="0" smtClean="0">
                <a:solidFill>
                  <a:srgbClr val="FF0000"/>
                </a:solidFill>
                <a:effectLst/>
                <a:latin typeface="Comic Sans MS" panose="030F0702030302020204" pitchFamily="66" charset="0"/>
              </a:rPr>
              <a:t>+</a:t>
            </a:r>
          </a:p>
          <a:p>
            <a:r>
              <a:rPr lang="tr-TR" sz="2400" dirty="0" smtClean="0">
                <a:effectLst/>
                <a:latin typeface="Comic Sans MS" panose="030F0702030302020204" pitchFamily="66" charset="0"/>
              </a:rPr>
              <a:t>Lazer </a:t>
            </a:r>
            <a:r>
              <a:rPr lang="tr-TR" sz="2400" dirty="0" err="1" smtClean="0">
                <a:effectLst/>
                <a:latin typeface="Comic Sans MS" panose="030F0702030302020204" pitchFamily="66" charset="0"/>
              </a:rPr>
              <a:t>Akapunktur</a:t>
            </a:r>
            <a:r>
              <a:rPr lang="tr-TR" sz="2400" dirty="0" smtClean="0">
                <a:effectLst/>
                <a:latin typeface="Comic Sans MS" panose="030F0702030302020204" pitchFamily="66" charset="0"/>
              </a:rPr>
              <a:t>				</a:t>
            </a:r>
            <a:r>
              <a:rPr lang="tr-TR" sz="2400" dirty="0" smtClean="0">
                <a:solidFill>
                  <a:srgbClr val="FF0000"/>
                </a:solidFill>
                <a:effectLst/>
                <a:latin typeface="Comic Sans MS" panose="030F0702030302020204" pitchFamily="66" charset="0"/>
              </a:rPr>
              <a:t>+</a:t>
            </a:r>
          </a:p>
          <a:p>
            <a:r>
              <a:rPr lang="tr-TR" sz="2400" dirty="0" smtClean="0">
                <a:solidFill>
                  <a:srgbClr val="FFFF00"/>
                </a:solidFill>
                <a:effectLst/>
                <a:latin typeface="Comic Sans MS" panose="030F0702030302020204" pitchFamily="66" charset="0"/>
              </a:rPr>
              <a:t>Melatonin Tedavisi</a:t>
            </a:r>
            <a:r>
              <a:rPr lang="tr-TR" sz="2400" dirty="0" smtClean="0">
                <a:effectLst/>
                <a:latin typeface="Comic Sans MS" panose="030F0702030302020204" pitchFamily="66" charset="0"/>
              </a:rPr>
              <a:t>				-</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50</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628858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effectLst/>
              <a:latin typeface="Comic Sans MS" panose="030F0702030302020204" pitchFamily="66" charset="0"/>
            </a:endParaRPr>
          </a:p>
          <a:p>
            <a:pPr marL="0" indent="0" algn="ctr">
              <a:buNone/>
            </a:pPr>
            <a:r>
              <a:rPr lang="tr-TR" dirty="0" smtClean="0">
                <a:effectLst/>
                <a:latin typeface="Comic Sans MS" panose="030F0702030302020204" pitchFamily="66" charset="0"/>
              </a:rPr>
              <a:t>	3 </a:t>
            </a:r>
            <a:r>
              <a:rPr lang="tr-TR" dirty="0">
                <a:effectLst/>
                <a:latin typeface="Comic Sans MS" panose="030F0702030302020204" pitchFamily="66" charset="0"/>
              </a:rPr>
              <a:t>ay geçmesine </a:t>
            </a:r>
            <a:r>
              <a:rPr lang="tr-TR" dirty="0" smtClean="0">
                <a:effectLst/>
                <a:latin typeface="Comic Sans MS" panose="030F0702030302020204" pitchFamily="66" charset="0"/>
              </a:rPr>
              <a:t>rağmen:</a:t>
            </a:r>
          </a:p>
          <a:p>
            <a:pPr marL="0" indent="0">
              <a:buNone/>
            </a:pPr>
            <a:endParaRPr lang="tr-TR" dirty="0" smtClean="0">
              <a:effectLst/>
              <a:latin typeface="Comic Sans MS" panose="030F0702030302020204" pitchFamily="66" charset="0"/>
            </a:endParaRPr>
          </a:p>
          <a:p>
            <a:pPr marL="0" indent="0" algn="ctr">
              <a:buNone/>
            </a:pPr>
            <a:r>
              <a:rPr lang="tr-TR" dirty="0">
                <a:solidFill>
                  <a:srgbClr val="FFFF00"/>
                </a:solidFill>
                <a:effectLst/>
                <a:latin typeface="Comic Sans MS" panose="030F0702030302020204" pitchFamily="66" charset="0"/>
              </a:rPr>
              <a:t>	</a:t>
            </a:r>
            <a:r>
              <a:rPr lang="tr-TR" dirty="0" smtClean="0">
                <a:solidFill>
                  <a:srgbClr val="FFFF00"/>
                </a:solidFill>
                <a:effectLst/>
                <a:latin typeface="Comic Sans MS" panose="030F0702030302020204" pitchFamily="66" charset="0"/>
              </a:rPr>
              <a:t>%</a:t>
            </a:r>
            <a:r>
              <a:rPr lang="tr-TR" dirty="0">
                <a:solidFill>
                  <a:srgbClr val="FFFF00"/>
                </a:solidFill>
                <a:effectLst/>
                <a:latin typeface="Comic Sans MS" panose="030F0702030302020204" pitchFamily="66" charset="0"/>
              </a:rPr>
              <a:t>50’den daha az iyileşme </a:t>
            </a:r>
            <a:endParaRPr lang="tr-TR" dirty="0" smtClean="0">
              <a:solidFill>
                <a:srgbClr val="FFFF00"/>
              </a:solidFill>
              <a:effectLst/>
              <a:latin typeface="Comic Sans MS" panose="030F0702030302020204" pitchFamily="66" charset="0"/>
            </a:endParaRPr>
          </a:p>
          <a:p>
            <a:pPr marL="0" indent="0" algn="ctr">
              <a:buNone/>
            </a:pPr>
            <a:r>
              <a:rPr lang="tr-TR" dirty="0">
                <a:solidFill>
                  <a:srgbClr val="FFFF00"/>
                </a:solidFill>
                <a:effectLst/>
                <a:latin typeface="Comic Sans MS" panose="030F0702030302020204" pitchFamily="66" charset="0"/>
              </a:rPr>
              <a:t>	</a:t>
            </a:r>
            <a:endParaRPr lang="tr-TR" dirty="0" smtClean="0">
              <a:solidFill>
                <a:srgbClr val="FFFF00"/>
              </a:solidFill>
              <a:effectLst/>
              <a:latin typeface="Comic Sans MS" panose="030F0702030302020204" pitchFamily="66" charset="0"/>
            </a:endParaRPr>
          </a:p>
          <a:p>
            <a:pPr marL="0" indent="0" algn="ctr">
              <a:buNone/>
            </a:pPr>
            <a:r>
              <a:rPr lang="tr-TR" dirty="0">
                <a:solidFill>
                  <a:srgbClr val="FFFF00"/>
                </a:solidFill>
                <a:effectLst/>
                <a:latin typeface="Comic Sans MS" panose="030F0702030302020204" pitchFamily="66" charset="0"/>
              </a:rPr>
              <a:t>	</a:t>
            </a:r>
            <a:r>
              <a:rPr lang="tr-TR" dirty="0" smtClean="0">
                <a:solidFill>
                  <a:srgbClr val="FF0000"/>
                </a:solidFill>
                <a:effectLst/>
                <a:latin typeface="Comic Sans MS" panose="030F0702030302020204" pitchFamily="66" charset="0"/>
              </a:rPr>
              <a:t>veya düzelmenin </a:t>
            </a:r>
            <a:r>
              <a:rPr lang="tr-TR" dirty="0">
                <a:solidFill>
                  <a:srgbClr val="FF0000"/>
                </a:solidFill>
                <a:effectLst/>
                <a:latin typeface="Comic Sans MS" panose="030F0702030302020204" pitchFamily="66" charset="0"/>
              </a:rPr>
              <a:t>olmaması </a:t>
            </a:r>
          </a:p>
          <a:p>
            <a:endParaRPr lang="tr-TR" dirty="0"/>
          </a:p>
        </p:txBody>
      </p:sp>
      <p:sp>
        <p:nvSpPr>
          <p:cNvPr id="4" name="Veri Yer Tutucusu 3"/>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Altbilgi Yer Tutucusu 4"/>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6" name="Slayt Numarası Yer Tutucusu 5"/>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51</a:t>
            </a:fld>
            <a:endParaRPr lang="tr-TR">
              <a:solidFill>
                <a:srgbClr val="FFFFFF"/>
              </a:solidFill>
            </a:endParaRPr>
          </a:p>
        </p:txBody>
      </p:sp>
      <p:sp>
        <p:nvSpPr>
          <p:cNvPr id="7"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Tedaviye Direnç </a:t>
            </a:r>
            <a:endParaRPr lang="tr-TR" sz="4000" dirty="0">
              <a:solidFill>
                <a:srgbClr val="FFFF00"/>
              </a:solidFill>
              <a:effectLst/>
              <a:latin typeface="Comic Sans MS" panose="030F0702030302020204" pitchFamily="66" charset="0"/>
            </a:endParaRPr>
          </a:p>
        </p:txBody>
      </p:sp>
    </p:spTree>
    <p:extLst>
      <p:ext uri="{BB962C8B-B14F-4D97-AF65-F5344CB8AC3E}">
        <p14:creationId xmlns:p14="http://schemas.microsoft.com/office/powerpoint/2010/main" val="2666219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Tedaviye Direnç </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a:xfrm>
            <a:off x="395536" y="1628800"/>
            <a:ext cx="8229600" cy="4530725"/>
          </a:xfrm>
        </p:spPr>
        <p:txBody>
          <a:bodyPr/>
          <a:lstStyle/>
          <a:p>
            <a:pPr marL="0" indent="0" algn="ctr">
              <a:buNone/>
            </a:pPr>
            <a:r>
              <a:rPr lang="tr-TR" sz="2400" dirty="0" smtClean="0">
                <a:solidFill>
                  <a:srgbClr val="FFFF00"/>
                </a:solidFill>
                <a:effectLst/>
                <a:latin typeface="Comic Sans MS" panose="030F0702030302020204" pitchFamily="66" charset="0"/>
              </a:rPr>
              <a:t>1) </a:t>
            </a:r>
            <a:r>
              <a:rPr lang="tr-TR" sz="2400" dirty="0" err="1" smtClean="0">
                <a:solidFill>
                  <a:srgbClr val="FF0000"/>
                </a:solidFill>
                <a:effectLst/>
                <a:latin typeface="Comic Sans MS" panose="030F0702030302020204" pitchFamily="66" charset="0"/>
              </a:rPr>
              <a:t>Persistan</a:t>
            </a:r>
            <a:r>
              <a:rPr lang="tr-TR" sz="2400" dirty="0" smtClean="0">
                <a:solidFill>
                  <a:srgbClr val="FF0000"/>
                </a:solidFill>
                <a:effectLst/>
                <a:latin typeface="Comic Sans MS" panose="030F0702030302020204" pitchFamily="66" charset="0"/>
              </a:rPr>
              <a:t> </a:t>
            </a:r>
            <a:r>
              <a:rPr lang="tr-TR" sz="2400" dirty="0">
                <a:solidFill>
                  <a:srgbClr val="FF0000"/>
                </a:solidFill>
                <a:effectLst/>
                <a:latin typeface="Comic Sans MS" panose="030F0702030302020204" pitchFamily="66" charset="0"/>
              </a:rPr>
              <a:t>NP ve </a:t>
            </a:r>
            <a:r>
              <a:rPr lang="tr-TR" sz="2400" dirty="0" err="1">
                <a:solidFill>
                  <a:srgbClr val="FF0000"/>
                </a:solidFill>
                <a:effectLst/>
                <a:latin typeface="Comic Sans MS" panose="030F0702030302020204" pitchFamily="66" charset="0"/>
              </a:rPr>
              <a:t>Persistan</a:t>
            </a:r>
            <a:r>
              <a:rPr lang="tr-TR" sz="2400" dirty="0">
                <a:solidFill>
                  <a:srgbClr val="FF0000"/>
                </a:solidFill>
                <a:effectLst/>
                <a:latin typeface="Comic Sans MS" panose="030F0702030302020204" pitchFamily="66" charset="0"/>
              </a:rPr>
              <a:t> Olmayan NP</a:t>
            </a:r>
          </a:p>
          <a:p>
            <a:pPr algn="ctr"/>
            <a:r>
              <a:rPr lang="tr-TR" sz="2400" dirty="0" err="1">
                <a:effectLst/>
                <a:latin typeface="Comic Sans MS" panose="030F0702030302020204" pitchFamily="66" charset="0"/>
              </a:rPr>
              <a:t>Noktürnal</a:t>
            </a:r>
            <a:r>
              <a:rPr lang="tr-TR" sz="2400" dirty="0">
                <a:effectLst/>
                <a:latin typeface="Comic Sans MS" panose="030F0702030302020204" pitchFamily="66" charset="0"/>
              </a:rPr>
              <a:t> idrar volümü ölçümü yardımcı olur</a:t>
            </a:r>
          </a:p>
          <a:p>
            <a:pPr marL="0" indent="0" algn="ctr">
              <a:buNone/>
            </a:pPr>
            <a:r>
              <a:rPr lang="tr-TR" sz="2400" dirty="0" smtClean="0">
                <a:solidFill>
                  <a:srgbClr val="FFFF00"/>
                </a:solidFill>
                <a:effectLst/>
                <a:latin typeface="Comic Sans MS" panose="030F0702030302020204" pitchFamily="66" charset="0"/>
              </a:rPr>
              <a:t>	</a:t>
            </a:r>
          </a:p>
          <a:p>
            <a:pPr marL="0" indent="0" algn="ctr">
              <a:buNone/>
            </a:pPr>
            <a:r>
              <a:rPr lang="tr-TR" sz="2400" dirty="0" smtClean="0">
                <a:solidFill>
                  <a:srgbClr val="FFFF00"/>
                </a:solidFill>
                <a:effectLst/>
                <a:latin typeface="Comic Sans MS" panose="030F0702030302020204" pitchFamily="66" charset="0"/>
              </a:rPr>
              <a:t>	</a:t>
            </a:r>
            <a:r>
              <a:rPr lang="tr-TR" sz="2400" dirty="0" err="1" smtClean="0">
                <a:solidFill>
                  <a:srgbClr val="FF0000"/>
                </a:solidFill>
                <a:effectLst/>
                <a:latin typeface="Comic Sans MS" panose="030F0702030302020204" pitchFamily="66" charset="0"/>
              </a:rPr>
              <a:t>Persistan</a:t>
            </a:r>
            <a:r>
              <a:rPr lang="tr-TR" sz="2400" dirty="0" smtClean="0">
                <a:solidFill>
                  <a:srgbClr val="FF0000"/>
                </a:solidFill>
                <a:effectLst/>
                <a:latin typeface="Comic Sans MS" panose="030F0702030302020204" pitchFamily="66" charset="0"/>
              </a:rPr>
              <a:t> </a:t>
            </a:r>
            <a:r>
              <a:rPr lang="tr-TR" sz="2400" dirty="0">
                <a:solidFill>
                  <a:srgbClr val="FF0000"/>
                </a:solidFill>
                <a:effectLst/>
                <a:latin typeface="Comic Sans MS" panose="030F0702030302020204" pitchFamily="66" charset="0"/>
              </a:rPr>
              <a:t>NP varsa ilaç dozunu artırmadan </a:t>
            </a:r>
            <a:r>
              <a:rPr lang="tr-TR" sz="2400" dirty="0" smtClean="0">
                <a:solidFill>
                  <a:srgbClr val="FF0000"/>
                </a:solidFill>
                <a:effectLst/>
                <a:latin typeface="Comic Sans MS" panose="030F0702030302020204" pitchFamily="66" charset="0"/>
              </a:rPr>
              <a:t>	aşağıdaki </a:t>
            </a:r>
            <a:r>
              <a:rPr lang="tr-TR" sz="2400" dirty="0">
                <a:solidFill>
                  <a:srgbClr val="FF0000"/>
                </a:solidFill>
                <a:effectLst/>
                <a:latin typeface="Comic Sans MS" panose="030F0702030302020204" pitchFamily="66" charset="0"/>
              </a:rPr>
              <a:t>olasılıklar ekarte </a:t>
            </a:r>
            <a:r>
              <a:rPr lang="tr-TR" sz="2400" dirty="0" smtClean="0">
                <a:solidFill>
                  <a:srgbClr val="FF0000"/>
                </a:solidFill>
                <a:effectLst/>
                <a:latin typeface="Comic Sans MS" panose="030F0702030302020204" pitchFamily="66" charset="0"/>
              </a:rPr>
              <a:t>edilmelidir</a:t>
            </a:r>
          </a:p>
          <a:p>
            <a:pPr algn="ctr"/>
            <a:r>
              <a:rPr lang="tr-TR" sz="2400" dirty="0">
                <a:effectLst/>
                <a:latin typeface="Comic Sans MS" panose="030F0702030302020204" pitchFamily="66" charset="0"/>
              </a:rPr>
              <a:t>Yetersiz tedaviye uyum</a:t>
            </a:r>
          </a:p>
          <a:p>
            <a:pPr algn="ctr"/>
            <a:r>
              <a:rPr lang="tr-TR" sz="2400" dirty="0">
                <a:solidFill>
                  <a:srgbClr val="FFFF00"/>
                </a:solidFill>
                <a:effectLst/>
                <a:latin typeface="Comic Sans MS" panose="030F0702030302020204" pitchFamily="66" charset="0"/>
              </a:rPr>
              <a:t>Uykudan önce tuvalete gitmemesi</a:t>
            </a:r>
          </a:p>
          <a:p>
            <a:pPr algn="ctr"/>
            <a:r>
              <a:rPr lang="tr-TR" sz="2400" dirty="0">
                <a:effectLst/>
                <a:latin typeface="Comic Sans MS" panose="030F0702030302020204" pitchFamily="66" charset="0"/>
              </a:rPr>
              <a:t>DESM alımı sonrası aşırı sıvı alımı</a:t>
            </a:r>
          </a:p>
          <a:p>
            <a:pPr algn="ctr"/>
            <a:r>
              <a:rPr lang="tr-TR" sz="2400" dirty="0" err="1">
                <a:solidFill>
                  <a:srgbClr val="FFFF00"/>
                </a:solidFill>
                <a:effectLst/>
                <a:latin typeface="Comic Sans MS" panose="030F0702030302020204" pitchFamily="66" charset="0"/>
              </a:rPr>
              <a:t>Diabetes</a:t>
            </a:r>
            <a:r>
              <a:rPr lang="tr-TR" sz="2400" dirty="0">
                <a:solidFill>
                  <a:srgbClr val="FFFF00"/>
                </a:solidFill>
                <a:effectLst/>
                <a:latin typeface="Comic Sans MS" panose="030F0702030302020204" pitchFamily="66" charset="0"/>
              </a:rPr>
              <a:t> </a:t>
            </a:r>
            <a:r>
              <a:rPr lang="tr-TR" sz="2400" dirty="0" err="1">
                <a:solidFill>
                  <a:srgbClr val="FFFF00"/>
                </a:solidFill>
                <a:effectLst/>
                <a:latin typeface="Comic Sans MS" panose="030F0702030302020204" pitchFamily="66" charset="0"/>
              </a:rPr>
              <a:t>İnsipidus</a:t>
            </a:r>
            <a:endParaRPr lang="tr-TR" sz="2400" dirty="0">
              <a:solidFill>
                <a:srgbClr val="FFFF00"/>
              </a:solidFill>
              <a:effectLst/>
              <a:latin typeface="Comic Sans MS" panose="030F0702030302020204" pitchFamily="66" charset="0"/>
            </a:endParaRPr>
          </a:p>
          <a:p>
            <a:endParaRPr lang="tr-TR" dirty="0"/>
          </a:p>
        </p:txBody>
      </p:sp>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52</a:t>
            </a:fld>
            <a:endParaRPr lang="tr-TR">
              <a:solidFill>
                <a:srgbClr val="FFFFFF"/>
              </a:solidFill>
            </a:endParaRPr>
          </a:p>
        </p:txBody>
      </p:sp>
      <p:sp>
        <p:nvSpPr>
          <p:cNvPr id="8" name="Dikdörtgen 7"/>
          <p:cNvSpPr/>
          <p:nvPr/>
        </p:nvSpPr>
        <p:spPr>
          <a:xfrm>
            <a:off x="1475656" y="2717051"/>
            <a:ext cx="6840760" cy="2944197"/>
          </a:xfrm>
          <a:prstGeom prst="rect">
            <a:avLst/>
          </a:prstGeom>
          <a:solidFill>
            <a:srgbClr val="FFC000">
              <a:alpha val="14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5653569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anose="030F0702030302020204" pitchFamily="66" charset="0"/>
              </a:rPr>
              <a:t>Tedaviye Direnç</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pPr marL="0" indent="0">
              <a:buNone/>
            </a:pPr>
            <a:r>
              <a:rPr lang="tr-TR" sz="2400" dirty="0" smtClean="0">
                <a:effectLst/>
                <a:latin typeface="Comic Sans MS" panose="030F0702030302020204" pitchFamily="66" charset="0"/>
              </a:rPr>
              <a:t>2) </a:t>
            </a:r>
            <a:r>
              <a:rPr lang="tr-TR" sz="2400" dirty="0" smtClean="0">
                <a:solidFill>
                  <a:srgbClr val="FF0000"/>
                </a:solidFill>
                <a:effectLst/>
                <a:latin typeface="Comic Sans MS" panose="030F0702030302020204" pitchFamily="66" charset="0"/>
              </a:rPr>
              <a:t>Hastanın </a:t>
            </a:r>
            <a:r>
              <a:rPr lang="tr-TR" sz="2400" dirty="0">
                <a:solidFill>
                  <a:srgbClr val="FF0000"/>
                </a:solidFill>
                <a:effectLst/>
                <a:latin typeface="Comic Sans MS" panose="030F0702030302020204" pitchFamily="66" charset="0"/>
              </a:rPr>
              <a:t>NMEN olup olmadığı değerlendirilmeli</a:t>
            </a:r>
          </a:p>
          <a:p>
            <a:r>
              <a:rPr lang="tr-TR" sz="2400" dirty="0">
                <a:solidFill>
                  <a:srgbClr val="FFFF00"/>
                </a:solidFill>
                <a:effectLst/>
                <a:latin typeface="Comic Sans MS" panose="030F0702030302020204" pitchFamily="66" charset="0"/>
              </a:rPr>
              <a:t>AAM şüphesi varsa sıvı alımı artırılarak (25-30ml/kg/gün mesane günlüğü tekrar </a:t>
            </a:r>
            <a:r>
              <a:rPr lang="tr-TR" sz="2400" dirty="0" smtClean="0">
                <a:solidFill>
                  <a:srgbClr val="FFFF00"/>
                </a:solidFill>
                <a:effectLst/>
                <a:latin typeface="Comic Sans MS" panose="030F0702030302020204" pitchFamily="66" charset="0"/>
              </a:rPr>
              <a:t>doldurulur</a:t>
            </a:r>
            <a:endParaRPr lang="tr-TR" sz="2400" dirty="0">
              <a:solidFill>
                <a:srgbClr val="FFFF00"/>
              </a:solidFill>
              <a:effectLst/>
              <a:latin typeface="Comic Sans MS" panose="030F0702030302020204" pitchFamily="66" charset="0"/>
            </a:endParaRPr>
          </a:p>
          <a:p>
            <a:r>
              <a:rPr lang="tr-TR" sz="2400" dirty="0">
                <a:effectLst/>
                <a:latin typeface="Comic Sans MS" panose="030F0702030302020204" pitchFamily="66" charset="0"/>
              </a:rPr>
              <a:t>İşeme </a:t>
            </a:r>
            <a:r>
              <a:rPr lang="tr-TR" sz="2400" dirty="0" err="1">
                <a:effectLst/>
                <a:latin typeface="Comic Sans MS" panose="030F0702030302020204" pitchFamily="66" charset="0"/>
              </a:rPr>
              <a:t>Disfonksiyonu</a:t>
            </a:r>
            <a:r>
              <a:rPr lang="tr-TR" sz="2400" dirty="0" smtClean="0">
                <a:effectLst/>
                <a:latin typeface="Comic Sans MS" panose="030F0702030302020204" pitchFamily="66" charset="0"/>
              </a:rPr>
              <a:t>: </a:t>
            </a:r>
            <a:r>
              <a:rPr lang="tr-TR" sz="2400" dirty="0" err="1" smtClean="0">
                <a:effectLst/>
                <a:latin typeface="Comic Sans MS" panose="030F0702030302020204" pitchFamily="66" charset="0"/>
              </a:rPr>
              <a:t>Rekürren</a:t>
            </a:r>
            <a:r>
              <a:rPr lang="tr-TR" sz="2400" dirty="0" smtClean="0">
                <a:effectLst/>
                <a:latin typeface="Comic Sans MS" panose="030F0702030302020204" pitchFamily="66" charset="0"/>
              </a:rPr>
              <a:t> </a:t>
            </a:r>
            <a:r>
              <a:rPr lang="tr-TR" sz="2400" dirty="0">
                <a:effectLst/>
                <a:latin typeface="Comic Sans MS" panose="030F0702030302020204" pitchFamily="66" charset="0"/>
              </a:rPr>
              <a:t>İYE, </a:t>
            </a:r>
            <a:r>
              <a:rPr lang="tr-TR" sz="2400" dirty="0" err="1">
                <a:effectLst/>
                <a:latin typeface="Comic Sans MS" panose="030F0702030302020204" pitchFamily="66" charset="0"/>
              </a:rPr>
              <a:t>konstipasyon</a:t>
            </a:r>
            <a:r>
              <a:rPr lang="tr-TR" sz="2400" dirty="0">
                <a:effectLst/>
                <a:latin typeface="Comic Sans MS" panose="030F0702030302020204" pitchFamily="66" charset="0"/>
              </a:rPr>
              <a:t> varsa düşünülmeli  </a:t>
            </a:r>
          </a:p>
          <a:p>
            <a:r>
              <a:rPr lang="tr-TR" sz="2400" dirty="0">
                <a:solidFill>
                  <a:srgbClr val="FFFF00"/>
                </a:solidFill>
                <a:effectLst/>
                <a:latin typeface="Comic Sans MS" panose="030F0702030302020204" pitchFamily="66" charset="0"/>
              </a:rPr>
              <a:t>Gündüz ve gece </a:t>
            </a:r>
            <a:r>
              <a:rPr lang="tr-TR" sz="2400" dirty="0" err="1">
                <a:solidFill>
                  <a:srgbClr val="FFFF00"/>
                </a:solidFill>
                <a:effectLst/>
                <a:latin typeface="Comic Sans MS" panose="030F0702030302020204" pitchFamily="66" charset="0"/>
              </a:rPr>
              <a:t>detrusor</a:t>
            </a:r>
            <a:r>
              <a:rPr lang="tr-TR" sz="2400" dirty="0">
                <a:solidFill>
                  <a:srgbClr val="FFFF00"/>
                </a:solidFill>
                <a:effectLst/>
                <a:latin typeface="Comic Sans MS" panose="030F0702030302020204" pitchFamily="66" charset="0"/>
              </a:rPr>
              <a:t> aşırı aktivitesi </a:t>
            </a:r>
          </a:p>
          <a:p>
            <a:r>
              <a:rPr lang="tr-TR" sz="2400" dirty="0" err="1">
                <a:effectLst/>
                <a:latin typeface="Comic Sans MS" panose="030F0702030302020204" pitchFamily="66" charset="0"/>
              </a:rPr>
              <a:t>Konstipasyon</a:t>
            </a:r>
            <a:r>
              <a:rPr lang="tr-TR" sz="2400" dirty="0">
                <a:effectLst/>
                <a:latin typeface="Comic Sans MS" panose="030F0702030302020204" pitchFamily="66" charset="0"/>
              </a:rPr>
              <a:t>  tedaviye direnç için risk faktörü</a:t>
            </a:r>
          </a:p>
          <a:p>
            <a:r>
              <a:rPr lang="tr-TR" sz="2400" dirty="0">
                <a:solidFill>
                  <a:srgbClr val="FFFF00"/>
                </a:solidFill>
                <a:effectLst/>
                <a:latin typeface="Comic Sans MS" panose="030F0702030302020204" pitchFamily="66" charset="0"/>
              </a:rPr>
              <a:t>Çocuğun psikiyatrik durumu (dikkat eksikliği, </a:t>
            </a:r>
            <a:r>
              <a:rPr lang="tr-TR" sz="2400" dirty="0" err="1">
                <a:solidFill>
                  <a:srgbClr val="FFFF00"/>
                </a:solidFill>
                <a:effectLst/>
                <a:latin typeface="Comic Sans MS" panose="030F0702030302020204" pitchFamily="66" charset="0"/>
              </a:rPr>
              <a:t>hiperaktivite</a:t>
            </a:r>
            <a:r>
              <a:rPr lang="tr-TR" sz="2400" dirty="0">
                <a:solidFill>
                  <a:srgbClr val="FFFF00"/>
                </a:solidFill>
                <a:effectLst/>
                <a:latin typeface="Comic Sans MS" panose="030F0702030302020204" pitchFamily="66" charset="0"/>
              </a:rPr>
              <a:t> ) </a:t>
            </a:r>
          </a:p>
          <a:p>
            <a:endParaRPr lang="tr-TR" dirty="0"/>
          </a:p>
        </p:txBody>
      </p:sp>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5" name="4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53</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7" name="Dikdörtgen 6"/>
          <p:cNvSpPr/>
          <p:nvPr/>
        </p:nvSpPr>
        <p:spPr>
          <a:xfrm>
            <a:off x="1187624" y="2924944"/>
            <a:ext cx="6552728" cy="160043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Arial" panose="020B0604020202020204" pitchFamily="34" charset="0"/>
              <a:buChar char="•"/>
            </a:pPr>
            <a:r>
              <a:rPr lang="tr-TR" sz="2000" b="1" dirty="0">
                <a:solidFill>
                  <a:srgbClr val="FFFF00"/>
                </a:solidFill>
                <a:latin typeface="Comic Sans MS" panose="030F0702030302020204" pitchFamily="66" charset="0"/>
              </a:rPr>
              <a:t>Üst solunum yolları obstrüksiyonu – KBB, Göğüs </a:t>
            </a:r>
            <a:r>
              <a:rPr lang="tr-TR" sz="2000" b="1" dirty="0" smtClean="0">
                <a:solidFill>
                  <a:srgbClr val="FFFF00"/>
                </a:solidFill>
                <a:latin typeface="Comic Sans MS" panose="030F0702030302020204" pitchFamily="66" charset="0"/>
              </a:rPr>
              <a:t>Hastalıkları</a:t>
            </a:r>
          </a:p>
          <a:p>
            <a:endParaRPr lang="tr-TR" sz="2000" b="1" dirty="0">
              <a:solidFill>
                <a:srgbClr val="FFFF00"/>
              </a:solidFill>
              <a:latin typeface="Comic Sans MS" panose="030F0702030302020204" pitchFamily="66" charset="0"/>
            </a:endParaRPr>
          </a:p>
          <a:p>
            <a:pPr marL="285750" indent="-285750">
              <a:buFont typeface="Arial" panose="020B0604020202020204" pitchFamily="34" charset="0"/>
              <a:buChar char="•"/>
            </a:pPr>
            <a:r>
              <a:rPr lang="tr-TR" sz="2000" b="1" dirty="0" err="1">
                <a:solidFill>
                  <a:srgbClr val="FFFF00"/>
                </a:solidFill>
                <a:latin typeface="Comic Sans MS" panose="030F0702030302020204" pitchFamily="66" charset="0"/>
              </a:rPr>
              <a:t>Nöro</a:t>
            </a:r>
            <a:r>
              <a:rPr lang="tr-TR" sz="2000" b="1" dirty="0">
                <a:solidFill>
                  <a:srgbClr val="FFFF00"/>
                </a:solidFill>
                <a:latin typeface="Comic Sans MS" panose="030F0702030302020204" pitchFamily="66" charset="0"/>
              </a:rPr>
              <a:t>-Psikiyatrik Durumlar – Nöroloji, </a:t>
            </a:r>
            <a:r>
              <a:rPr lang="tr-TR" sz="2000" b="1" dirty="0" smtClean="0">
                <a:solidFill>
                  <a:srgbClr val="FFFF00"/>
                </a:solidFill>
                <a:latin typeface="Comic Sans MS" panose="030F0702030302020204" pitchFamily="66" charset="0"/>
              </a:rPr>
              <a:t>Psikiyatri</a:t>
            </a:r>
          </a:p>
          <a:p>
            <a:endParaRPr lang="tr-TR" dirty="0"/>
          </a:p>
        </p:txBody>
      </p:sp>
    </p:spTree>
    <p:extLst>
      <p:ext uri="{BB962C8B-B14F-4D97-AF65-F5344CB8AC3E}">
        <p14:creationId xmlns:p14="http://schemas.microsoft.com/office/powerpoint/2010/main" val="4568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srcRect/>
          <a:stretch>
            <a:fillRect/>
          </a:stretch>
        </p:blipFill>
        <p:spPr bwMode="auto">
          <a:xfrm>
            <a:off x="390525" y="1609725"/>
            <a:ext cx="8362950" cy="3638550"/>
          </a:xfrm>
          <a:prstGeom prst="rect">
            <a:avLst/>
          </a:prstGeom>
          <a:noFill/>
          <a:ln w="9525">
            <a:noFill/>
            <a:miter lim="800000"/>
            <a:headEnd/>
            <a:tailEnd/>
          </a:ln>
          <a:effectLst/>
        </p:spPr>
      </p:pic>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54</a:t>
            </a:fld>
            <a:endParaRPr lang="tr-TR">
              <a:solidFill>
                <a:srgbClr val="FFFFFF"/>
              </a:solidFill>
            </a:endParaRP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
        <p:nvSpPr>
          <p:cNvPr id="4" name="Metin kutusu 3"/>
          <p:cNvSpPr txBox="1"/>
          <p:nvPr/>
        </p:nvSpPr>
        <p:spPr>
          <a:xfrm>
            <a:off x="6948264" y="2132856"/>
            <a:ext cx="1008112"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800" b="1" dirty="0" smtClean="0">
                <a:solidFill>
                  <a:srgbClr val="FF0000"/>
                </a:solidFill>
                <a:latin typeface="Comic Sans MS" panose="030F0702030302020204" pitchFamily="66" charset="0"/>
              </a:rPr>
              <a:t>%50</a:t>
            </a:r>
            <a:endParaRPr lang="tr-TR"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278176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err="1" smtClean="0">
                <a:solidFill>
                  <a:srgbClr val="FFFF00"/>
                </a:solidFill>
                <a:effectLst/>
                <a:latin typeface="Comic Sans MS" panose="030F0702030302020204" pitchFamily="66" charset="0"/>
              </a:rPr>
              <a:t>Nöropsikiyatrik</a:t>
            </a:r>
            <a:r>
              <a:rPr lang="tr-TR" sz="4000" dirty="0" smtClean="0">
                <a:solidFill>
                  <a:srgbClr val="FFFF00"/>
                </a:solidFill>
                <a:effectLst/>
                <a:latin typeface="Comic Sans MS" panose="030F0702030302020204" pitchFamily="66" charset="0"/>
              </a:rPr>
              <a:t> Değerlendirme </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sz="half" idx="1"/>
          </p:nvPr>
        </p:nvSpPr>
        <p:spPr/>
        <p:txBody>
          <a:bodyPr/>
          <a:lstStyle/>
          <a:p>
            <a:r>
              <a:rPr lang="tr-TR" sz="2000" dirty="0" smtClean="0">
                <a:effectLst/>
                <a:latin typeface="Comic Sans MS" panose="030F0702030302020204" pitchFamily="66" charset="0"/>
              </a:rPr>
              <a:t>Kronik </a:t>
            </a:r>
            <a:r>
              <a:rPr lang="tr-TR" sz="2000" dirty="0" err="1" smtClean="0">
                <a:effectLst/>
                <a:latin typeface="Comic Sans MS" panose="030F0702030302020204" pitchFamily="66" charset="0"/>
              </a:rPr>
              <a:t>başağrısı</a:t>
            </a:r>
            <a:r>
              <a:rPr lang="tr-TR" sz="2000" dirty="0" smtClean="0">
                <a:effectLst/>
                <a:latin typeface="Comic Sans MS" panose="030F0702030302020204" pitchFamily="66" charset="0"/>
              </a:rPr>
              <a:t>	</a:t>
            </a:r>
            <a:r>
              <a:rPr lang="tr-TR" sz="2000" dirty="0" smtClean="0">
                <a:solidFill>
                  <a:srgbClr val="FFFF00"/>
                </a:solidFill>
                <a:effectLst/>
                <a:latin typeface="Comic Sans MS" panose="030F0702030302020204" pitchFamily="66" charset="0"/>
              </a:rPr>
              <a:t>%22.7</a:t>
            </a:r>
          </a:p>
          <a:p>
            <a:r>
              <a:rPr lang="tr-TR" sz="2000" dirty="0" smtClean="0">
                <a:effectLst/>
                <a:latin typeface="Comic Sans MS" panose="030F0702030302020204" pitchFamily="66" charset="0"/>
              </a:rPr>
              <a:t>Uykuda konuşma	%13.6</a:t>
            </a:r>
          </a:p>
          <a:p>
            <a:r>
              <a:rPr lang="tr-TR" sz="2000" dirty="0" smtClean="0">
                <a:effectLst/>
                <a:latin typeface="Comic Sans MS" panose="030F0702030302020204" pitchFamily="66" charset="0"/>
              </a:rPr>
              <a:t>Uyurgezerlik ve kabus				%9</a:t>
            </a:r>
          </a:p>
          <a:p>
            <a:r>
              <a:rPr lang="tr-TR" sz="2000" dirty="0" err="1" smtClean="0">
                <a:effectLst/>
                <a:latin typeface="Comic Sans MS" panose="030F0702030302020204" pitchFamily="66" charset="0"/>
              </a:rPr>
              <a:t>Fobia</a:t>
            </a:r>
            <a:endParaRPr lang="tr-TR" sz="2000" dirty="0">
              <a:effectLst/>
              <a:latin typeface="Comic Sans MS" panose="030F0702030302020204" pitchFamily="66" charset="0"/>
            </a:endParaRPr>
          </a:p>
          <a:p>
            <a:pPr marL="0" indent="0">
              <a:buNone/>
            </a:pPr>
            <a:r>
              <a:rPr lang="tr-TR" sz="2000" dirty="0" smtClean="0">
                <a:effectLst/>
                <a:latin typeface="Comic Sans MS" panose="030F0702030302020204" pitchFamily="66" charset="0"/>
              </a:rPr>
              <a:t>	-Karanlık Fobisi				</a:t>
            </a:r>
            <a:r>
              <a:rPr lang="tr-TR" sz="2000" dirty="0" smtClean="0">
                <a:solidFill>
                  <a:srgbClr val="FFFF00"/>
                </a:solidFill>
                <a:effectLst/>
                <a:latin typeface="Comic Sans MS" panose="030F0702030302020204" pitchFamily="66" charset="0"/>
              </a:rPr>
              <a:t>%40.9</a:t>
            </a:r>
          </a:p>
          <a:p>
            <a:pPr marL="0" indent="0">
              <a:buNone/>
            </a:pPr>
            <a:r>
              <a:rPr lang="tr-TR" sz="2000" dirty="0">
                <a:effectLst/>
                <a:latin typeface="Comic Sans MS" panose="030F0702030302020204" pitchFamily="66" charset="0"/>
              </a:rPr>
              <a:t>	</a:t>
            </a:r>
            <a:r>
              <a:rPr lang="tr-TR" sz="2000" dirty="0" smtClean="0">
                <a:effectLst/>
                <a:latin typeface="Comic Sans MS" panose="030F0702030302020204" pitchFamily="66" charset="0"/>
              </a:rPr>
              <a:t>-Hayvan Fobisi	%4.54</a:t>
            </a:r>
          </a:p>
          <a:p>
            <a:pPr marL="0" indent="0">
              <a:buNone/>
            </a:pPr>
            <a:r>
              <a:rPr lang="tr-TR" sz="2000" dirty="0">
                <a:effectLst/>
                <a:latin typeface="Comic Sans MS" panose="030F0702030302020204" pitchFamily="66" charset="0"/>
              </a:rPr>
              <a:t>	</a:t>
            </a:r>
            <a:r>
              <a:rPr lang="tr-TR" sz="2000" dirty="0" smtClean="0">
                <a:effectLst/>
                <a:latin typeface="Comic Sans MS" panose="030F0702030302020204" pitchFamily="66" charset="0"/>
              </a:rPr>
              <a:t>-Alan Korkusu	%4.54</a:t>
            </a:r>
            <a:endParaRPr lang="tr-TR" sz="2000" dirty="0">
              <a:effectLst/>
              <a:latin typeface="Comic Sans MS" panose="030F0702030302020204" pitchFamily="66" charset="0"/>
            </a:endParaRPr>
          </a:p>
          <a:p>
            <a:r>
              <a:rPr lang="tr-TR" sz="2000" dirty="0" smtClean="0">
                <a:effectLst/>
                <a:latin typeface="Comic Sans MS" panose="030F0702030302020204" pitchFamily="66" charset="0"/>
              </a:rPr>
              <a:t>Nörotik 		%9</a:t>
            </a:r>
          </a:p>
          <a:p>
            <a:r>
              <a:rPr lang="tr-TR" sz="2000" dirty="0" smtClean="0">
                <a:effectLst/>
                <a:latin typeface="Comic Sans MS" panose="030F0702030302020204" pitchFamily="66" charset="0"/>
              </a:rPr>
              <a:t>Davranış Bozuklukları             			%9</a:t>
            </a:r>
          </a:p>
          <a:p>
            <a:pPr marL="0" indent="0">
              <a:buNone/>
            </a:pPr>
            <a:endParaRPr lang="tr-TR" sz="2000" dirty="0"/>
          </a:p>
        </p:txBody>
      </p:sp>
      <p:sp>
        <p:nvSpPr>
          <p:cNvPr id="4" name="İçerik Yer Tutucusu 3"/>
          <p:cNvSpPr>
            <a:spLocks noGrp="1"/>
          </p:cNvSpPr>
          <p:nvPr>
            <p:ph sz="half" idx="2"/>
          </p:nvPr>
        </p:nvSpPr>
        <p:spPr/>
        <p:txBody>
          <a:bodyPr/>
          <a:lstStyle/>
          <a:p>
            <a:r>
              <a:rPr lang="tr-TR" sz="2000" dirty="0" smtClean="0">
                <a:effectLst/>
                <a:latin typeface="Comic Sans MS" panose="030F0702030302020204" pitchFamily="66" charset="0"/>
              </a:rPr>
              <a:t>IQ  </a:t>
            </a:r>
          </a:p>
          <a:p>
            <a:pPr marL="0" indent="0">
              <a:buNone/>
            </a:pPr>
            <a:r>
              <a:rPr lang="tr-TR" sz="2000" dirty="0" smtClean="0">
                <a:effectLst/>
                <a:latin typeface="Comic Sans MS" panose="030F0702030302020204" pitchFamily="66" charset="0"/>
              </a:rPr>
              <a:t>    (NE-Kontrol) </a:t>
            </a:r>
            <a:r>
              <a:rPr lang="tr-TR" sz="2000" dirty="0" smtClean="0">
                <a:solidFill>
                  <a:srgbClr val="FFFF00"/>
                </a:solidFill>
                <a:effectLst/>
                <a:latin typeface="Comic Sans MS" panose="030F0702030302020204" pitchFamily="66" charset="0"/>
              </a:rPr>
              <a:t>0.217</a:t>
            </a:r>
          </a:p>
          <a:p>
            <a:pPr marL="0" indent="0">
              <a:buNone/>
            </a:pPr>
            <a:r>
              <a:rPr lang="tr-TR" sz="2000" dirty="0">
                <a:effectLst/>
                <a:latin typeface="Comic Sans MS" panose="030F0702030302020204" pitchFamily="66" charset="0"/>
              </a:rPr>
              <a:t> </a:t>
            </a:r>
            <a:r>
              <a:rPr lang="tr-TR" sz="2000" dirty="0" smtClean="0">
                <a:effectLst/>
                <a:latin typeface="Comic Sans MS" panose="030F0702030302020204" pitchFamily="66" charset="0"/>
              </a:rPr>
              <a:t>    Ancak </a:t>
            </a:r>
            <a:r>
              <a:rPr lang="tr-TR" sz="2000" dirty="0" err="1" smtClean="0">
                <a:effectLst/>
                <a:latin typeface="Comic Sans MS" panose="030F0702030302020204" pitchFamily="66" charset="0"/>
              </a:rPr>
              <a:t>NE’lerde</a:t>
            </a:r>
            <a:r>
              <a:rPr lang="tr-TR" sz="2000" dirty="0" smtClean="0">
                <a:effectLst/>
                <a:latin typeface="Comic Sans MS" panose="030F0702030302020204" pitchFamily="66" charset="0"/>
              </a:rPr>
              <a:t> IQ daha düşük</a:t>
            </a:r>
          </a:p>
          <a:p>
            <a:pPr marL="0" indent="0">
              <a:buNone/>
            </a:pPr>
            <a:r>
              <a:rPr lang="tr-TR" sz="2000" dirty="0" smtClean="0">
                <a:effectLst/>
                <a:latin typeface="Comic Sans MS" panose="030F0702030302020204" pitchFamily="66" charset="0"/>
              </a:rPr>
              <a:t>    (98.86-103.27)</a:t>
            </a:r>
          </a:p>
          <a:p>
            <a:r>
              <a:rPr lang="tr-TR" sz="2000" dirty="0" err="1" smtClean="0">
                <a:effectLst/>
                <a:latin typeface="Comic Sans MS" panose="030F0702030302020204" pitchFamily="66" charset="0"/>
              </a:rPr>
              <a:t>Soft</a:t>
            </a:r>
            <a:r>
              <a:rPr lang="tr-TR" sz="2000" dirty="0" smtClean="0">
                <a:effectLst/>
                <a:latin typeface="Comic Sans MS" panose="030F0702030302020204" pitchFamily="66" charset="0"/>
              </a:rPr>
              <a:t> Nörolojik Bulgular </a:t>
            </a:r>
            <a:r>
              <a:rPr lang="tr-TR" sz="2000" dirty="0" smtClean="0">
                <a:solidFill>
                  <a:srgbClr val="FFFF00"/>
                </a:solidFill>
                <a:effectLst/>
                <a:latin typeface="Comic Sans MS" panose="030F0702030302020204" pitchFamily="66" charset="0"/>
              </a:rPr>
              <a:t>%30-40</a:t>
            </a:r>
          </a:p>
          <a:p>
            <a:pPr marL="0" indent="0">
              <a:buNone/>
            </a:pPr>
            <a:r>
              <a:rPr lang="tr-TR" sz="2000" dirty="0" smtClean="0">
                <a:effectLst/>
                <a:latin typeface="Comic Sans MS" panose="030F0702030302020204" pitchFamily="66" charset="0"/>
              </a:rPr>
              <a:t>    (</a:t>
            </a:r>
            <a:r>
              <a:rPr lang="tr-TR" sz="2000" dirty="0" smtClean="0">
                <a:solidFill>
                  <a:srgbClr val="FFFF00"/>
                </a:solidFill>
                <a:effectLst/>
                <a:latin typeface="Comic Sans MS" panose="030F0702030302020204" pitchFamily="66" charset="0"/>
              </a:rPr>
              <a:t>NE</a:t>
            </a:r>
            <a:r>
              <a:rPr lang="tr-TR" sz="2000" dirty="0" smtClean="0">
                <a:effectLst/>
                <a:latin typeface="Comic Sans MS" panose="030F0702030302020204" pitchFamily="66" charset="0"/>
              </a:rPr>
              <a:t>-Kontrol) </a:t>
            </a:r>
            <a:r>
              <a:rPr lang="tr-TR" sz="2000" dirty="0" smtClean="0">
                <a:solidFill>
                  <a:srgbClr val="FFFF00"/>
                </a:solidFill>
                <a:effectLst/>
                <a:latin typeface="Comic Sans MS" panose="030F0702030302020204" pitchFamily="66" charset="0"/>
              </a:rPr>
              <a:t>0.0001</a:t>
            </a:r>
          </a:p>
          <a:p>
            <a:endParaRPr lang="tr-TR" sz="2000" dirty="0">
              <a:effectLst/>
              <a:latin typeface="Comic Sans MS" panose="030F0702030302020204" pitchFamily="66" charset="0"/>
            </a:endParaRPr>
          </a:p>
          <a:p>
            <a:r>
              <a:rPr lang="tr-TR" sz="2000" dirty="0" smtClean="0">
                <a:effectLst/>
                <a:latin typeface="Comic Sans MS" panose="030F0702030302020204" pitchFamily="66" charset="0"/>
              </a:rPr>
              <a:t>EEG Anormallikleri </a:t>
            </a:r>
            <a:r>
              <a:rPr lang="tr-TR" sz="2000" dirty="0" smtClean="0">
                <a:solidFill>
                  <a:srgbClr val="FFFF00"/>
                </a:solidFill>
                <a:effectLst/>
                <a:latin typeface="Comic Sans MS" panose="030F0702030302020204" pitchFamily="66" charset="0"/>
              </a:rPr>
              <a:t>%40.9</a:t>
            </a:r>
          </a:p>
          <a:p>
            <a:pPr marL="0" indent="0">
              <a:buNone/>
            </a:pPr>
            <a:r>
              <a:rPr lang="tr-TR" sz="2000" dirty="0">
                <a:effectLst/>
                <a:latin typeface="Comic Sans MS" panose="030F0702030302020204" pitchFamily="66" charset="0"/>
              </a:rPr>
              <a:t> </a:t>
            </a:r>
            <a:r>
              <a:rPr lang="tr-TR" sz="2000" dirty="0" smtClean="0">
                <a:effectLst/>
                <a:latin typeface="Comic Sans MS" panose="030F0702030302020204" pitchFamily="66" charset="0"/>
              </a:rPr>
              <a:t>    (</a:t>
            </a:r>
            <a:r>
              <a:rPr lang="tr-TR" sz="2000" dirty="0" smtClean="0">
                <a:solidFill>
                  <a:srgbClr val="FFFF00"/>
                </a:solidFill>
                <a:effectLst/>
                <a:latin typeface="Comic Sans MS" panose="030F0702030302020204" pitchFamily="66" charset="0"/>
              </a:rPr>
              <a:t>IQ</a:t>
            </a:r>
            <a:r>
              <a:rPr lang="tr-TR" sz="2000" dirty="0" smtClean="0">
                <a:effectLst/>
                <a:latin typeface="Comic Sans MS" panose="030F0702030302020204" pitchFamily="66" charset="0"/>
              </a:rPr>
              <a:t>-SNB) </a:t>
            </a:r>
          </a:p>
          <a:p>
            <a:r>
              <a:rPr lang="tr-TR" sz="2000" dirty="0" smtClean="0">
                <a:effectLst/>
                <a:latin typeface="Comic Sans MS" panose="030F0702030302020204" pitchFamily="66" charset="0"/>
              </a:rPr>
              <a:t>IQ arttıkça  NE sıklığı azalıyor</a:t>
            </a:r>
            <a:endParaRPr lang="tr-TR" sz="2000" dirty="0">
              <a:effectLst/>
              <a:latin typeface="Comic Sans MS" panose="030F0702030302020204" pitchFamily="66" charset="0"/>
            </a:endParaRPr>
          </a:p>
        </p:txBody>
      </p:sp>
      <p:sp>
        <p:nvSpPr>
          <p:cNvPr id="5" name="Metin kutusu 4"/>
          <p:cNvSpPr txBox="1"/>
          <p:nvPr/>
        </p:nvSpPr>
        <p:spPr>
          <a:xfrm>
            <a:off x="3347864" y="1052736"/>
            <a:ext cx="5328592" cy="369332"/>
          </a:xfrm>
          <a:prstGeom prst="rect">
            <a:avLst/>
          </a:prstGeom>
          <a:noFill/>
        </p:spPr>
        <p:txBody>
          <a:bodyPr wrap="square" rtlCol="0">
            <a:spAutoFit/>
          </a:bodyPr>
          <a:lstStyle/>
          <a:p>
            <a:r>
              <a:rPr lang="tr-TR" b="1" dirty="0" err="1" smtClean="0">
                <a:solidFill>
                  <a:srgbClr val="FFFF00"/>
                </a:solidFill>
                <a:latin typeface="Comic Sans MS" panose="030F0702030302020204" pitchFamily="66" charset="0"/>
              </a:rPr>
              <a:t>Egypt</a:t>
            </a:r>
            <a:r>
              <a:rPr lang="tr-TR" b="1" dirty="0" smtClean="0">
                <a:solidFill>
                  <a:srgbClr val="FFFF00"/>
                </a:solidFill>
                <a:latin typeface="Comic Sans MS" panose="030F0702030302020204" pitchFamily="66" charset="0"/>
              </a:rPr>
              <a:t> J </a:t>
            </a:r>
            <a:r>
              <a:rPr lang="tr-TR" b="1" dirty="0" err="1" smtClean="0">
                <a:solidFill>
                  <a:srgbClr val="FFFF00"/>
                </a:solidFill>
                <a:latin typeface="Comic Sans MS" panose="030F0702030302020204" pitchFamily="66" charset="0"/>
              </a:rPr>
              <a:t>Neurol</a:t>
            </a:r>
            <a:r>
              <a:rPr lang="tr-TR" b="1" dirty="0" smtClean="0">
                <a:solidFill>
                  <a:srgbClr val="FFFF00"/>
                </a:solidFill>
                <a:latin typeface="Comic Sans MS" panose="030F0702030302020204" pitchFamily="66" charset="0"/>
              </a:rPr>
              <a:t> </a:t>
            </a:r>
            <a:r>
              <a:rPr lang="tr-TR" b="1" dirty="0" err="1" smtClean="0">
                <a:solidFill>
                  <a:srgbClr val="FFFF00"/>
                </a:solidFill>
                <a:latin typeface="Comic Sans MS" panose="030F0702030302020204" pitchFamily="66" charset="0"/>
              </a:rPr>
              <a:t>Psychiat</a:t>
            </a:r>
            <a:r>
              <a:rPr lang="tr-TR" b="1" dirty="0" smtClean="0">
                <a:solidFill>
                  <a:srgbClr val="FFFF00"/>
                </a:solidFill>
                <a:latin typeface="Comic Sans MS" panose="030F0702030302020204" pitchFamily="66" charset="0"/>
              </a:rPr>
              <a:t> </a:t>
            </a:r>
            <a:r>
              <a:rPr lang="tr-TR" b="1" dirty="0" err="1" smtClean="0">
                <a:solidFill>
                  <a:srgbClr val="FFFF00"/>
                </a:solidFill>
                <a:latin typeface="Comic Sans MS" panose="030F0702030302020204" pitchFamily="66" charset="0"/>
              </a:rPr>
              <a:t>Neurosurg</a:t>
            </a:r>
            <a:r>
              <a:rPr lang="tr-TR" b="1" dirty="0" smtClean="0">
                <a:solidFill>
                  <a:srgbClr val="FFFF00"/>
                </a:solidFill>
                <a:latin typeface="Comic Sans MS" panose="030F0702030302020204" pitchFamily="66" charset="0"/>
              </a:rPr>
              <a:t>; 2014</a:t>
            </a:r>
            <a:endParaRPr lang="tr-TR" b="1" dirty="0">
              <a:solidFill>
                <a:srgbClr val="FFFF00"/>
              </a:solidFill>
              <a:latin typeface="Comic Sans MS" panose="030F0702030302020204" pitchFamily="66" charset="0"/>
            </a:endParaRPr>
          </a:p>
        </p:txBody>
      </p:sp>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7725F75-FBF7-4ED5-9AE5-B1109EBEEE28}" type="slidenum">
              <a:rPr lang="tr-TR" smtClean="0">
                <a:solidFill>
                  <a:srgbClr val="FFFFFF"/>
                </a:solidFill>
              </a:rPr>
              <a:pPr>
                <a:defRPr/>
              </a:pPr>
              <a:t>55</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8811631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altLang="tr-TR" sz="4000" dirty="0" smtClean="0">
                <a:solidFill>
                  <a:srgbClr val="FFFF00"/>
                </a:solidFill>
                <a:effectLst/>
                <a:latin typeface="Comic Sans MS" pitchFamily="66" charset="0"/>
              </a:rPr>
              <a:t>ICCS</a:t>
            </a:r>
          </a:p>
        </p:txBody>
      </p:sp>
      <p:graphicFrame>
        <p:nvGraphicFramePr>
          <p:cNvPr id="5" name="4 İçerik Yer Tutucusu"/>
          <p:cNvGraphicFramePr>
            <a:graphicFrameLocks noGrp="1"/>
          </p:cNvGraphicFramePr>
          <p:nvPr>
            <p:ph idx="1"/>
          </p:nvPr>
        </p:nvGraphicFramePr>
        <p:xfrm>
          <a:off x="500034" y="1928800"/>
          <a:ext cx="8143932" cy="3557598"/>
        </p:xfrm>
        <a:graphic>
          <a:graphicData uri="http://schemas.openxmlformats.org/drawingml/2006/table">
            <a:tbl>
              <a:tblPr firstRow="1" bandRow="1">
                <a:tableStyleId>{5C22544A-7EE6-4342-B048-85BDC9FD1C3A}</a:tableStyleId>
              </a:tblPr>
              <a:tblGrid>
                <a:gridCol w="4071966"/>
                <a:gridCol w="4071966"/>
              </a:tblGrid>
              <a:tr h="912948">
                <a:tc>
                  <a:txBody>
                    <a:bodyPr/>
                    <a:lstStyle/>
                    <a:p>
                      <a:r>
                        <a:rPr lang="tr-TR" sz="1800" dirty="0" err="1" smtClean="0"/>
                        <a:t>Treatment</a:t>
                      </a:r>
                      <a:endParaRPr lang="tr-TR" sz="1800" dirty="0"/>
                    </a:p>
                  </a:txBody>
                  <a:tcPr/>
                </a:tc>
                <a:tc>
                  <a:txBody>
                    <a:bodyPr/>
                    <a:lstStyle/>
                    <a:p>
                      <a:r>
                        <a:rPr lang="tr-TR" sz="1800" dirty="0" err="1" smtClean="0"/>
                        <a:t>Grade</a:t>
                      </a:r>
                      <a:r>
                        <a:rPr lang="tr-TR" sz="1800" dirty="0" smtClean="0"/>
                        <a:t> of </a:t>
                      </a:r>
                      <a:r>
                        <a:rPr lang="tr-TR" sz="1800" dirty="0" err="1" smtClean="0"/>
                        <a:t>recommendation</a:t>
                      </a:r>
                      <a:endParaRPr lang="tr-TR" sz="1800" dirty="0"/>
                    </a:p>
                  </a:txBody>
                  <a:tcPr/>
                </a:tc>
              </a:tr>
              <a:tr h="528930">
                <a:tc>
                  <a:txBody>
                    <a:bodyPr/>
                    <a:lstStyle/>
                    <a:p>
                      <a:r>
                        <a:rPr lang="tr-TR" sz="1800" dirty="0" err="1" smtClean="0"/>
                        <a:t>Desmopressin</a:t>
                      </a:r>
                      <a:endParaRPr lang="tr-TR" sz="1800" dirty="0"/>
                    </a:p>
                  </a:txBody>
                  <a:tcPr/>
                </a:tc>
                <a:tc>
                  <a:txBody>
                    <a:bodyPr/>
                    <a:lstStyle/>
                    <a:p>
                      <a:r>
                        <a:rPr lang="tr-TR" sz="1800" dirty="0" smtClean="0"/>
                        <a:t>A</a:t>
                      </a:r>
                      <a:endParaRPr lang="tr-TR" sz="1800" dirty="0"/>
                    </a:p>
                  </a:txBody>
                  <a:tcPr/>
                </a:tc>
              </a:tr>
              <a:tr h="528930">
                <a:tc>
                  <a:txBody>
                    <a:bodyPr/>
                    <a:lstStyle/>
                    <a:p>
                      <a:r>
                        <a:rPr lang="tr-TR" sz="1800" dirty="0" err="1" smtClean="0"/>
                        <a:t>Desmopressin</a:t>
                      </a:r>
                      <a:r>
                        <a:rPr lang="tr-TR" sz="1800" dirty="0" smtClean="0"/>
                        <a:t>+Alarm</a:t>
                      </a:r>
                      <a:endParaRPr lang="tr-TR" sz="1800" dirty="0"/>
                    </a:p>
                  </a:txBody>
                  <a:tcPr/>
                </a:tc>
                <a:tc>
                  <a:txBody>
                    <a:bodyPr/>
                    <a:lstStyle/>
                    <a:p>
                      <a:r>
                        <a:rPr lang="tr-TR" sz="1800" dirty="0" smtClean="0"/>
                        <a:t>A</a:t>
                      </a:r>
                      <a:endParaRPr lang="tr-TR" sz="1800" dirty="0"/>
                    </a:p>
                  </a:txBody>
                  <a:tcPr/>
                </a:tc>
              </a:tr>
              <a:tr h="528930">
                <a:tc>
                  <a:txBody>
                    <a:bodyPr/>
                    <a:lstStyle/>
                    <a:p>
                      <a:r>
                        <a:rPr lang="tr-TR" sz="1800" dirty="0" err="1" smtClean="0"/>
                        <a:t>Tricyclic</a:t>
                      </a:r>
                      <a:r>
                        <a:rPr lang="tr-TR" sz="1800" baseline="0" dirty="0" smtClean="0"/>
                        <a:t> </a:t>
                      </a:r>
                      <a:r>
                        <a:rPr lang="tr-TR" sz="1800" baseline="0" dirty="0" err="1" smtClean="0"/>
                        <a:t>Antidepressants</a:t>
                      </a:r>
                      <a:endParaRPr lang="tr-TR" sz="1800" dirty="0"/>
                    </a:p>
                  </a:txBody>
                  <a:tcPr/>
                </a:tc>
                <a:tc>
                  <a:txBody>
                    <a:bodyPr/>
                    <a:lstStyle/>
                    <a:p>
                      <a:r>
                        <a:rPr lang="tr-TR" sz="1800" dirty="0" smtClean="0"/>
                        <a:t>C (</a:t>
                      </a:r>
                      <a:r>
                        <a:rPr lang="tr-TR" sz="1800" dirty="0" err="1" smtClean="0"/>
                        <a:t>cardiotoxicity</a:t>
                      </a:r>
                      <a:r>
                        <a:rPr lang="tr-TR" sz="1800" dirty="0" smtClean="0"/>
                        <a:t>)</a:t>
                      </a:r>
                      <a:endParaRPr lang="tr-TR" sz="1800" dirty="0"/>
                    </a:p>
                  </a:txBody>
                  <a:tcPr/>
                </a:tc>
              </a:tr>
              <a:tr h="528930">
                <a:tc>
                  <a:txBody>
                    <a:bodyPr/>
                    <a:lstStyle/>
                    <a:p>
                      <a:r>
                        <a:rPr lang="tr-TR" sz="1800" dirty="0" err="1" smtClean="0"/>
                        <a:t>Anticholinergics</a:t>
                      </a:r>
                      <a:endParaRPr lang="tr-TR" sz="1800" dirty="0"/>
                    </a:p>
                  </a:txBody>
                  <a:tcPr/>
                </a:tc>
                <a:tc>
                  <a:txBody>
                    <a:bodyPr/>
                    <a:lstStyle/>
                    <a:p>
                      <a:r>
                        <a:rPr lang="tr-TR" sz="1800" dirty="0" smtClean="0"/>
                        <a:t>B</a:t>
                      </a:r>
                      <a:endParaRPr lang="tr-TR" sz="1800" dirty="0"/>
                    </a:p>
                  </a:txBody>
                  <a:tcPr/>
                </a:tc>
              </a:tr>
              <a:tr h="528930">
                <a:tc>
                  <a:txBody>
                    <a:bodyPr/>
                    <a:lstStyle/>
                    <a:p>
                      <a:r>
                        <a:rPr lang="tr-TR" sz="1800" dirty="0" smtClean="0"/>
                        <a:t>Alarm</a:t>
                      </a:r>
                      <a:endParaRPr lang="tr-TR" sz="1800" dirty="0"/>
                    </a:p>
                  </a:txBody>
                  <a:tcPr/>
                </a:tc>
                <a:tc>
                  <a:txBody>
                    <a:bodyPr/>
                    <a:lstStyle/>
                    <a:p>
                      <a:r>
                        <a:rPr lang="tr-TR" sz="1800" dirty="0" smtClean="0"/>
                        <a:t>A</a:t>
                      </a:r>
                      <a:endParaRPr lang="tr-TR" sz="1800" dirty="0"/>
                    </a:p>
                  </a:txBody>
                  <a:tcPr/>
                </a:tc>
              </a:tr>
            </a:tbl>
          </a:graphicData>
        </a:graphic>
      </p:graphicFrame>
      <p:sp>
        <p:nvSpPr>
          <p:cNvPr id="4" name="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56</a:t>
            </a:fld>
            <a:endParaRPr lang="tr-TR">
              <a:solidFill>
                <a:srgbClr val="FFFFFF"/>
              </a:solidFill>
            </a:endParaRP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17204205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3000" y="381000"/>
            <a:ext cx="4392613" cy="1254125"/>
          </a:xfrm>
          <a:ln w="25400">
            <a:solidFill>
              <a:srgbClr val="FF0000"/>
            </a:solidFill>
          </a:ln>
        </p:spPr>
        <p:txBody>
          <a:bodyPr/>
          <a:lstStyle/>
          <a:p>
            <a:pPr>
              <a:defRPr/>
            </a:pPr>
            <a:r>
              <a:rPr lang="tr-TR" sz="2400" dirty="0" smtClean="0">
                <a:latin typeface="Comic Sans MS" panose="030F0702030302020204" pitchFamily="66" charset="0"/>
              </a:rPr>
              <a:t>Normal Mesane Kapasite </a:t>
            </a:r>
          </a:p>
          <a:p>
            <a:pPr>
              <a:defRPr/>
            </a:pPr>
            <a:r>
              <a:rPr lang="tr-TR" sz="2400" dirty="0" smtClean="0">
                <a:latin typeface="Comic Sans MS" panose="030F0702030302020204" pitchFamily="66" charset="0"/>
              </a:rPr>
              <a:t>Normal gece idrar </a:t>
            </a:r>
            <a:r>
              <a:rPr lang="tr-TR" sz="2400" dirty="0" smtClean="0">
                <a:effectLst/>
                <a:latin typeface="Comic Sans MS" pitchFamily="66" charset="0"/>
              </a:rPr>
              <a:t>üretimi</a:t>
            </a:r>
            <a:r>
              <a:rPr lang="tr-TR" sz="2800" dirty="0" smtClean="0"/>
              <a:t> </a:t>
            </a:r>
            <a:endParaRPr lang="tr-TR" sz="2800" dirty="0"/>
          </a:p>
        </p:txBody>
      </p:sp>
      <p:sp>
        <p:nvSpPr>
          <p:cNvPr id="4" name="2 İçerik Yer Tutucusu"/>
          <p:cNvSpPr txBox="1">
            <a:spLocks/>
          </p:cNvSpPr>
          <p:nvPr/>
        </p:nvSpPr>
        <p:spPr bwMode="auto">
          <a:xfrm>
            <a:off x="6096000" y="609600"/>
            <a:ext cx="2895600" cy="6096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ctr" eaLnBrk="0" fontAlgn="base" hangingPunct="0">
              <a:spcBef>
                <a:spcPct val="20000"/>
              </a:spcBef>
              <a:spcAft>
                <a:spcPct val="0"/>
              </a:spcAft>
              <a:buClr>
                <a:srgbClr val="00FFFF"/>
              </a:buClr>
              <a:buSzPct val="75000"/>
              <a:buFont typeface="Wingdings" pitchFamily="2" charset="2"/>
              <a:buNone/>
              <a:defRPr/>
            </a:pPr>
            <a:r>
              <a:rPr lang="tr-TR" sz="2400" b="1" kern="0" dirty="0">
                <a:solidFill>
                  <a:srgbClr val="FFFF00"/>
                </a:solidFill>
                <a:latin typeface="Comic Sans MS" panose="030F0702030302020204" pitchFamily="66" charset="0"/>
              </a:rPr>
              <a:t>DESM veya EA </a:t>
            </a:r>
          </a:p>
        </p:txBody>
      </p:sp>
      <p:sp>
        <p:nvSpPr>
          <p:cNvPr id="5" name="2 İçerik Yer Tutucusu"/>
          <p:cNvSpPr txBox="1">
            <a:spLocks/>
          </p:cNvSpPr>
          <p:nvPr/>
        </p:nvSpPr>
        <p:spPr bwMode="auto">
          <a:xfrm>
            <a:off x="1143000" y="1828800"/>
            <a:ext cx="4392613" cy="1066800"/>
          </a:xfrm>
          <a:prstGeom prst="rect">
            <a:avLst/>
          </a:prstGeom>
          <a:noFill/>
          <a:ln w="25400">
            <a:solidFill>
              <a:srgbClr val="FF0000"/>
            </a:solidFill>
            <a:miter lim="800000"/>
            <a:headEnd/>
            <a:tailEnd/>
          </a:ln>
          <a:effectLst/>
        </p:spPr>
        <p:txBody>
          <a:bodyPr/>
          <a:lstStyle/>
          <a:p>
            <a:pPr marL="342900" indent="-342900" eaLnBrk="0" fontAlgn="base" hangingPunct="0">
              <a:spcBef>
                <a:spcPct val="20000"/>
              </a:spcBef>
              <a:spcAft>
                <a:spcPct val="0"/>
              </a:spcAft>
              <a:buClr>
                <a:srgbClr val="00FFFF"/>
              </a:buClr>
              <a:buSzPct val="75000"/>
              <a:buFont typeface="Wingdings" pitchFamily="2" charset="2"/>
              <a:buChar char="n"/>
              <a:defRPr/>
            </a:pPr>
            <a:r>
              <a:rPr lang="tr-TR" sz="2400" kern="0" dirty="0">
                <a:solidFill>
                  <a:srgbClr val="FFFFFF"/>
                </a:solidFill>
                <a:latin typeface="Comic Sans MS" panose="030F0702030302020204" pitchFamily="66" charset="0"/>
              </a:rPr>
              <a:t>Yaşa göre beklenen </a:t>
            </a:r>
            <a:r>
              <a:rPr lang="tr-TR" sz="2400" kern="0" dirty="0" err="1">
                <a:solidFill>
                  <a:srgbClr val="FFFFFF"/>
                </a:solidFill>
                <a:latin typeface="Comic Sans MS" panose="030F0702030302020204" pitchFamily="66" charset="0"/>
              </a:rPr>
              <a:t>fonk</a:t>
            </a:r>
            <a:r>
              <a:rPr lang="tr-TR" sz="2400" kern="0" dirty="0">
                <a:solidFill>
                  <a:srgbClr val="FFFFFF"/>
                </a:solidFill>
                <a:latin typeface="Comic Sans MS" panose="030F0702030302020204" pitchFamily="66" charset="0"/>
              </a:rPr>
              <a:t> mesane kapasite düşük</a:t>
            </a:r>
          </a:p>
        </p:txBody>
      </p:sp>
      <p:sp>
        <p:nvSpPr>
          <p:cNvPr id="6" name="2 İçerik Yer Tutucusu"/>
          <p:cNvSpPr txBox="1">
            <a:spLocks/>
          </p:cNvSpPr>
          <p:nvPr/>
        </p:nvSpPr>
        <p:spPr bwMode="auto">
          <a:xfrm>
            <a:off x="6096000" y="2057400"/>
            <a:ext cx="2895600" cy="609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342900" indent="-342900" algn="ctr" eaLnBrk="0" fontAlgn="base" hangingPunct="0">
              <a:spcBef>
                <a:spcPct val="20000"/>
              </a:spcBef>
              <a:spcAft>
                <a:spcPct val="0"/>
              </a:spcAft>
              <a:buClr>
                <a:srgbClr val="00FFFF"/>
              </a:buClr>
              <a:buSzPct val="75000"/>
              <a:buFont typeface="Wingdings" pitchFamily="2" charset="2"/>
              <a:buNone/>
              <a:defRPr/>
            </a:pPr>
            <a:r>
              <a:rPr lang="tr-TR" sz="2400" kern="0" dirty="0">
                <a:solidFill>
                  <a:srgbClr val="FFFFFF"/>
                </a:solidFill>
                <a:latin typeface="Comic Sans MS" panose="030F0702030302020204" pitchFamily="66" charset="0"/>
              </a:rPr>
              <a:t>EA</a:t>
            </a:r>
            <a:r>
              <a:rPr lang="tr-TR" sz="2800" kern="0" dirty="0">
                <a:solidFill>
                  <a:srgbClr val="FFFFFF"/>
                </a:solidFill>
                <a:effectLst>
                  <a:outerShdw blurRad="38100" dist="38100" dir="2700000" algn="tl">
                    <a:srgbClr val="000000"/>
                  </a:outerShdw>
                </a:effectLst>
              </a:rPr>
              <a:t> </a:t>
            </a:r>
          </a:p>
        </p:txBody>
      </p:sp>
      <p:sp>
        <p:nvSpPr>
          <p:cNvPr id="7" name="2 İçerik Yer Tutucusu"/>
          <p:cNvSpPr txBox="1">
            <a:spLocks/>
          </p:cNvSpPr>
          <p:nvPr/>
        </p:nvSpPr>
        <p:spPr bwMode="auto">
          <a:xfrm>
            <a:off x="1143000" y="3276600"/>
            <a:ext cx="4392613" cy="1066800"/>
          </a:xfrm>
          <a:prstGeom prst="rect">
            <a:avLst/>
          </a:prstGeom>
          <a:noFill/>
          <a:ln w="25400">
            <a:solidFill>
              <a:srgbClr val="FF0000"/>
            </a:solidFill>
            <a:miter lim="800000"/>
            <a:headEnd/>
            <a:tailEnd/>
          </a:ln>
          <a:effectLst/>
        </p:spPr>
        <p:txBody>
          <a:bodyPr/>
          <a:lstStyle/>
          <a:p>
            <a:pPr marL="342900" indent="-342900" eaLnBrk="0" fontAlgn="base" hangingPunct="0">
              <a:spcBef>
                <a:spcPct val="20000"/>
              </a:spcBef>
              <a:spcAft>
                <a:spcPct val="0"/>
              </a:spcAft>
              <a:buClr>
                <a:srgbClr val="00FFFF"/>
              </a:buClr>
              <a:buSzPct val="75000"/>
              <a:buFont typeface="Wingdings" pitchFamily="2" charset="2"/>
              <a:buChar char="n"/>
              <a:defRPr/>
            </a:pPr>
            <a:r>
              <a:rPr lang="tr-TR" sz="2400" kern="0" dirty="0">
                <a:solidFill>
                  <a:srgbClr val="FFFFFF"/>
                </a:solidFill>
                <a:effectLst>
                  <a:outerShdw blurRad="38100" dist="38100" dir="2700000" algn="tl">
                    <a:srgbClr val="000000"/>
                  </a:outerShdw>
                </a:effectLst>
                <a:latin typeface="Comic Sans MS" panose="030F0702030302020204" pitchFamily="66" charset="0"/>
              </a:rPr>
              <a:t>Artmış gece idrar üretimi</a:t>
            </a:r>
          </a:p>
          <a:p>
            <a:pPr marL="342900" indent="-342900" eaLnBrk="0" fontAlgn="base" hangingPunct="0">
              <a:spcBef>
                <a:spcPct val="20000"/>
              </a:spcBef>
              <a:spcAft>
                <a:spcPct val="0"/>
              </a:spcAft>
              <a:buClr>
                <a:srgbClr val="00FFFF"/>
              </a:buClr>
              <a:buSzPct val="75000"/>
              <a:buFont typeface="Wingdings" pitchFamily="2" charset="2"/>
              <a:buChar char="n"/>
              <a:defRPr/>
            </a:pPr>
            <a:r>
              <a:rPr lang="tr-TR" sz="2400" dirty="0">
                <a:solidFill>
                  <a:srgbClr val="FFFFFF"/>
                </a:solidFill>
                <a:effectLst>
                  <a:outerShdw blurRad="38100" dist="38100" dir="2700000" algn="tl">
                    <a:srgbClr val="000000">
                      <a:alpha val="43137"/>
                    </a:srgbClr>
                  </a:outerShdw>
                </a:effectLst>
                <a:latin typeface="Comic Sans MS" panose="030F0702030302020204" pitchFamily="66" charset="0"/>
              </a:rPr>
              <a:t>Normal </a:t>
            </a:r>
            <a:r>
              <a:rPr lang="tr-TR" sz="2400" dirty="0">
                <a:solidFill>
                  <a:srgbClr val="FFFFFF"/>
                </a:solidFill>
                <a:latin typeface="Comic Sans MS" panose="030F0702030302020204" pitchFamily="66" charset="0"/>
              </a:rPr>
              <a:t>Mesane Kapasite </a:t>
            </a:r>
          </a:p>
          <a:p>
            <a:pPr marL="342900" indent="-342900" eaLnBrk="0" fontAlgn="base" hangingPunct="0">
              <a:spcBef>
                <a:spcPct val="20000"/>
              </a:spcBef>
              <a:spcAft>
                <a:spcPct val="0"/>
              </a:spcAft>
              <a:buClr>
                <a:srgbClr val="00FFFF"/>
              </a:buClr>
              <a:buSzPct val="75000"/>
              <a:buFont typeface="Wingdings" pitchFamily="2" charset="2"/>
              <a:buChar char="n"/>
              <a:defRPr/>
            </a:pPr>
            <a:endParaRPr lang="tr-TR" sz="2800" kern="0" dirty="0">
              <a:solidFill>
                <a:srgbClr val="FFFFFF"/>
              </a:solidFill>
              <a:effectLst>
                <a:outerShdw blurRad="38100" dist="38100" dir="2700000" algn="tl">
                  <a:srgbClr val="000000"/>
                </a:outerShdw>
              </a:effectLst>
            </a:endParaRPr>
          </a:p>
          <a:p>
            <a:pPr marL="342900" indent="-342900" eaLnBrk="0" fontAlgn="base" hangingPunct="0">
              <a:spcBef>
                <a:spcPct val="20000"/>
              </a:spcBef>
              <a:spcAft>
                <a:spcPct val="0"/>
              </a:spcAft>
              <a:buClr>
                <a:srgbClr val="00FFFF"/>
              </a:buClr>
              <a:buSzPct val="75000"/>
              <a:buFont typeface="Wingdings" pitchFamily="2" charset="2"/>
              <a:buChar char="n"/>
              <a:defRPr/>
            </a:pPr>
            <a:endParaRPr lang="tr-TR" sz="2800" kern="0" dirty="0">
              <a:solidFill>
                <a:srgbClr val="FFFFFF"/>
              </a:solidFill>
              <a:effectLst>
                <a:outerShdw blurRad="38100" dist="38100" dir="2700000" algn="tl">
                  <a:srgbClr val="000000"/>
                </a:outerShdw>
              </a:effectLst>
            </a:endParaRPr>
          </a:p>
        </p:txBody>
      </p:sp>
      <p:sp>
        <p:nvSpPr>
          <p:cNvPr id="8" name="2 İçerik Yer Tutucusu"/>
          <p:cNvSpPr txBox="1">
            <a:spLocks/>
          </p:cNvSpPr>
          <p:nvPr/>
        </p:nvSpPr>
        <p:spPr bwMode="auto">
          <a:xfrm>
            <a:off x="6096000" y="3429000"/>
            <a:ext cx="2895600" cy="6096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marL="342900" indent="-342900" algn="ctr" eaLnBrk="0" fontAlgn="base" hangingPunct="0">
              <a:spcBef>
                <a:spcPct val="20000"/>
              </a:spcBef>
              <a:spcAft>
                <a:spcPct val="0"/>
              </a:spcAft>
              <a:buClr>
                <a:srgbClr val="00FFFF"/>
              </a:buClr>
              <a:buSzPct val="75000"/>
              <a:buFont typeface="Wingdings" pitchFamily="2" charset="2"/>
              <a:buNone/>
              <a:defRPr/>
            </a:pPr>
            <a:r>
              <a:rPr lang="tr-TR" sz="2400" b="1" kern="0" dirty="0">
                <a:solidFill>
                  <a:srgbClr val="FFFF00"/>
                </a:solidFill>
                <a:latin typeface="Comic Sans MS" panose="030F0702030302020204" pitchFamily="66" charset="0"/>
              </a:rPr>
              <a:t>DESM</a:t>
            </a:r>
            <a:r>
              <a:rPr lang="tr-TR" sz="2400" kern="0" dirty="0">
                <a:solidFill>
                  <a:srgbClr val="FFFFFF"/>
                </a:solidFill>
                <a:latin typeface="Comic Sans MS" panose="030F0702030302020204" pitchFamily="66" charset="0"/>
              </a:rPr>
              <a:t> </a:t>
            </a:r>
          </a:p>
        </p:txBody>
      </p:sp>
      <p:sp>
        <p:nvSpPr>
          <p:cNvPr id="9" name="2 İçerik Yer Tutucusu"/>
          <p:cNvSpPr txBox="1">
            <a:spLocks/>
          </p:cNvSpPr>
          <p:nvPr/>
        </p:nvSpPr>
        <p:spPr bwMode="auto">
          <a:xfrm>
            <a:off x="1143000" y="4724400"/>
            <a:ext cx="4392613" cy="1066800"/>
          </a:xfrm>
          <a:prstGeom prst="rect">
            <a:avLst/>
          </a:prstGeom>
          <a:noFill/>
          <a:ln w="25400">
            <a:solidFill>
              <a:srgbClr val="FF0000"/>
            </a:solidFill>
            <a:miter lim="800000"/>
            <a:headEnd/>
            <a:tailEnd/>
          </a:ln>
          <a:effectLst/>
        </p:spPr>
        <p:txBody>
          <a:bodyPr/>
          <a:lstStyle/>
          <a:p>
            <a:pPr marL="342900" indent="-342900" eaLnBrk="0" fontAlgn="base" hangingPunct="0">
              <a:spcBef>
                <a:spcPct val="20000"/>
              </a:spcBef>
              <a:spcAft>
                <a:spcPct val="0"/>
              </a:spcAft>
              <a:buClr>
                <a:srgbClr val="00FFFF"/>
              </a:buClr>
              <a:buSzPct val="75000"/>
              <a:buFont typeface="Wingdings" pitchFamily="2" charset="2"/>
              <a:buChar char="n"/>
              <a:defRPr/>
            </a:pPr>
            <a:r>
              <a:rPr lang="tr-TR" sz="2400" kern="0" dirty="0">
                <a:solidFill>
                  <a:srgbClr val="FFFFFF"/>
                </a:solidFill>
                <a:effectLst>
                  <a:outerShdw blurRad="38100" dist="38100" dir="2700000" algn="tl">
                    <a:srgbClr val="000000"/>
                  </a:outerShdw>
                </a:effectLst>
                <a:latin typeface="Comic Sans MS" panose="030F0702030302020204" pitchFamily="66" charset="0"/>
              </a:rPr>
              <a:t>Artmış gece idrar üretimi</a:t>
            </a:r>
          </a:p>
          <a:p>
            <a:pPr marL="342900" indent="-342900" eaLnBrk="0" fontAlgn="base" hangingPunct="0">
              <a:spcBef>
                <a:spcPct val="20000"/>
              </a:spcBef>
              <a:spcAft>
                <a:spcPct val="0"/>
              </a:spcAft>
              <a:buClr>
                <a:srgbClr val="00FFFF"/>
              </a:buClr>
              <a:buSzPct val="75000"/>
              <a:buFont typeface="Wingdings" pitchFamily="2" charset="2"/>
              <a:buChar char="n"/>
              <a:defRPr/>
            </a:pPr>
            <a:r>
              <a:rPr lang="tr-TR" sz="2400" dirty="0">
                <a:solidFill>
                  <a:srgbClr val="FFFFFF"/>
                </a:solidFill>
                <a:effectLst>
                  <a:outerShdw blurRad="38100" dist="38100" dir="2700000" algn="tl">
                    <a:srgbClr val="000000">
                      <a:alpha val="43137"/>
                    </a:srgbClr>
                  </a:outerShdw>
                </a:effectLst>
                <a:latin typeface="Comic Sans MS" panose="030F0702030302020204" pitchFamily="66" charset="0"/>
              </a:rPr>
              <a:t>Azalmış Mesane Kapasite </a:t>
            </a:r>
          </a:p>
          <a:p>
            <a:pPr marL="342900" indent="-342900" eaLnBrk="0" fontAlgn="base" hangingPunct="0">
              <a:spcBef>
                <a:spcPct val="20000"/>
              </a:spcBef>
              <a:spcAft>
                <a:spcPct val="0"/>
              </a:spcAft>
              <a:buClr>
                <a:srgbClr val="00FFFF"/>
              </a:buClr>
              <a:buSzPct val="75000"/>
              <a:defRPr/>
            </a:pPr>
            <a:endParaRPr lang="tr-TR" sz="2800" kern="0" dirty="0">
              <a:solidFill>
                <a:srgbClr val="FFFFFF"/>
              </a:solidFill>
              <a:effectLst>
                <a:outerShdw blurRad="38100" dist="38100" dir="2700000" algn="tl">
                  <a:srgbClr val="000000"/>
                </a:outerShdw>
              </a:effectLst>
            </a:endParaRPr>
          </a:p>
          <a:p>
            <a:pPr marL="342900" indent="-342900" eaLnBrk="0" fontAlgn="base" hangingPunct="0">
              <a:spcBef>
                <a:spcPct val="20000"/>
              </a:spcBef>
              <a:spcAft>
                <a:spcPct val="0"/>
              </a:spcAft>
              <a:buClr>
                <a:srgbClr val="00FFFF"/>
              </a:buClr>
              <a:buSzPct val="75000"/>
              <a:buFont typeface="Wingdings" pitchFamily="2" charset="2"/>
              <a:buChar char="n"/>
              <a:defRPr/>
            </a:pPr>
            <a:endParaRPr lang="tr-TR" sz="2800" kern="0" dirty="0">
              <a:solidFill>
                <a:srgbClr val="FFFFFF"/>
              </a:solidFill>
              <a:effectLst>
                <a:outerShdw blurRad="38100" dist="38100" dir="2700000" algn="tl">
                  <a:srgbClr val="000000"/>
                </a:outerShdw>
              </a:effectLst>
            </a:endParaRPr>
          </a:p>
        </p:txBody>
      </p:sp>
      <p:sp>
        <p:nvSpPr>
          <p:cNvPr id="10" name="2 İçerik Yer Tutucusu"/>
          <p:cNvSpPr txBox="1">
            <a:spLocks/>
          </p:cNvSpPr>
          <p:nvPr/>
        </p:nvSpPr>
        <p:spPr bwMode="auto">
          <a:xfrm>
            <a:off x="6096000" y="4953000"/>
            <a:ext cx="2895600" cy="609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342900" indent="-342900" algn="ctr" eaLnBrk="0" fontAlgn="base" hangingPunct="0">
              <a:spcBef>
                <a:spcPct val="20000"/>
              </a:spcBef>
              <a:spcAft>
                <a:spcPct val="0"/>
              </a:spcAft>
              <a:buClr>
                <a:srgbClr val="00FFFF"/>
              </a:buClr>
              <a:buSzPct val="75000"/>
              <a:buFont typeface="Wingdings" pitchFamily="2" charset="2"/>
              <a:buNone/>
              <a:defRPr/>
            </a:pPr>
            <a:r>
              <a:rPr lang="tr-TR" sz="2400" kern="0" dirty="0">
                <a:solidFill>
                  <a:srgbClr val="FFFFFF"/>
                </a:solidFill>
                <a:latin typeface="Comic Sans MS" panose="030F0702030302020204" pitchFamily="66" charset="0"/>
              </a:rPr>
              <a:t>DESM+EA</a:t>
            </a:r>
            <a:r>
              <a:rPr lang="tr-TR" sz="2800" kern="0" dirty="0">
                <a:solidFill>
                  <a:srgbClr val="FFFFFF"/>
                </a:solidFill>
                <a:effectLst>
                  <a:outerShdw blurRad="38100" dist="38100" dir="2700000" algn="tl">
                    <a:srgbClr val="000000"/>
                  </a:outerShdw>
                </a:effectLst>
              </a:rPr>
              <a:t> </a:t>
            </a:r>
          </a:p>
        </p:txBody>
      </p:sp>
      <p:sp>
        <p:nvSpPr>
          <p:cNvPr id="11" name="10 Sağ Ok"/>
          <p:cNvSpPr/>
          <p:nvPr/>
        </p:nvSpPr>
        <p:spPr bwMode="auto">
          <a:xfrm>
            <a:off x="5562600" y="762000"/>
            <a:ext cx="533400" cy="484188"/>
          </a:xfrm>
          <a:prstGeom prst="rightArrow">
            <a:avLst/>
          </a:prstGeom>
          <a:solidFill>
            <a:schemeClr val="accent1"/>
          </a:solidFill>
          <a:ln w="25400" cap="flat" cmpd="sng" algn="ctr">
            <a:solidFill>
              <a:srgbClr val="FF0000"/>
            </a:solidFill>
            <a:prstDash val="solid"/>
            <a:round/>
            <a:headEnd type="none" w="med" len="med"/>
            <a:tailEnd type="none" w="med" len="med"/>
          </a:ln>
          <a:effectLst/>
        </p:spPr>
        <p:txBody>
          <a:bodyPr/>
          <a:lstStyle/>
          <a:p>
            <a:pPr marL="342900" indent="-342900" fontAlgn="base">
              <a:spcBef>
                <a:spcPct val="20000"/>
              </a:spcBef>
              <a:spcAft>
                <a:spcPct val="0"/>
              </a:spcAft>
              <a:buClr>
                <a:srgbClr val="00FFFF"/>
              </a:buClr>
              <a:buSzPct val="75000"/>
              <a:buFont typeface="Wingdings" pitchFamily="2" charset="2"/>
              <a:buChar char="n"/>
              <a:defRPr/>
            </a:pPr>
            <a:endParaRPr lang="tr-TR" sz="1400">
              <a:solidFill>
                <a:srgbClr val="FFFFFF"/>
              </a:solidFill>
              <a:effectLst>
                <a:outerShdw blurRad="38100" dist="38100" dir="2700000" algn="tl">
                  <a:srgbClr val="000000">
                    <a:alpha val="43137"/>
                  </a:srgbClr>
                </a:outerShdw>
              </a:effectLst>
            </a:endParaRPr>
          </a:p>
        </p:txBody>
      </p:sp>
      <p:sp>
        <p:nvSpPr>
          <p:cNvPr id="15" name="14 Sağ Ok"/>
          <p:cNvSpPr/>
          <p:nvPr/>
        </p:nvSpPr>
        <p:spPr bwMode="auto">
          <a:xfrm>
            <a:off x="5562600" y="2133600"/>
            <a:ext cx="533400" cy="484188"/>
          </a:xfrm>
          <a:prstGeom prst="rightArrow">
            <a:avLst/>
          </a:prstGeom>
          <a:solidFill>
            <a:schemeClr val="accent1"/>
          </a:solidFill>
          <a:ln w="25400" cap="flat" cmpd="sng" algn="ctr">
            <a:solidFill>
              <a:srgbClr val="FF0000"/>
            </a:solidFill>
            <a:prstDash val="solid"/>
            <a:round/>
            <a:headEnd type="none" w="med" len="med"/>
            <a:tailEnd type="none" w="med" len="med"/>
          </a:ln>
          <a:effectLst/>
        </p:spPr>
        <p:txBody>
          <a:bodyPr/>
          <a:lstStyle/>
          <a:p>
            <a:pPr marL="342900" indent="-342900" fontAlgn="base">
              <a:spcBef>
                <a:spcPct val="20000"/>
              </a:spcBef>
              <a:spcAft>
                <a:spcPct val="0"/>
              </a:spcAft>
              <a:buClr>
                <a:srgbClr val="00FFFF"/>
              </a:buClr>
              <a:buSzPct val="75000"/>
              <a:buFont typeface="Wingdings" pitchFamily="2" charset="2"/>
              <a:buChar char="n"/>
              <a:defRPr/>
            </a:pPr>
            <a:endParaRPr lang="tr-TR" sz="1400">
              <a:solidFill>
                <a:srgbClr val="FFFFFF"/>
              </a:solidFill>
              <a:effectLst>
                <a:outerShdw blurRad="38100" dist="38100" dir="2700000" algn="tl">
                  <a:srgbClr val="000000">
                    <a:alpha val="43137"/>
                  </a:srgbClr>
                </a:outerShdw>
              </a:effectLst>
            </a:endParaRPr>
          </a:p>
        </p:txBody>
      </p:sp>
      <p:sp>
        <p:nvSpPr>
          <p:cNvPr id="16" name="15 Sağ Ok"/>
          <p:cNvSpPr/>
          <p:nvPr/>
        </p:nvSpPr>
        <p:spPr bwMode="auto">
          <a:xfrm>
            <a:off x="5562600" y="3505200"/>
            <a:ext cx="533400" cy="484188"/>
          </a:xfrm>
          <a:prstGeom prst="rightArrow">
            <a:avLst/>
          </a:prstGeom>
          <a:solidFill>
            <a:schemeClr val="accent1"/>
          </a:solidFill>
          <a:ln w="25400" cap="flat" cmpd="sng" algn="ctr">
            <a:solidFill>
              <a:srgbClr val="FF0000"/>
            </a:solidFill>
            <a:prstDash val="solid"/>
            <a:round/>
            <a:headEnd type="none" w="med" len="med"/>
            <a:tailEnd type="none" w="med" len="med"/>
          </a:ln>
          <a:effectLst/>
        </p:spPr>
        <p:txBody>
          <a:bodyPr/>
          <a:lstStyle/>
          <a:p>
            <a:pPr marL="342900" indent="-342900" fontAlgn="base">
              <a:spcBef>
                <a:spcPct val="20000"/>
              </a:spcBef>
              <a:spcAft>
                <a:spcPct val="0"/>
              </a:spcAft>
              <a:buClr>
                <a:srgbClr val="00FFFF"/>
              </a:buClr>
              <a:buSzPct val="75000"/>
              <a:buFont typeface="Wingdings" pitchFamily="2" charset="2"/>
              <a:buChar char="n"/>
              <a:defRPr/>
            </a:pPr>
            <a:endParaRPr lang="tr-TR" sz="1400">
              <a:solidFill>
                <a:srgbClr val="FFFFFF"/>
              </a:solidFill>
              <a:effectLst>
                <a:outerShdw blurRad="38100" dist="38100" dir="2700000" algn="tl">
                  <a:srgbClr val="000000">
                    <a:alpha val="43137"/>
                  </a:srgbClr>
                </a:outerShdw>
              </a:effectLst>
            </a:endParaRPr>
          </a:p>
        </p:txBody>
      </p:sp>
      <p:sp>
        <p:nvSpPr>
          <p:cNvPr id="17" name="16 Sağ Ok"/>
          <p:cNvSpPr/>
          <p:nvPr/>
        </p:nvSpPr>
        <p:spPr bwMode="auto">
          <a:xfrm>
            <a:off x="5562600" y="5029200"/>
            <a:ext cx="533400" cy="484188"/>
          </a:xfrm>
          <a:prstGeom prst="rightArrow">
            <a:avLst/>
          </a:prstGeom>
          <a:solidFill>
            <a:schemeClr val="accent1"/>
          </a:solidFill>
          <a:ln w="25400" cap="flat" cmpd="sng" algn="ctr">
            <a:solidFill>
              <a:srgbClr val="FF0000"/>
            </a:solidFill>
            <a:prstDash val="solid"/>
            <a:round/>
            <a:headEnd type="none" w="med" len="med"/>
            <a:tailEnd type="none" w="med" len="med"/>
          </a:ln>
          <a:effectLst/>
        </p:spPr>
        <p:txBody>
          <a:bodyPr/>
          <a:lstStyle/>
          <a:p>
            <a:pPr marL="342900" indent="-342900" fontAlgn="base">
              <a:spcBef>
                <a:spcPct val="20000"/>
              </a:spcBef>
              <a:spcAft>
                <a:spcPct val="0"/>
              </a:spcAft>
              <a:buClr>
                <a:srgbClr val="00FFFF"/>
              </a:buClr>
              <a:buSzPct val="75000"/>
              <a:buFont typeface="Wingdings" pitchFamily="2" charset="2"/>
              <a:buChar char="n"/>
              <a:defRPr/>
            </a:pPr>
            <a:endParaRPr lang="tr-TR" sz="1400">
              <a:solidFill>
                <a:srgbClr val="FFFFFF"/>
              </a:solidFill>
              <a:effectLst>
                <a:outerShdw blurRad="38100" dist="38100" dir="2700000" algn="tl">
                  <a:srgbClr val="000000">
                    <a:alpha val="43137"/>
                  </a:srgbClr>
                </a:outerShdw>
              </a:effectLst>
            </a:endParaRPr>
          </a:p>
        </p:txBody>
      </p:sp>
      <p:sp>
        <p:nvSpPr>
          <p:cNvPr id="14" name="13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18" name="17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57</a:t>
            </a:fld>
            <a:endParaRPr lang="tr-TR">
              <a:solidFill>
                <a:srgbClr val="FFFFFF"/>
              </a:solidFill>
            </a:endParaRPr>
          </a:p>
        </p:txBody>
      </p:sp>
      <p:sp>
        <p:nvSpPr>
          <p:cNvPr id="19" name="18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783090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10" y="59705"/>
            <a:ext cx="7786742" cy="602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6" name="5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58</a:t>
            </a:fld>
            <a:endParaRPr lang="tr-TR">
              <a:solidFill>
                <a:srgbClr val="FFFFFF"/>
              </a:solidFill>
            </a:endParaRPr>
          </a:p>
        </p:txBody>
      </p:sp>
      <p:sp>
        <p:nvSpPr>
          <p:cNvPr id="7" name="6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4408033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r>
              <a:rPr lang="tr-TR" dirty="0" smtClean="0">
                <a:solidFill>
                  <a:srgbClr val="FFFF00"/>
                </a:solidFill>
                <a:effectLst/>
              </a:rPr>
              <a:t>Teşekkürler</a:t>
            </a:r>
          </a:p>
          <a:p>
            <a:endParaRPr lang="tr-T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269" y="3594195"/>
            <a:ext cx="4914059" cy="213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429" y="1500174"/>
            <a:ext cx="2805517" cy="200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59</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26686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Türkiye</a:t>
            </a:r>
            <a:r>
              <a:rPr lang="tr-TR" dirty="0" smtClean="0"/>
              <a:t> </a:t>
            </a:r>
            <a:endParaRPr lang="tr-TR" dirty="0"/>
          </a:p>
        </p:txBody>
      </p:sp>
      <p:sp>
        <p:nvSpPr>
          <p:cNvPr id="5" name="İçerik Yer Tutucusu 4"/>
          <p:cNvSpPr>
            <a:spLocks noGrp="1"/>
          </p:cNvSpPr>
          <p:nvPr>
            <p:ph idx="1"/>
          </p:nvPr>
        </p:nvSpPr>
        <p:spPr/>
        <p:txBody>
          <a:bodyPr/>
          <a:lstStyle/>
          <a:p>
            <a:r>
              <a:rPr lang="tr-TR" sz="2400" b="1" dirty="0" smtClean="0">
                <a:solidFill>
                  <a:srgbClr val="FFFF00"/>
                </a:solidFill>
                <a:effectLst/>
                <a:latin typeface="Comic Sans MS" pitchFamily="66" charset="0"/>
              </a:rPr>
              <a:t>İstanbul</a:t>
            </a:r>
            <a:r>
              <a:rPr lang="tr-TR" sz="2400" dirty="0" smtClean="0">
                <a:effectLst/>
                <a:latin typeface="Comic Sans MS" pitchFamily="66" charset="0"/>
              </a:rPr>
              <a:t>		</a:t>
            </a:r>
            <a:r>
              <a:rPr lang="tr-TR" sz="2400" b="1" dirty="0" smtClean="0">
                <a:solidFill>
                  <a:srgbClr val="FFFF00"/>
                </a:solidFill>
                <a:effectLst/>
                <a:latin typeface="Comic Sans MS" pitchFamily="66" charset="0"/>
              </a:rPr>
              <a:t>%10.5</a:t>
            </a:r>
          </a:p>
          <a:p>
            <a:r>
              <a:rPr lang="tr-TR" sz="2400" dirty="0" smtClean="0">
                <a:effectLst/>
                <a:latin typeface="Comic Sans MS" pitchFamily="66" charset="0"/>
              </a:rPr>
              <a:t>İstanbul		%25.5</a:t>
            </a:r>
          </a:p>
          <a:p>
            <a:r>
              <a:rPr lang="tr-TR" sz="2400" dirty="0" smtClean="0">
                <a:effectLst/>
                <a:latin typeface="Comic Sans MS" pitchFamily="66" charset="0"/>
              </a:rPr>
              <a:t>Düzce		%25.0</a:t>
            </a:r>
          </a:p>
          <a:p>
            <a:r>
              <a:rPr lang="tr-TR" sz="2400" dirty="0" smtClean="0">
                <a:effectLst/>
                <a:latin typeface="Comic Sans MS" pitchFamily="66" charset="0"/>
              </a:rPr>
              <a:t>Manisa		%13.7</a:t>
            </a:r>
          </a:p>
          <a:p>
            <a:r>
              <a:rPr lang="tr-TR" sz="2400" dirty="0" smtClean="0">
                <a:effectLst/>
                <a:latin typeface="Comic Sans MS" pitchFamily="66" charset="0"/>
              </a:rPr>
              <a:t>Aydın		%11.6</a:t>
            </a:r>
          </a:p>
          <a:p>
            <a:r>
              <a:rPr lang="tr-TR" sz="2400" dirty="0" smtClean="0">
                <a:effectLst/>
                <a:latin typeface="Comic Sans MS" pitchFamily="66" charset="0"/>
              </a:rPr>
              <a:t>Kayseri		%20.8			%10.5 - %25.9</a:t>
            </a:r>
          </a:p>
          <a:p>
            <a:r>
              <a:rPr lang="tr-TR" sz="2400" dirty="0" smtClean="0">
                <a:effectLst/>
                <a:latin typeface="Comic Sans MS" pitchFamily="66" charset="0"/>
              </a:rPr>
              <a:t>Malatya		%14.9</a:t>
            </a:r>
          </a:p>
          <a:p>
            <a:r>
              <a:rPr lang="tr-TR" sz="2400" b="1" dirty="0" smtClean="0">
                <a:solidFill>
                  <a:srgbClr val="FFFF00"/>
                </a:solidFill>
                <a:effectLst/>
                <a:latin typeface="Comic Sans MS" pitchFamily="66" charset="0"/>
              </a:rPr>
              <a:t>Diyarbakır	%25.9</a:t>
            </a:r>
          </a:p>
          <a:p>
            <a:r>
              <a:rPr lang="tr-TR" sz="2400" dirty="0" smtClean="0">
                <a:effectLst/>
                <a:latin typeface="Comic Sans MS" pitchFamily="66" charset="0"/>
              </a:rPr>
              <a:t>Trabzon		%18.7</a:t>
            </a:r>
          </a:p>
          <a:p>
            <a:r>
              <a:rPr lang="tr-TR" sz="2400" dirty="0" smtClean="0">
                <a:effectLst/>
                <a:latin typeface="Comic Sans MS" pitchFamily="66" charset="0"/>
              </a:rPr>
              <a:t>Erzurum		%14.8</a:t>
            </a:r>
          </a:p>
          <a:p>
            <a:r>
              <a:rPr lang="tr-TR" sz="2400" dirty="0" smtClean="0">
                <a:effectLst/>
                <a:latin typeface="Comic Sans MS" pitchFamily="66" charset="0"/>
              </a:rPr>
              <a:t>Kars		%13.8</a:t>
            </a:r>
          </a:p>
          <a:p>
            <a:endParaRPr lang="tr-TR" dirty="0"/>
          </a:p>
        </p:txBody>
      </p:sp>
      <p:sp>
        <p:nvSpPr>
          <p:cNvPr id="6" name="Sağ Ayraç 5"/>
          <p:cNvSpPr/>
          <p:nvPr/>
        </p:nvSpPr>
        <p:spPr>
          <a:xfrm>
            <a:off x="4644008" y="1700808"/>
            <a:ext cx="720080" cy="4608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Dikdörtgen 6"/>
          <p:cNvSpPr/>
          <p:nvPr/>
        </p:nvSpPr>
        <p:spPr>
          <a:xfrm>
            <a:off x="5940152" y="3645024"/>
            <a:ext cx="2160240" cy="648072"/>
          </a:xfrm>
          <a:prstGeom prst="rect">
            <a:avLst/>
          </a:prstGeom>
          <a:solidFill>
            <a:srgbClr val="FF0000">
              <a:alpha val="1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6300192" y="4941168"/>
            <a:ext cx="1440160" cy="461665"/>
          </a:xfrm>
          <a:prstGeom prst="rect">
            <a:avLst/>
          </a:prstGeom>
          <a:solidFill>
            <a:srgbClr val="FFFF00"/>
          </a:solidFill>
        </p:spPr>
        <p:txBody>
          <a:bodyPr wrap="square" rtlCol="0">
            <a:spAutoFit/>
          </a:bodyPr>
          <a:lstStyle/>
          <a:p>
            <a:r>
              <a:rPr lang="tr-TR" sz="2400" b="1" dirty="0" smtClean="0">
                <a:solidFill>
                  <a:srgbClr val="FF0000"/>
                </a:solidFill>
              </a:rPr>
              <a:t>%17,74</a:t>
            </a:r>
            <a:endParaRPr lang="tr-TR" sz="2400" b="1" dirty="0">
              <a:solidFill>
                <a:srgbClr val="FF0000"/>
              </a:solidFill>
            </a:endParaRPr>
          </a:p>
        </p:txBody>
      </p:sp>
      <p:sp>
        <p:nvSpPr>
          <p:cNvPr id="4" name="Aşağı Ok 3"/>
          <p:cNvSpPr/>
          <p:nvPr/>
        </p:nvSpPr>
        <p:spPr>
          <a:xfrm>
            <a:off x="6984268" y="4365104"/>
            <a:ext cx="45719" cy="5760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B050"/>
              </a:solidFill>
            </a:endParaRPr>
          </a:p>
        </p:txBody>
      </p:sp>
      <p:sp>
        <p:nvSpPr>
          <p:cNvPr id="8" name="7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9" name="8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6</a:t>
            </a:fld>
            <a:endParaRPr lang="tr-TR">
              <a:solidFill>
                <a:srgbClr val="FFFFFF"/>
              </a:solidFill>
            </a:endParaRPr>
          </a:p>
        </p:txBody>
      </p:sp>
      <p:sp>
        <p:nvSpPr>
          <p:cNvPr id="10" name="9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1984088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Dünya </a:t>
            </a:r>
            <a:endParaRPr lang="tr-TR" sz="4000" dirty="0">
              <a:solidFill>
                <a:srgbClr val="FFFF00"/>
              </a:solidFill>
              <a:effectLst/>
              <a:latin typeface="Comic Sans MS" pitchFamily="66" charset="0"/>
            </a:endParaRPr>
          </a:p>
        </p:txBody>
      </p:sp>
      <p:sp>
        <p:nvSpPr>
          <p:cNvPr id="5" name="İçerik Yer Tutucusu 4"/>
          <p:cNvSpPr>
            <a:spLocks noGrp="1"/>
          </p:cNvSpPr>
          <p:nvPr>
            <p:ph sz="half" idx="1"/>
          </p:nvPr>
        </p:nvSpPr>
        <p:spPr/>
        <p:txBody>
          <a:bodyPr/>
          <a:lstStyle/>
          <a:p>
            <a:r>
              <a:rPr lang="tr-TR" sz="2000" dirty="0" smtClean="0">
                <a:effectLst/>
                <a:latin typeface="Comic Sans MS" panose="030F0702030302020204" pitchFamily="66" charset="0"/>
              </a:rPr>
              <a:t>Tayland		%3.9				kız</a:t>
            </a:r>
          </a:p>
          <a:p>
            <a:r>
              <a:rPr lang="tr-TR" sz="2000" dirty="0" smtClean="0">
                <a:effectLst/>
                <a:latin typeface="Comic Sans MS" panose="030F0702030302020204" pitchFamily="66" charset="0"/>
              </a:rPr>
              <a:t>Malezya		%8.0				kız</a:t>
            </a:r>
          </a:p>
          <a:p>
            <a:r>
              <a:rPr lang="tr-TR" sz="2000" dirty="0" smtClean="0">
                <a:effectLst/>
                <a:latin typeface="Comic Sans MS" panose="030F0702030302020204" pitchFamily="66" charset="0"/>
              </a:rPr>
              <a:t>Tayvan		%8.0				erkek</a:t>
            </a:r>
          </a:p>
          <a:p>
            <a:r>
              <a:rPr lang="tr-TR" sz="2000" dirty="0" smtClean="0">
                <a:effectLst/>
                <a:latin typeface="Comic Sans MS" panose="030F0702030302020204" pitchFamily="66" charset="0"/>
              </a:rPr>
              <a:t>Çin			%4.3				erkek</a:t>
            </a:r>
          </a:p>
          <a:p>
            <a:r>
              <a:rPr lang="tr-TR" sz="2000" dirty="0" smtClean="0">
                <a:effectLst/>
                <a:latin typeface="Comic Sans MS" panose="030F0702030302020204" pitchFamily="66" charset="0"/>
              </a:rPr>
              <a:t>Kore			%9.4				erkek</a:t>
            </a:r>
          </a:p>
          <a:p>
            <a:r>
              <a:rPr lang="tr-TR" sz="2000" dirty="0" smtClean="0">
                <a:effectLst/>
                <a:latin typeface="Comic Sans MS" panose="030F0702030302020204" pitchFamily="66" charset="0"/>
              </a:rPr>
              <a:t>İtalya		%3.8				erkek</a:t>
            </a:r>
          </a:p>
          <a:p>
            <a:r>
              <a:rPr lang="tr-TR" sz="2000" dirty="0" smtClean="0">
                <a:solidFill>
                  <a:srgbClr val="FF0000"/>
                </a:solidFill>
                <a:effectLst/>
                <a:latin typeface="Comic Sans MS" panose="030F0702030302020204" pitchFamily="66" charset="0"/>
              </a:rPr>
              <a:t>Hollanda</a:t>
            </a:r>
            <a:r>
              <a:rPr lang="tr-TR" sz="2000" dirty="0" smtClean="0">
                <a:effectLst/>
                <a:latin typeface="Comic Sans MS" panose="030F0702030302020204" pitchFamily="66" charset="0"/>
              </a:rPr>
              <a:t>		</a:t>
            </a:r>
            <a:r>
              <a:rPr lang="tr-TR" sz="2000" dirty="0" smtClean="0">
                <a:solidFill>
                  <a:srgbClr val="FF0000"/>
                </a:solidFill>
                <a:effectLst/>
                <a:latin typeface="Comic Sans MS" panose="030F0702030302020204" pitchFamily="66" charset="0"/>
              </a:rPr>
              <a:t>%15.5</a:t>
            </a:r>
            <a:r>
              <a:rPr lang="tr-TR" sz="2000" dirty="0" smtClean="0">
                <a:effectLst/>
                <a:latin typeface="Comic Sans MS" panose="030F0702030302020204" pitchFamily="66" charset="0"/>
              </a:rPr>
              <a:t>				erkek</a:t>
            </a:r>
          </a:p>
          <a:p>
            <a:endParaRPr lang="tr-TR" dirty="0"/>
          </a:p>
        </p:txBody>
      </p:sp>
      <p:sp>
        <p:nvSpPr>
          <p:cNvPr id="3" name="İçerik Yer Tutucusu 2"/>
          <p:cNvSpPr>
            <a:spLocks noGrp="1"/>
          </p:cNvSpPr>
          <p:nvPr>
            <p:ph sz="half" idx="2"/>
          </p:nvPr>
        </p:nvSpPr>
        <p:spPr/>
        <p:txBody>
          <a:bodyPr/>
          <a:lstStyle/>
          <a:p>
            <a:r>
              <a:rPr lang="tr-TR" sz="2000" dirty="0">
                <a:solidFill>
                  <a:srgbClr val="FF0000"/>
                </a:solidFill>
                <a:effectLst/>
                <a:latin typeface="Comic Sans MS" panose="030F0702030302020204" pitchFamily="66" charset="0"/>
              </a:rPr>
              <a:t>Avusturalya</a:t>
            </a:r>
            <a:r>
              <a:rPr lang="tr-TR" sz="2000" dirty="0">
                <a:effectLst/>
                <a:latin typeface="Comic Sans MS" panose="030F0702030302020204" pitchFamily="66" charset="0"/>
              </a:rPr>
              <a:t>		</a:t>
            </a:r>
            <a:r>
              <a:rPr lang="tr-TR" sz="2000" dirty="0">
                <a:solidFill>
                  <a:srgbClr val="FF0000"/>
                </a:solidFill>
                <a:effectLst/>
                <a:latin typeface="Comic Sans MS" panose="030F0702030302020204" pitchFamily="66" charset="0"/>
              </a:rPr>
              <a:t>%15.0</a:t>
            </a:r>
            <a:r>
              <a:rPr lang="tr-TR" sz="2000" dirty="0">
                <a:effectLst/>
                <a:latin typeface="Comic Sans MS" panose="030F0702030302020204" pitchFamily="66" charset="0"/>
              </a:rPr>
              <a:t>		</a:t>
            </a:r>
            <a:r>
              <a:rPr lang="tr-TR" sz="2000" dirty="0" smtClean="0">
                <a:effectLst/>
                <a:latin typeface="Comic Sans MS" panose="030F0702030302020204" pitchFamily="66" charset="0"/>
              </a:rPr>
              <a:t>		erkek</a:t>
            </a:r>
            <a:endParaRPr lang="tr-TR" sz="2000" dirty="0">
              <a:effectLst/>
              <a:latin typeface="Comic Sans MS" panose="030F0702030302020204" pitchFamily="66" charset="0"/>
            </a:endParaRPr>
          </a:p>
          <a:p>
            <a:r>
              <a:rPr lang="tr-TR" sz="2400" b="1" dirty="0" err="1">
                <a:solidFill>
                  <a:srgbClr val="FFFF00"/>
                </a:solidFill>
                <a:effectLst/>
                <a:latin typeface="Comic Sans MS" panose="030F0702030302020204" pitchFamily="66" charset="0"/>
              </a:rPr>
              <a:t>Honkong</a:t>
            </a:r>
            <a:r>
              <a:rPr lang="tr-TR" sz="2400" b="1" dirty="0">
                <a:solidFill>
                  <a:srgbClr val="FFFF00"/>
                </a:solidFill>
                <a:effectLst/>
                <a:latin typeface="Comic Sans MS" panose="030F0702030302020204" pitchFamily="66" charset="0"/>
              </a:rPr>
              <a:t> </a:t>
            </a:r>
            <a:r>
              <a:rPr lang="tr-TR" sz="2000" b="1" dirty="0">
                <a:solidFill>
                  <a:srgbClr val="FFFF00"/>
                </a:solidFill>
                <a:effectLst/>
                <a:latin typeface="Comic Sans MS" panose="030F0702030302020204" pitchFamily="66" charset="0"/>
              </a:rPr>
              <a:t>		%3.5		</a:t>
            </a:r>
            <a:r>
              <a:rPr lang="tr-TR" sz="2000" b="1" dirty="0" smtClean="0">
                <a:solidFill>
                  <a:srgbClr val="FFFF00"/>
                </a:solidFill>
                <a:effectLst/>
                <a:latin typeface="Comic Sans MS" panose="030F0702030302020204" pitchFamily="66" charset="0"/>
              </a:rPr>
              <a:t>		erkek</a:t>
            </a:r>
            <a:endParaRPr lang="tr-TR" sz="2000" b="1" dirty="0">
              <a:solidFill>
                <a:srgbClr val="FFFF00"/>
              </a:solidFill>
              <a:effectLst/>
              <a:latin typeface="Comic Sans MS" panose="030F0702030302020204" pitchFamily="66" charset="0"/>
            </a:endParaRPr>
          </a:p>
          <a:p>
            <a:r>
              <a:rPr lang="tr-TR" sz="2000" dirty="0">
                <a:effectLst/>
                <a:latin typeface="Comic Sans MS" panose="030F0702030302020204" pitchFamily="66" charset="0"/>
              </a:rPr>
              <a:t>Fransa		%12.9		</a:t>
            </a:r>
            <a:r>
              <a:rPr lang="tr-TR" sz="2000" dirty="0" smtClean="0">
                <a:effectLst/>
                <a:latin typeface="Comic Sans MS" panose="030F0702030302020204" pitchFamily="66" charset="0"/>
              </a:rPr>
              <a:t>		erkek</a:t>
            </a:r>
            <a:endParaRPr lang="tr-TR" sz="2000" dirty="0">
              <a:effectLst/>
              <a:latin typeface="Comic Sans MS" panose="030F0702030302020204" pitchFamily="66" charset="0"/>
            </a:endParaRPr>
          </a:p>
          <a:p>
            <a:r>
              <a:rPr lang="tr-TR" sz="2000" dirty="0">
                <a:effectLst/>
                <a:latin typeface="Comic Sans MS" panose="030F0702030302020204" pitchFamily="66" charset="0"/>
              </a:rPr>
              <a:t>Suudi Arabistan	%15.0		</a:t>
            </a:r>
            <a:r>
              <a:rPr lang="tr-TR" sz="2000" dirty="0" smtClean="0">
                <a:effectLst/>
                <a:latin typeface="Comic Sans MS" panose="030F0702030302020204" pitchFamily="66" charset="0"/>
              </a:rPr>
              <a:t>		erkek</a:t>
            </a:r>
            <a:endParaRPr lang="tr-TR" sz="2000" dirty="0">
              <a:effectLst/>
              <a:latin typeface="Comic Sans MS" panose="030F0702030302020204" pitchFamily="66" charset="0"/>
            </a:endParaRPr>
          </a:p>
          <a:p>
            <a:r>
              <a:rPr lang="tr-TR" sz="2000" dirty="0">
                <a:effectLst/>
                <a:latin typeface="Comic Sans MS" panose="030F0702030302020204" pitchFamily="66" charset="0"/>
              </a:rPr>
              <a:t>Nijerya		%17.5		</a:t>
            </a:r>
          </a:p>
          <a:p>
            <a:r>
              <a:rPr lang="tr-TR" sz="2400" b="1" dirty="0">
                <a:solidFill>
                  <a:srgbClr val="FFFF00"/>
                </a:solidFill>
                <a:effectLst/>
                <a:latin typeface="Comic Sans MS" panose="030F0702030302020204" pitchFamily="66" charset="0"/>
              </a:rPr>
              <a:t>İran	</a:t>
            </a:r>
            <a:r>
              <a:rPr lang="tr-TR" sz="2000" b="1" dirty="0">
                <a:solidFill>
                  <a:srgbClr val="FFFF00"/>
                </a:solidFill>
                <a:effectLst/>
                <a:latin typeface="Comic Sans MS" panose="030F0702030302020204" pitchFamily="66" charset="0"/>
              </a:rPr>
              <a:t>	</a:t>
            </a:r>
            <a:r>
              <a:rPr lang="tr-TR" sz="2000" b="1" dirty="0" smtClean="0">
                <a:solidFill>
                  <a:srgbClr val="FFFF00"/>
                </a:solidFill>
                <a:effectLst/>
                <a:latin typeface="Comic Sans MS" panose="030F0702030302020204" pitchFamily="66" charset="0"/>
              </a:rPr>
              <a:t>%</a:t>
            </a:r>
            <a:r>
              <a:rPr lang="tr-TR" sz="2000" b="1" dirty="0">
                <a:solidFill>
                  <a:srgbClr val="FFFF00"/>
                </a:solidFill>
                <a:effectLst/>
                <a:latin typeface="Comic Sans MS" panose="030F0702030302020204" pitchFamily="66" charset="0"/>
              </a:rPr>
              <a:t>18.7		</a:t>
            </a:r>
            <a:r>
              <a:rPr lang="tr-TR" sz="2000" b="1" dirty="0" smtClean="0">
                <a:solidFill>
                  <a:srgbClr val="FFFF00"/>
                </a:solidFill>
                <a:effectLst/>
                <a:latin typeface="Comic Sans MS" panose="030F0702030302020204" pitchFamily="66" charset="0"/>
              </a:rPr>
              <a:t>		erkek</a:t>
            </a:r>
            <a:endParaRPr lang="tr-TR" sz="2000" b="1" dirty="0">
              <a:solidFill>
                <a:srgbClr val="FFFF00"/>
              </a:solidFill>
              <a:effectLst/>
              <a:latin typeface="Comic Sans MS" panose="030F0702030302020204" pitchFamily="66" charset="0"/>
            </a:endParaRPr>
          </a:p>
          <a:p>
            <a:r>
              <a:rPr lang="tr-TR" sz="2000" dirty="0">
                <a:effectLst/>
                <a:latin typeface="Comic Sans MS" panose="030F0702030302020204" pitchFamily="66" charset="0"/>
              </a:rPr>
              <a:t>Türkiye		%17.7		</a:t>
            </a:r>
            <a:r>
              <a:rPr lang="tr-TR" sz="2000" dirty="0" smtClean="0">
                <a:effectLst/>
                <a:latin typeface="Comic Sans MS" panose="030F0702030302020204" pitchFamily="66" charset="0"/>
              </a:rPr>
              <a:t>		erkek</a:t>
            </a:r>
            <a:endParaRPr lang="tr-TR" sz="2000" dirty="0">
              <a:effectLst/>
              <a:latin typeface="Comic Sans MS" panose="030F0702030302020204" pitchFamily="66" charset="0"/>
            </a:endParaRPr>
          </a:p>
          <a:p>
            <a:endParaRPr lang="tr-TR" dirty="0"/>
          </a:p>
        </p:txBody>
      </p:sp>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7725F75-FBF7-4ED5-9AE5-B1109EBEEE28}" type="slidenum">
              <a:rPr lang="tr-TR" smtClean="0">
                <a:solidFill>
                  <a:srgbClr val="FFFFFF"/>
                </a:solidFill>
              </a:rPr>
              <a:pPr>
                <a:defRPr/>
              </a:pPr>
              <a:t>7</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2308672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902" y="1428736"/>
            <a:ext cx="2267230" cy="421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Başlık"/>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smtClean="0">
                <a:solidFill>
                  <a:srgbClr val="FFFF00"/>
                </a:solidFill>
                <a:effectLst/>
                <a:latin typeface="Comic Sans MS" pitchFamily="66" charset="0"/>
              </a:rPr>
              <a:t>Sebep   Sonuç? </a:t>
            </a:r>
            <a:endParaRPr lang="tr-TR" sz="4000" dirty="0">
              <a:solidFill>
                <a:srgbClr val="FFFF00"/>
              </a:solidFill>
              <a:effectLst/>
              <a:latin typeface="Comic Sans MS" pitchFamily="66" charset="0"/>
            </a:endParaRPr>
          </a:p>
        </p:txBody>
      </p:sp>
      <p:sp>
        <p:nvSpPr>
          <p:cNvPr id="6" name="İçerik Yer Tutucusu 5"/>
          <p:cNvSpPr>
            <a:spLocks noGrp="1"/>
          </p:cNvSpPr>
          <p:nvPr>
            <p:ph sz="half" idx="1"/>
          </p:nvPr>
        </p:nvSpPr>
        <p:spPr>
          <a:xfrm>
            <a:off x="71406" y="1600200"/>
            <a:ext cx="4038600" cy="4530725"/>
          </a:xfrm>
        </p:spPr>
        <p:txBody>
          <a:bodyPr/>
          <a:lstStyle/>
          <a:p>
            <a:r>
              <a:rPr lang="tr-TR" sz="2400" dirty="0" err="1" smtClean="0">
                <a:solidFill>
                  <a:srgbClr val="FFFF00"/>
                </a:solidFill>
                <a:effectLst/>
                <a:latin typeface="Comic Sans MS" pitchFamily="66" charset="0"/>
              </a:rPr>
              <a:t>Kognitif</a:t>
            </a:r>
            <a:r>
              <a:rPr lang="tr-TR" sz="2400" dirty="0" smtClean="0">
                <a:solidFill>
                  <a:srgbClr val="FFFF00"/>
                </a:solidFill>
                <a:effectLst/>
                <a:latin typeface="Comic Sans MS" pitchFamily="66" charset="0"/>
              </a:rPr>
              <a:t> problemler</a:t>
            </a:r>
          </a:p>
          <a:p>
            <a:r>
              <a:rPr lang="tr-TR" sz="2400" dirty="0" smtClean="0">
                <a:effectLst/>
                <a:latin typeface="Comic Sans MS" pitchFamily="66" charset="0"/>
              </a:rPr>
              <a:t>İnce motor koordinasyonda azalma</a:t>
            </a:r>
          </a:p>
          <a:p>
            <a:r>
              <a:rPr lang="tr-TR" sz="2400" dirty="0" smtClean="0">
                <a:solidFill>
                  <a:srgbClr val="FFFF00"/>
                </a:solidFill>
                <a:effectLst/>
                <a:latin typeface="Comic Sans MS" pitchFamily="66" charset="0"/>
              </a:rPr>
              <a:t>Kendine saygıda azalma</a:t>
            </a:r>
          </a:p>
          <a:p>
            <a:r>
              <a:rPr lang="tr-TR" sz="2400" dirty="0" smtClean="0">
                <a:effectLst/>
                <a:latin typeface="Comic Sans MS" pitchFamily="66" charset="0"/>
              </a:rPr>
              <a:t>Benlik duygusunda azalma</a:t>
            </a:r>
          </a:p>
          <a:p>
            <a:r>
              <a:rPr lang="tr-TR" sz="2400" dirty="0" smtClean="0">
                <a:solidFill>
                  <a:srgbClr val="FFFF00"/>
                </a:solidFill>
                <a:effectLst/>
                <a:latin typeface="Comic Sans MS" pitchFamily="66" charset="0"/>
              </a:rPr>
              <a:t>Utangaçlık </a:t>
            </a:r>
          </a:p>
          <a:p>
            <a:r>
              <a:rPr lang="tr-TR" sz="2400" dirty="0" smtClean="0">
                <a:effectLst/>
                <a:latin typeface="Comic Sans MS" pitchFamily="66" charset="0"/>
              </a:rPr>
              <a:t>Aşağılık kompleksi</a:t>
            </a:r>
          </a:p>
          <a:p>
            <a:r>
              <a:rPr lang="tr-TR" sz="2400" dirty="0" smtClean="0">
                <a:solidFill>
                  <a:srgbClr val="FFFF00"/>
                </a:solidFill>
                <a:effectLst/>
                <a:latin typeface="Comic Sans MS" pitchFamily="66" charset="0"/>
              </a:rPr>
              <a:t>Özgüven kaybı</a:t>
            </a:r>
          </a:p>
          <a:p>
            <a:endParaRPr lang="tr-TR" sz="2400" dirty="0" smtClean="0">
              <a:effectLst/>
              <a:latin typeface="Comic Sans MS" pitchFamily="66" charset="0"/>
            </a:endParaRPr>
          </a:p>
          <a:p>
            <a:endParaRPr lang="tr-TR" dirty="0" smtClean="0"/>
          </a:p>
          <a:p>
            <a:endParaRPr lang="tr-TR" dirty="0" smtClean="0"/>
          </a:p>
          <a:p>
            <a:endParaRPr lang="tr-TR" dirty="0"/>
          </a:p>
        </p:txBody>
      </p:sp>
      <p:sp>
        <p:nvSpPr>
          <p:cNvPr id="7" name="6 İçerik Yer Tutucusu"/>
          <p:cNvSpPr>
            <a:spLocks noGrp="1"/>
          </p:cNvSpPr>
          <p:nvPr>
            <p:ph sz="half" idx="2"/>
          </p:nvPr>
        </p:nvSpPr>
        <p:spPr>
          <a:xfrm>
            <a:off x="5500694" y="1600200"/>
            <a:ext cx="4038600" cy="4530725"/>
          </a:xfrm>
        </p:spPr>
        <p:txBody>
          <a:bodyPr/>
          <a:lstStyle/>
          <a:p>
            <a:r>
              <a:rPr lang="tr-TR" sz="2400" dirty="0" err="1" smtClean="0">
                <a:effectLst/>
                <a:latin typeface="Comic Sans MS" pitchFamily="66" charset="0"/>
              </a:rPr>
              <a:t>Hiperaktivite</a:t>
            </a:r>
            <a:r>
              <a:rPr lang="tr-TR" sz="2400" dirty="0" smtClean="0">
                <a:solidFill>
                  <a:srgbClr val="FFFF00"/>
                </a:solidFill>
                <a:effectLst/>
                <a:latin typeface="Comic Sans MS" pitchFamily="66" charset="0"/>
              </a:rPr>
              <a:t> </a:t>
            </a:r>
          </a:p>
          <a:p>
            <a:r>
              <a:rPr lang="tr-TR" sz="2400" dirty="0" smtClean="0">
                <a:solidFill>
                  <a:srgbClr val="FFFF00"/>
                </a:solidFill>
                <a:effectLst/>
                <a:latin typeface="Comic Sans MS" pitchFamily="66" charset="0"/>
              </a:rPr>
              <a:t>Dikkat eksikliği</a:t>
            </a:r>
          </a:p>
          <a:p>
            <a:r>
              <a:rPr lang="tr-TR" sz="2400" dirty="0" smtClean="0">
                <a:effectLst/>
                <a:latin typeface="Comic Sans MS" pitchFamily="66" charset="0"/>
              </a:rPr>
              <a:t>Öğrenme güçlüğü</a:t>
            </a:r>
          </a:p>
          <a:p>
            <a:r>
              <a:rPr lang="tr-TR" sz="2400" dirty="0" smtClean="0">
                <a:solidFill>
                  <a:srgbClr val="FFFF00"/>
                </a:solidFill>
                <a:effectLst/>
                <a:latin typeface="Comic Sans MS" pitchFamily="66" charset="0"/>
              </a:rPr>
              <a:t>Migren benzeri ağrılar</a:t>
            </a:r>
          </a:p>
          <a:p>
            <a:r>
              <a:rPr lang="tr-TR" sz="2400" dirty="0" smtClean="0">
                <a:effectLst/>
                <a:latin typeface="Comic Sans MS" pitchFamily="66" charset="0"/>
              </a:rPr>
              <a:t>Dengesiz uyku düzeni</a:t>
            </a:r>
          </a:p>
          <a:p>
            <a:r>
              <a:rPr lang="tr-TR" sz="2400" dirty="0" smtClean="0">
                <a:solidFill>
                  <a:srgbClr val="FFFF00"/>
                </a:solidFill>
                <a:effectLst/>
                <a:latin typeface="Comic Sans MS" pitchFamily="66" charset="0"/>
              </a:rPr>
              <a:t>Depresyon</a:t>
            </a:r>
          </a:p>
          <a:p>
            <a:r>
              <a:rPr lang="tr-TR" sz="2400" dirty="0" smtClean="0">
                <a:effectLst/>
                <a:latin typeface="Comic Sans MS" pitchFamily="66" charset="0"/>
              </a:rPr>
              <a:t>Davranış bozuklukları</a:t>
            </a:r>
          </a:p>
          <a:p>
            <a:endParaRPr lang="tr-TR" dirty="0"/>
          </a:p>
        </p:txBody>
      </p:sp>
      <p:sp>
        <p:nvSpPr>
          <p:cNvPr id="8" name="7 Sağ Ok"/>
          <p:cNvSpPr/>
          <p:nvPr/>
        </p:nvSpPr>
        <p:spPr>
          <a:xfrm>
            <a:off x="4355976" y="863001"/>
            <a:ext cx="214314" cy="45719"/>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11" name="10 Slayt Numarası Yer Tutucusu"/>
          <p:cNvSpPr>
            <a:spLocks noGrp="1"/>
          </p:cNvSpPr>
          <p:nvPr>
            <p:ph type="sldNum" sz="quarter" idx="12"/>
          </p:nvPr>
        </p:nvSpPr>
        <p:spPr/>
        <p:txBody>
          <a:bodyPr/>
          <a:lstStyle/>
          <a:p>
            <a:pPr>
              <a:defRPr/>
            </a:pPr>
            <a:fld id="{67725F75-FBF7-4ED5-9AE5-B1109EBEEE28}" type="slidenum">
              <a:rPr lang="tr-TR" smtClean="0">
                <a:solidFill>
                  <a:srgbClr val="FFFFFF"/>
                </a:solidFill>
              </a:rPr>
              <a:pPr>
                <a:defRPr/>
              </a:pPr>
              <a:t>8</a:t>
            </a:fld>
            <a:endParaRPr lang="tr-TR">
              <a:solidFill>
                <a:srgbClr val="FFFFFF"/>
              </a:solidFill>
            </a:endParaRPr>
          </a:p>
        </p:txBody>
      </p:sp>
      <p:sp>
        <p:nvSpPr>
          <p:cNvPr id="12" name="11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3711357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tr-TR" sz="4000" dirty="0" err="1" smtClean="0">
                <a:solidFill>
                  <a:srgbClr val="FFFF00"/>
                </a:solidFill>
                <a:effectLst/>
                <a:latin typeface="Comic Sans MS" panose="030F0702030302020204" pitchFamily="66" charset="0"/>
              </a:rPr>
              <a:t>Etyoloji</a:t>
            </a:r>
            <a:r>
              <a:rPr lang="tr-TR" sz="4000" dirty="0" smtClean="0">
                <a:solidFill>
                  <a:srgbClr val="FFFF00"/>
                </a:solidFill>
                <a:effectLst/>
                <a:latin typeface="Comic Sans MS" panose="030F0702030302020204" pitchFamily="66" charset="0"/>
              </a:rPr>
              <a:t> </a:t>
            </a:r>
            <a:endParaRPr lang="tr-TR" sz="4000" dirty="0">
              <a:solidFill>
                <a:srgbClr val="FFFF00"/>
              </a:solidFill>
              <a:effectLst/>
              <a:latin typeface="Comic Sans MS" panose="030F0702030302020204" pitchFamily="66" charset="0"/>
            </a:endParaRPr>
          </a:p>
        </p:txBody>
      </p:sp>
      <p:sp>
        <p:nvSpPr>
          <p:cNvPr id="3" name="İçerik Yer Tutucusu 2"/>
          <p:cNvSpPr>
            <a:spLocks noGrp="1"/>
          </p:cNvSpPr>
          <p:nvPr>
            <p:ph idx="1"/>
          </p:nvPr>
        </p:nvSpPr>
        <p:spPr/>
        <p:txBody>
          <a:bodyPr/>
          <a:lstStyle/>
          <a:p>
            <a:r>
              <a:rPr lang="tr-TR" sz="2400" dirty="0" err="1" smtClean="0">
                <a:effectLst/>
                <a:latin typeface="Comic Sans MS" pitchFamily="66" charset="0"/>
              </a:rPr>
              <a:t>Nokturnal</a:t>
            </a:r>
            <a:r>
              <a:rPr lang="tr-TR" sz="2400" dirty="0" smtClean="0">
                <a:effectLst/>
                <a:latin typeface="Comic Sans MS" pitchFamily="66" charset="0"/>
              </a:rPr>
              <a:t> </a:t>
            </a:r>
            <a:r>
              <a:rPr lang="tr-TR" sz="2400" dirty="0" err="1" smtClean="0">
                <a:effectLst/>
                <a:latin typeface="Comic Sans MS" pitchFamily="66" charset="0"/>
              </a:rPr>
              <a:t>Poliüri</a:t>
            </a:r>
            <a:endParaRPr lang="tr-TR" sz="2400" dirty="0" smtClean="0">
              <a:effectLst/>
              <a:latin typeface="Comic Sans MS" pitchFamily="66" charset="0"/>
            </a:endParaRPr>
          </a:p>
          <a:p>
            <a:r>
              <a:rPr lang="tr-TR" sz="2400" dirty="0" smtClean="0">
                <a:effectLst/>
                <a:latin typeface="Comic Sans MS" pitchFamily="66" charset="0"/>
              </a:rPr>
              <a:t>Azalmış Mesane Kapasitesi</a:t>
            </a:r>
          </a:p>
          <a:p>
            <a:r>
              <a:rPr lang="tr-TR" sz="2400" dirty="0" err="1" smtClean="0">
                <a:effectLst/>
                <a:latin typeface="Comic Sans MS" pitchFamily="66" charset="0"/>
              </a:rPr>
              <a:t>Detrüsör</a:t>
            </a:r>
            <a:r>
              <a:rPr lang="tr-TR" sz="2400" dirty="0" smtClean="0">
                <a:effectLst/>
                <a:latin typeface="Comic Sans MS" pitchFamily="66" charset="0"/>
              </a:rPr>
              <a:t> Aşırı Aktivitesi</a:t>
            </a:r>
          </a:p>
          <a:p>
            <a:endParaRPr lang="tr-TR" sz="2400" dirty="0" smtClean="0">
              <a:effectLst/>
              <a:latin typeface="Comic Sans MS" pitchFamily="66" charset="0"/>
            </a:endParaRPr>
          </a:p>
          <a:p>
            <a:r>
              <a:rPr lang="tr-TR" sz="2400" dirty="0" smtClean="0">
                <a:effectLst/>
                <a:latin typeface="Comic Sans MS" pitchFamily="66" charset="0"/>
              </a:rPr>
              <a:t>Uyku Bozuklukları</a:t>
            </a:r>
          </a:p>
          <a:p>
            <a:r>
              <a:rPr lang="tr-TR" sz="2400" dirty="0" smtClean="0">
                <a:effectLst/>
                <a:latin typeface="Comic Sans MS" pitchFamily="66" charset="0"/>
              </a:rPr>
              <a:t>Mesane – Beyin Yolaklarında </a:t>
            </a:r>
            <a:r>
              <a:rPr lang="tr-TR" sz="2400" dirty="0" err="1" smtClean="0">
                <a:effectLst/>
                <a:latin typeface="Comic Sans MS" pitchFamily="66" charset="0"/>
              </a:rPr>
              <a:t>Disfonksiyon</a:t>
            </a:r>
            <a:endParaRPr lang="tr-TR" sz="2400" dirty="0" smtClean="0">
              <a:effectLst/>
              <a:latin typeface="Comic Sans MS" pitchFamily="66" charset="0"/>
            </a:endParaRPr>
          </a:p>
          <a:p>
            <a:r>
              <a:rPr lang="tr-TR" sz="2400" dirty="0" err="1" smtClean="0">
                <a:effectLst/>
                <a:latin typeface="Comic Sans MS" pitchFamily="66" charset="0"/>
              </a:rPr>
              <a:t>Maturasyonda</a:t>
            </a:r>
            <a:r>
              <a:rPr lang="tr-TR" sz="2400" dirty="0" smtClean="0">
                <a:effectLst/>
                <a:latin typeface="Comic Sans MS" pitchFamily="66" charset="0"/>
              </a:rPr>
              <a:t> Gecikme</a:t>
            </a:r>
          </a:p>
          <a:p>
            <a:r>
              <a:rPr lang="tr-TR" sz="2400" dirty="0" smtClean="0">
                <a:effectLst/>
                <a:latin typeface="Comic Sans MS" pitchFamily="66" charset="0"/>
              </a:rPr>
              <a:t>Genetik </a:t>
            </a:r>
          </a:p>
          <a:p>
            <a:r>
              <a:rPr lang="tr-TR" sz="2400" dirty="0" smtClean="0">
                <a:solidFill>
                  <a:srgbClr val="FFFF00"/>
                </a:solidFill>
                <a:effectLst/>
                <a:latin typeface="Comic Sans MS" pitchFamily="66" charset="0"/>
              </a:rPr>
              <a:t>%97-98	Organik Kaynaklı değil</a:t>
            </a:r>
          </a:p>
          <a:p>
            <a:r>
              <a:rPr lang="tr-TR" sz="2400" dirty="0" smtClean="0">
                <a:solidFill>
                  <a:srgbClr val="FFFF00"/>
                </a:solidFill>
                <a:effectLst/>
                <a:latin typeface="Comic Sans MS" pitchFamily="66" charset="0"/>
              </a:rPr>
              <a:t>%2-3	Organik Kaynaklı</a:t>
            </a:r>
            <a:endParaRPr lang="tr-TR" sz="2400" dirty="0">
              <a:solidFill>
                <a:srgbClr val="FFFF00"/>
              </a:solidFill>
              <a:effectLst/>
              <a:latin typeface="Comic Sans MS" pitchFamily="66" charset="0"/>
            </a:endParaRPr>
          </a:p>
        </p:txBody>
      </p:sp>
      <p:sp>
        <p:nvSpPr>
          <p:cNvPr id="4" name="Dikdörtgen 3"/>
          <p:cNvSpPr/>
          <p:nvPr/>
        </p:nvSpPr>
        <p:spPr>
          <a:xfrm>
            <a:off x="467544" y="3212976"/>
            <a:ext cx="6552728" cy="1944216"/>
          </a:xfrm>
          <a:prstGeom prst="rect">
            <a:avLst/>
          </a:prstGeom>
          <a:solidFill>
            <a:srgbClr val="FFFF00">
              <a:alpha val="15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467544" y="1556792"/>
            <a:ext cx="4608512" cy="1512168"/>
          </a:xfrm>
          <a:prstGeom prst="rect">
            <a:avLst/>
          </a:prstGeom>
          <a:solidFill>
            <a:srgbClr val="FF0000">
              <a:alpha val="1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Veri Yer Tutucusu"/>
          <p:cNvSpPr>
            <a:spLocks noGrp="1"/>
          </p:cNvSpPr>
          <p:nvPr>
            <p:ph type="dt" sz="half" idx="10"/>
          </p:nvPr>
        </p:nvSpPr>
        <p:spPr/>
        <p:txBody>
          <a:bodyPr/>
          <a:lstStyle/>
          <a:p>
            <a:pPr>
              <a:defRPr/>
            </a:pPr>
            <a:r>
              <a:rPr lang="tr-TR" smtClean="0">
                <a:solidFill>
                  <a:srgbClr val="FFFFFF"/>
                </a:solidFill>
              </a:rPr>
              <a:t>16 Ocak 2015</a:t>
            </a:r>
            <a:endParaRPr lang="tr-TR">
              <a:solidFill>
                <a:srgbClr val="FFFFFF"/>
              </a:solidFill>
            </a:endParaRPr>
          </a:p>
        </p:txBody>
      </p:sp>
      <p:sp>
        <p:nvSpPr>
          <p:cNvPr id="7" name="6 Slayt Numarası Yer Tutucusu"/>
          <p:cNvSpPr>
            <a:spLocks noGrp="1"/>
          </p:cNvSpPr>
          <p:nvPr>
            <p:ph type="sldNum" sz="quarter" idx="12"/>
          </p:nvPr>
        </p:nvSpPr>
        <p:spPr/>
        <p:txBody>
          <a:bodyPr/>
          <a:lstStyle/>
          <a:p>
            <a:pPr>
              <a:defRPr/>
            </a:pPr>
            <a:fld id="{6D91AB68-DF57-40AB-9003-5572276E8DB1}" type="slidenum">
              <a:rPr lang="tr-TR" smtClean="0">
                <a:solidFill>
                  <a:srgbClr val="FFFFFF"/>
                </a:solidFill>
              </a:rPr>
              <a:pPr>
                <a:defRPr/>
              </a:pPr>
              <a:t>9</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pl-PL" smtClean="0">
                <a:solidFill>
                  <a:srgbClr val="FFFFFF"/>
                </a:solidFill>
              </a:rPr>
              <a:t>Türk Üroloji Akademisi Pediatrik Üroloji: Güncelleme Kursu-1, Ankara</a:t>
            </a:r>
            <a:endParaRPr lang="tr-TR">
              <a:solidFill>
                <a:srgbClr val="FFFFFF"/>
              </a:solidFill>
            </a:endParaRPr>
          </a:p>
        </p:txBody>
      </p:sp>
    </p:spTree>
    <p:extLst>
      <p:ext uri="{BB962C8B-B14F-4D97-AF65-F5344CB8AC3E}">
        <p14:creationId xmlns:p14="http://schemas.microsoft.com/office/powerpoint/2010/main" val="4058081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Yörünge">
  <a:themeElements>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Yörüng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Yörüng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Yörüng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örüng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Yörüng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Yörüng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Yörüng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Yörüng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2708</TotalTime>
  <Words>3087</Words>
  <Application>Microsoft Office PowerPoint</Application>
  <PresentationFormat>Ekran Gösterisi (4:3)</PresentationFormat>
  <Paragraphs>732</Paragraphs>
  <Slides>59</Slides>
  <Notes>20</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Yörünge</vt:lpstr>
      <vt:lpstr>Enürezis</vt:lpstr>
      <vt:lpstr>Tanım </vt:lpstr>
      <vt:lpstr>Sınıflama (ICCS)</vt:lpstr>
      <vt:lpstr>Prevelans</vt:lpstr>
      <vt:lpstr>Epidemiyoloji</vt:lpstr>
      <vt:lpstr>Türkiye </vt:lpstr>
      <vt:lpstr>Dünya </vt:lpstr>
      <vt:lpstr>Sebep   Sonuç? </vt:lpstr>
      <vt:lpstr>Etyoloji </vt:lpstr>
      <vt:lpstr>PowerPoint Sunusu</vt:lpstr>
      <vt:lpstr>Nokturnal Poliüri</vt:lpstr>
      <vt:lpstr>Hiperkalsüri</vt:lpstr>
      <vt:lpstr>PowerPoint Sunusu</vt:lpstr>
      <vt:lpstr>Azalmış Mesane Kapasitesi</vt:lpstr>
      <vt:lpstr>Mesane Kapasitesi</vt:lpstr>
      <vt:lpstr>Aşırı Aktif Detrüsör</vt:lpstr>
      <vt:lpstr>Uyku Bozuklukları</vt:lpstr>
      <vt:lpstr>Mesane – Beyin Yolaklarında Disfonksiyon</vt:lpstr>
      <vt:lpstr>Maturasyonda Gecikme</vt:lpstr>
      <vt:lpstr>Genetik</vt:lpstr>
      <vt:lpstr>Üst Solunum Yolu Obstrüksiyonu </vt:lpstr>
      <vt:lpstr>Türkiye Enürezis Kılavuzu</vt:lpstr>
      <vt:lpstr>Tanı </vt:lpstr>
      <vt:lpstr>PowerPoint Sunusu</vt:lpstr>
      <vt:lpstr>PowerPoint Sunusu</vt:lpstr>
      <vt:lpstr>PowerPoint Sunusu</vt:lpstr>
      <vt:lpstr>Fizik Muayene</vt:lpstr>
      <vt:lpstr>Sekonder Enürezis</vt:lpstr>
      <vt:lpstr>Laboratuvar Testleri</vt:lpstr>
      <vt:lpstr>Ne Zaman İleri Tetkik?</vt:lpstr>
      <vt:lpstr>İleri Tetkikler</vt:lpstr>
      <vt:lpstr>Tedaviye Cevaplar (ICCS)</vt:lpstr>
      <vt:lpstr>1) Destekleyici Tedavi</vt:lpstr>
      <vt:lpstr>Destekleyici Tedavi</vt:lpstr>
      <vt:lpstr>2) Alarm Tedavisi</vt:lpstr>
      <vt:lpstr>PowerPoint Sunusu</vt:lpstr>
      <vt:lpstr>3) Desmopressin</vt:lpstr>
      <vt:lpstr>Vazopressin</vt:lpstr>
      <vt:lpstr>Desmopressin </vt:lpstr>
      <vt:lpstr>PowerPoint Sunusu</vt:lpstr>
      <vt:lpstr>PowerPoint Sunusu</vt:lpstr>
      <vt:lpstr>Yan Etkiler</vt:lpstr>
      <vt:lpstr>4) Antikolinerjikler </vt:lpstr>
      <vt:lpstr>5) İmipramin </vt:lpstr>
      <vt:lpstr>6) Kombine Tedaviler</vt:lpstr>
      <vt:lpstr>Kombine Tedaviler</vt:lpstr>
      <vt:lpstr>A) SSRIs</vt:lpstr>
      <vt:lpstr>B) Geleneksel Tedaviler</vt:lpstr>
      <vt:lpstr>C) Diğer Tedaviler</vt:lpstr>
      <vt:lpstr>D) Klinik Araştırmalar</vt:lpstr>
      <vt:lpstr>Tedaviye Direnç </vt:lpstr>
      <vt:lpstr>Tedaviye Direnç </vt:lpstr>
      <vt:lpstr>Tedaviye Direnç</vt:lpstr>
      <vt:lpstr>PowerPoint Sunusu</vt:lpstr>
      <vt:lpstr>Nöropsikiyatrik Değerlendirme </vt:lpstr>
      <vt:lpstr>ICCS</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Amaç</dc:title>
  <dc:creator>Ali Ayyildiz</dc:creator>
  <cp:lastModifiedBy>Ali Ayyildiz</cp:lastModifiedBy>
  <cp:revision>210</cp:revision>
  <dcterms:created xsi:type="dcterms:W3CDTF">2014-10-06T18:12:22Z</dcterms:created>
  <dcterms:modified xsi:type="dcterms:W3CDTF">2015-01-15T21:09:12Z</dcterms:modified>
</cp:coreProperties>
</file>