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82" r:id="rId2"/>
    <p:sldId id="328" r:id="rId3"/>
    <p:sldId id="283" r:id="rId4"/>
    <p:sldId id="285" r:id="rId5"/>
    <p:sldId id="292" r:id="rId6"/>
    <p:sldId id="289" r:id="rId7"/>
    <p:sldId id="290" r:id="rId8"/>
    <p:sldId id="294" r:id="rId9"/>
    <p:sldId id="295" r:id="rId10"/>
    <p:sldId id="297" r:id="rId11"/>
    <p:sldId id="287" r:id="rId12"/>
    <p:sldId id="303" r:id="rId13"/>
    <p:sldId id="298" r:id="rId14"/>
    <p:sldId id="299" r:id="rId15"/>
    <p:sldId id="300" r:id="rId16"/>
    <p:sldId id="301" r:id="rId17"/>
    <p:sldId id="302" r:id="rId18"/>
    <p:sldId id="330" r:id="rId19"/>
    <p:sldId id="304" r:id="rId20"/>
    <p:sldId id="305" r:id="rId21"/>
    <p:sldId id="343" r:id="rId22"/>
    <p:sldId id="374" r:id="rId23"/>
    <p:sldId id="309" r:id="rId24"/>
    <p:sldId id="314" r:id="rId25"/>
    <p:sldId id="333" r:id="rId26"/>
    <p:sldId id="316" r:id="rId27"/>
    <p:sldId id="320" r:id="rId28"/>
    <p:sldId id="323" r:id="rId29"/>
    <p:sldId id="324" r:id="rId30"/>
    <p:sldId id="326" r:id="rId31"/>
    <p:sldId id="327" r:id="rId32"/>
    <p:sldId id="322" r:id="rId33"/>
    <p:sldId id="334" r:id="rId34"/>
    <p:sldId id="335" r:id="rId35"/>
    <p:sldId id="336" r:id="rId36"/>
    <p:sldId id="376" r:id="rId37"/>
    <p:sldId id="362" r:id="rId38"/>
    <p:sldId id="332" r:id="rId39"/>
    <p:sldId id="311" r:id="rId40"/>
    <p:sldId id="337" r:id="rId41"/>
    <p:sldId id="338" r:id="rId42"/>
    <p:sldId id="339" r:id="rId43"/>
    <p:sldId id="340" r:id="rId44"/>
    <p:sldId id="341" r:id="rId45"/>
    <p:sldId id="342" r:id="rId46"/>
    <p:sldId id="345" r:id="rId47"/>
    <p:sldId id="347" r:id="rId48"/>
    <p:sldId id="349" r:id="rId49"/>
    <p:sldId id="351" r:id="rId50"/>
    <p:sldId id="353" r:id="rId51"/>
    <p:sldId id="354" r:id="rId52"/>
    <p:sldId id="356" r:id="rId53"/>
    <p:sldId id="357" r:id="rId54"/>
    <p:sldId id="361" r:id="rId55"/>
    <p:sldId id="360" r:id="rId56"/>
    <p:sldId id="363" r:id="rId57"/>
    <p:sldId id="364" r:id="rId58"/>
    <p:sldId id="365" r:id="rId59"/>
    <p:sldId id="366" r:id="rId60"/>
    <p:sldId id="367" r:id="rId61"/>
    <p:sldId id="371" r:id="rId62"/>
    <p:sldId id="368" r:id="rId63"/>
    <p:sldId id="373" r:id="rId64"/>
    <p:sldId id="372" r:id="rId65"/>
    <p:sldId id="370" r:id="rId66"/>
    <p:sldId id="375" r:id="rId67"/>
    <p:sldId id="377" r:id="rId68"/>
    <p:sldId id="378" r:id="rId69"/>
    <p:sldId id="379" r:id="rId70"/>
    <p:sldId id="380" r:id="rId71"/>
  </p:sldIdLst>
  <p:sldSz cx="9144000" cy="6858000" type="screen4x3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9745" autoAdjust="0"/>
    <p:restoredTop sz="94494" autoAdjust="0"/>
  </p:normalViewPr>
  <p:slideViewPr>
    <p:cSldViewPr>
      <p:cViewPr>
        <p:scale>
          <a:sx n="81" d="100"/>
          <a:sy n="81" d="100"/>
        </p:scale>
        <p:origin x="-1692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44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69194-2840-454E-8FEC-9A738C1A80AD}" type="datetimeFigureOut">
              <a:rPr lang="en-US" smtClean="0"/>
              <a:pPr/>
              <a:t>4/17/2015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5EEF3-5C41-48AB-BAF0-789800BDC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11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962DE-FC5A-43A2-B6F5-D213FAC065D1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FB3EE-75C0-4B0E-AA6F-DEBEEC7737D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482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C26031-C6CE-42BF-973A-E08F0FBE92A5}" type="slidenum">
              <a:rPr lang="tr-TR" smtClean="0"/>
              <a:pPr>
                <a:defRPr/>
              </a:pPr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050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C26031-C6CE-42BF-973A-E08F0FBE92A5}" type="slidenum">
              <a:rPr lang="tr-TR" smtClean="0"/>
              <a:pPr>
                <a:defRPr/>
              </a:pPr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2510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C26031-C6CE-42BF-973A-E08F0FBE92A5}" type="slidenum">
              <a:rPr lang="tr-TR" smtClean="0"/>
              <a:pPr>
                <a:defRPr/>
              </a:pPr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3013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C26031-C6CE-42BF-973A-E08F0FBE92A5}" type="slidenum">
              <a:rPr lang="tr-TR" smtClean="0"/>
              <a:pPr>
                <a:defRPr/>
              </a:pPr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558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r>
              <a:rPr lang="en-US" altLang="tr-TR" sz="1000" smtClean="0"/>
              <a:t>TADA-00042173</a:t>
            </a:r>
          </a:p>
          <a:p>
            <a:pPr defTabSz="917575"/>
            <a:endParaRPr lang="en-US" altLang="tr-TR" sz="1000" smtClean="0"/>
          </a:p>
          <a:p>
            <a:pPr defTabSz="917575"/>
            <a:r>
              <a:rPr lang="en-US" altLang="tr-TR" sz="1000" smtClean="0"/>
              <a:t>H6D-US-LVIP</a:t>
            </a:r>
          </a:p>
          <a:p>
            <a:pPr defTabSz="917575"/>
            <a:endParaRPr lang="en-US" altLang="tr-TR" sz="1000" smtClean="0"/>
          </a:p>
          <a:p>
            <a:pPr defTabSz="917575"/>
            <a:r>
              <a:rPr lang="en-US" altLang="tr-TR" sz="1000" smtClean="0"/>
              <a:t>Source: Kim et al, 2013, pg 6, figure 2, pg 3, col2, para 4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rgbClr val="FAFAFA"/>
                </a:solidFill>
                <a:latin typeface="Tahoma" pitchFamily="34" charset="0"/>
              </a:defRPr>
            </a:lvl1pPr>
            <a:lvl2pPr marL="730766" indent="-281064">
              <a:defRPr sz="1600" b="1">
                <a:solidFill>
                  <a:srgbClr val="FAFAFA"/>
                </a:solidFill>
                <a:latin typeface="Tahoma" pitchFamily="34" charset="0"/>
              </a:defRPr>
            </a:lvl2pPr>
            <a:lvl3pPr marL="1124255" indent="-224851">
              <a:defRPr sz="1600" b="1">
                <a:solidFill>
                  <a:srgbClr val="FAFAFA"/>
                </a:solidFill>
                <a:latin typeface="Tahoma" pitchFamily="34" charset="0"/>
              </a:defRPr>
            </a:lvl3pPr>
            <a:lvl4pPr marL="1573957" indent="-224851">
              <a:defRPr sz="1600" b="1">
                <a:solidFill>
                  <a:srgbClr val="FAFAFA"/>
                </a:solidFill>
                <a:latin typeface="Tahoma" pitchFamily="34" charset="0"/>
              </a:defRPr>
            </a:lvl4pPr>
            <a:lvl5pPr marL="2023659" indent="-224851">
              <a:defRPr sz="1600" b="1">
                <a:solidFill>
                  <a:srgbClr val="FAFAFA"/>
                </a:solidFill>
                <a:latin typeface="Tahoma" pitchFamily="34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9pPr>
          </a:lstStyle>
          <a:p>
            <a:fld id="{E2B35B2F-F232-48E1-A44A-83CA0FA586F4}" type="slidenum">
              <a:rPr lang="en-GB" sz="1200" b="0">
                <a:solidFill>
                  <a:schemeClr val="tx1"/>
                </a:solidFill>
                <a:latin typeface="Arial" pitchFamily="34" charset="0"/>
              </a:rPr>
              <a:pPr/>
              <a:t>65</a:t>
            </a:fld>
            <a:endParaRPr lang="en-GB" sz="12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694" y="4725352"/>
            <a:ext cx="6356628" cy="44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8638" indent="-168638">
              <a:buSzPct val="135000"/>
            </a:pPr>
            <a:endParaRPr lang="en-US" sz="9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7CAE1-09C9-41BB-82D5-519A412BAD9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428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Başlık, İçeri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D3014-DB4A-432E-8897-6FA4741AF310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02987193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9A4B1-0D6B-4ECB-88B3-F4D214DED4CC}" type="datetimeFigureOut">
              <a:rPr lang="tr-TR" smtClean="0"/>
              <a:pPr/>
              <a:t>17.04.2015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60507-EF5A-4BD4-A580-DDA1CBD1BEF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3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OLGULAR EŞLİĞİNDE </a:t>
            </a:r>
            <a:b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EREKTİL DİSFONKSİYON</a:t>
            </a:r>
            <a:endParaRPr lang="tr-T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type="subTitle" idx="1"/>
          </p:nvPr>
        </p:nvSpPr>
        <p:spPr>
          <a:xfrm>
            <a:off x="2123728" y="3886200"/>
            <a:ext cx="4896544" cy="1775048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tr-T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M. Murad BAŞAR</a:t>
            </a:r>
          </a:p>
          <a:p>
            <a:r>
              <a:rPr lang="tr-TR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Memorial</a:t>
            </a:r>
            <a:r>
              <a:rPr lang="tr-T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Şişli Hastanesi</a:t>
            </a:r>
          </a:p>
          <a:p>
            <a:r>
              <a:rPr lang="tr-T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Üroloji/</a:t>
            </a:r>
            <a:r>
              <a:rPr lang="tr-TR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Androloji</a:t>
            </a:r>
            <a:r>
              <a:rPr lang="tr-T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4" r="12500" b="26122"/>
          <a:stretch/>
        </p:blipFill>
        <p:spPr bwMode="auto">
          <a:xfrm>
            <a:off x="304800" y="1049215"/>
            <a:ext cx="8534400" cy="4759570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7532" r="15625" b="8013"/>
          <a:stretch/>
        </p:blipFill>
        <p:spPr bwMode="auto">
          <a:xfrm>
            <a:off x="304800" y="339970"/>
            <a:ext cx="8534400" cy="6178061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63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376576"/>
            <a:ext cx="8229600" cy="2980927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tr-TR" b="1" dirty="0" err="1" smtClean="0"/>
              <a:t>Postop</a:t>
            </a:r>
            <a:r>
              <a:rPr lang="tr-TR" b="1" dirty="0" smtClean="0"/>
              <a:t> 5. ay</a:t>
            </a:r>
          </a:p>
          <a:p>
            <a:pPr lvl="1"/>
            <a:r>
              <a:rPr lang="tr-TR" i="1" u="sng" dirty="0" smtClean="0">
                <a:solidFill>
                  <a:srgbClr val="FF0000"/>
                </a:solidFill>
              </a:rPr>
              <a:t>Sol gözde ani görme kaybı</a:t>
            </a:r>
            <a:r>
              <a:rPr lang="tr-TR" dirty="0" smtClean="0"/>
              <a:t>. Metastaz endişesi??? </a:t>
            </a:r>
          </a:p>
          <a:p>
            <a:pPr lvl="1"/>
            <a:r>
              <a:rPr lang="tr-TR" dirty="0"/>
              <a:t>Ek semptom yok</a:t>
            </a:r>
          </a:p>
          <a:p>
            <a:pPr lvl="1"/>
            <a:r>
              <a:rPr lang="tr-TR" dirty="0" smtClean="0"/>
              <a:t>Tansiyon </a:t>
            </a:r>
            <a:r>
              <a:rPr lang="tr-TR" dirty="0" err="1" smtClean="0"/>
              <a:t>regüle</a:t>
            </a:r>
            <a:r>
              <a:rPr lang="tr-TR" dirty="0" smtClean="0"/>
              <a:t>/medikal tedavi devam</a:t>
            </a:r>
          </a:p>
          <a:p>
            <a:pPr lvl="1"/>
            <a:r>
              <a:rPr lang="tr-TR" dirty="0" smtClean="0"/>
              <a:t>DM 105-135 mg/</a:t>
            </a:r>
            <a:r>
              <a:rPr lang="tr-TR" dirty="0" err="1" smtClean="0"/>
              <a:t>dL</a:t>
            </a:r>
            <a:r>
              <a:rPr lang="tr-TR" dirty="0" smtClean="0"/>
              <a:t> (diyet)</a:t>
            </a:r>
          </a:p>
          <a:p>
            <a:pPr lvl="1"/>
            <a:r>
              <a:rPr lang="tr-TR" dirty="0" smtClean="0"/>
              <a:t>PSA&lt;0.001 </a:t>
            </a:r>
            <a:r>
              <a:rPr lang="tr-TR" dirty="0" err="1" smtClean="0"/>
              <a:t>ng</a:t>
            </a:r>
            <a:r>
              <a:rPr lang="tr-TR" dirty="0" smtClean="0"/>
              <a:t>/ml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4104957" y="1584369"/>
            <a:ext cx="93408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700" dirty="0" smtClean="0">
                <a:solidFill>
                  <a:srgbClr val="FF0000"/>
                </a:solidFill>
              </a:rPr>
              <a:t>?</a:t>
            </a:r>
            <a:endParaRPr lang="tr-TR" sz="28700" dirty="0">
              <a:solidFill>
                <a:srgbClr val="FF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395536" y="4365104"/>
            <a:ext cx="8352928" cy="1815882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r-TR" sz="2800" dirty="0" smtClean="0"/>
              <a:t>Görme alanı muayenesi (sol göz üst yarıda görme kaybı)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800" dirty="0" smtClean="0"/>
              <a:t>Göz dibi muayenesi (Optik diskte solukluk)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800" dirty="0" smtClean="0"/>
              <a:t>OCT (Optik disk kan akımında azalma, ödem)</a:t>
            </a:r>
          </a:p>
        </p:txBody>
      </p:sp>
    </p:spTree>
    <p:extLst>
      <p:ext uri="{BB962C8B-B14F-4D97-AF65-F5344CB8AC3E}">
        <p14:creationId xmlns:p14="http://schemas.microsoft.com/office/powerpoint/2010/main" val="21349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FF0000"/>
                </a:solidFill>
              </a:rPr>
              <a:t>PDE5i Yan Etkileri</a:t>
            </a:r>
            <a:endParaRPr lang="tr-TR" sz="4000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tr-TR" dirty="0" smtClean="0"/>
              <a:t>Baş ağrısı</a:t>
            </a:r>
          </a:p>
          <a:p>
            <a:r>
              <a:rPr lang="tr-TR" dirty="0" smtClean="0"/>
              <a:t>Kızarıklık</a:t>
            </a:r>
          </a:p>
          <a:p>
            <a:r>
              <a:rPr lang="tr-TR" dirty="0" err="1" smtClean="0"/>
              <a:t>Dispepsi</a:t>
            </a:r>
            <a:endParaRPr lang="tr-TR" dirty="0" smtClean="0"/>
          </a:p>
          <a:p>
            <a:r>
              <a:rPr lang="tr-TR" dirty="0" smtClean="0"/>
              <a:t>Nazal </a:t>
            </a:r>
            <a:r>
              <a:rPr lang="tr-TR" dirty="0" err="1" smtClean="0"/>
              <a:t>konjesyon</a:t>
            </a:r>
            <a:endParaRPr lang="tr-TR" dirty="0" smtClean="0"/>
          </a:p>
          <a:p>
            <a:r>
              <a:rPr lang="tr-TR" dirty="0" smtClean="0"/>
              <a:t>Görme bozukluğu (PDE6)</a:t>
            </a:r>
          </a:p>
          <a:p>
            <a:r>
              <a:rPr lang="tr-TR" dirty="0" smtClean="0"/>
              <a:t>Kas ağrısı (PDE11)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tr-TR" dirty="0" smtClean="0"/>
              <a:t>Bayılma nöbeti</a:t>
            </a:r>
          </a:p>
          <a:p>
            <a:r>
              <a:rPr lang="tr-TR" dirty="0" smtClean="0"/>
              <a:t>Migren atağı</a:t>
            </a:r>
          </a:p>
          <a:p>
            <a:r>
              <a:rPr lang="tr-TR" dirty="0" smtClean="0"/>
              <a:t>Nörolojik sorunlar</a:t>
            </a:r>
          </a:p>
          <a:p>
            <a:pPr lvl="1"/>
            <a:r>
              <a:rPr lang="tr-TR" dirty="0" smtClean="0"/>
              <a:t>EEG değişimleri</a:t>
            </a:r>
          </a:p>
          <a:p>
            <a:r>
              <a:rPr lang="tr-TR" dirty="0" err="1" smtClean="0"/>
              <a:t>Sensoriyel</a:t>
            </a:r>
            <a:r>
              <a:rPr lang="tr-TR" dirty="0" smtClean="0"/>
              <a:t> </a:t>
            </a:r>
            <a:r>
              <a:rPr lang="tr-TR" dirty="0" err="1" smtClean="0"/>
              <a:t>toksisite</a:t>
            </a:r>
            <a:endParaRPr lang="tr-TR" dirty="0" smtClean="0"/>
          </a:p>
          <a:p>
            <a:pPr lvl="1"/>
            <a:r>
              <a:rPr lang="tr-TR" dirty="0" smtClean="0"/>
              <a:t>NAION</a:t>
            </a:r>
          </a:p>
          <a:p>
            <a:pPr lvl="1"/>
            <a:r>
              <a:rPr lang="tr-TR" dirty="0" err="1" smtClean="0"/>
              <a:t>Tinnitus</a:t>
            </a:r>
            <a:endParaRPr lang="tr-TR" dirty="0" smtClean="0"/>
          </a:p>
          <a:p>
            <a:pPr lvl="1"/>
            <a:r>
              <a:rPr lang="tr-TR" dirty="0" err="1" smtClean="0"/>
              <a:t>Vertigo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9105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5050904" cy="5760640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tr-TR" dirty="0" err="1" smtClean="0">
                <a:solidFill>
                  <a:srgbClr val="FF0000"/>
                </a:solidFill>
              </a:rPr>
              <a:t>Anterior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İskemik</a:t>
            </a:r>
            <a:r>
              <a:rPr lang="tr-TR" dirty="0" smtClean="0">
                <a:solidFill>
                  <a:srgbClr val="FF0000"/>
                </a:solidFill>
              </a:rPr>
              <a:t> Optik </a:t>
            </a:r>
            <a:r>
              <a:rPr lang="tr-TR" dirty="0" err="1" smtClean="0">
                <a:solidFill>
                  <a:srgbClr val="FF0000"/>
                </a:solidFill>
              </a:rPr>
              <a:t>Nöropati</a:t>
            </a:r>
            <a:r>
              <a:rPr lang="tr-TR" dirty="0" smtClean="0">
                <a:solidFill>
                  <a:srgbClr val="FF0000"/>
                </a:solidFill>
              </a:rPr>
              <a:t> (AION);</a:t>
            </a:r>
          </a:p>
          <a:p>
            <a:pPr lvl="1"/>
            <a:r>
              <a:rPr lang="tr-TR" dirty="0" err="1" smtClean="0"/>
              <a:t>Arteritik</a:t>
            </a:r>
            <a:r>
              <a:rPr lang="tr-TR" dirty="0" smtClean="0"/>
              <a:t> (AAION)</a:t>
            </a:r>
          </a:p>
          <a:p>
            <a:pPr lvl="1"/>
            <a:r>
              <a:rPr lang="tr-TR" dirty="0" err="1" smtClean="0"/>
              <a:t>Non-arteritik</a:t>
            </a:r>
            <a:r>
              <a:rPr lang="tr-TR" dirty="0" smtClean="0"/>
              <a:t> (NAION)</a:t>
            </a:r>
          </a:p>
          <a:p>
            <a:endParaRPr lang="tr-TR" dirty="0" smtClean="0"/>
          </a:p>
          <a:p>
            <a:r>
              <a:rPr lang="tr-TR" dirty="0" smtClean="0"/>
              <a:t>ABD 1500-6000/yıl</a:t>
            </a:r>
          </a:p>
          <a:p>
            <a:r>
              <a:rPr lang="tr-TR" dirty="0" smtClean="0"/>
              <a:t>Üst/alt yarıda görme kaybı</a:t>
            </a:r>
          </a:p>
          <a:p>
            <a:r>
              <a:rPr lang="tr-TR" dirty="0" err="1" smtClean="0"/>
              <a:t>Progres</a:t>
            </a:r>
            <a:r>
              <a:rPr lang="tr-TR" dirty="0" smtClean="0"/>
              <a:t>:</a:t>
            </a:r>
          </a:p>
          <a:p>
            <a:pPr lvl="1"/>
            <a:r>
              <a:rPr lang="tr-TR" dirty="0" smtClean="0"/>
              <a:t>%42.7 iyileşme</a:t>
            </a:r>
          </a:p>
          <a:p>
            <a:pPr lvl="1"/>
            <a:r>
              <a:rPr lang="tr-TR" dirty="0" smtClean="0"/>
              <a:t>%12.4 ilerleme</a:t>
            </a:r>
          </a:p>
          <a:p>
            <a:pPr lvl="1"/>
            <a:r>
              <a:rPr lang="tr-TR" dirty="0" smtClean="0"/>
              <a:t>%1-2 tam körlük</a:t>
            </a:r>
          </a:p>
          <a:p>
            <a:pPr lvl="1"/>
            <a:r>
              <a:rPr lang="tr-TR" dirty="0" smtClean="0"/>
              <a:t>%15 karşıda tekrarlama (5 yıl)</a:t>
            </a:r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t="1762" r="857" b="26722"/>
          <a:stretch/>
        </p:blipFill>
        <p:spPr>
          <a:xfrm>
            <a:off x="4716016" y="2247923"/>
            <a:ext cx="4392488" cy="2362154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475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575556" y="800708"/>
            <a:ext cx="7992888" cy="5256584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tr-TR" sz="3200" dirty="0" smtClean="0"/>
              <a:t>Risk faktörleri;</a:t>
            </a:r>
          </a:p>
          <a:p>
            <a:pPr lvl="1"/>
            <a:r>
              <a:rPr lang="tr-TR" sz="2800" dirty="0" smtClean="0"/>
              <a:t>Yaş </a:t>
            </a:r>
          </a:p>
          <a:p>
            <a:pPr lvl="2"/>
            <a:r>
              <a:rPr lang="tr-TR" sz="2400" dirty="0" smtClean="0"/>
              <a:t>AAION yaşlı</a:t>
            </a:r>
          </a:p>
          <a:p>
            <a:pPr lvl="2"/>
            <a:r>
              <a:rPr lang="tr-TR" sz="2400" dirty="0" smtClean="0"/>
              <a:t>NAION genç</a:t>
            </a:r>
          </a:p>
          <a:p>
            <a:pPr lvl="1"/>
            <a:r>
              <a:rPr lang="tr-TR" sz="2800" dirty="0" err="1" smtClean="0"/>
              <a:t>Komorbidite</a:t>
            </a:r>
            <a:r>
              <a:rPr lang="tr-TR" sz="2800" dirty="0" smtClean="0"/>
              <a:t>; </a:t>
            </a:r>
          </a:p>
          <a:p>
            <a:pPr lvl="2"/>
            <a:r>
              <a:rPr lang="tr-TR" sz="2400" dirty="0" smtClean="0"/>
              <a:t>ASKH</a:t>
            </a:r>
          </a:p>
          <a:p>
            <a:pPr lvl="2"/>
            <a:r>
              <a:rPr lang="tr-TR" sz="2400" dirty="0" err="1" smtClean="0"/>
              <a:t>Hiperlipedemi</a:t>
            </a:r>
            <a:endParaRPr lang="tr-TR" sz="2400" dirty="0" smtClean="0"/>
          </a:p>
          <a:p>
            <a:pPr lvl="2"/>
            <a:r>
              <a:rPr lang="tr-TR" sz="2400" dirty="0" smtClean="0"/>
              <a:t>Hipertansiyon</a:t>
            </a:r>
          </a:p>
          <a:p>
            <a:pPr lvl="2"/>
            <a:r>
              <a:rPr lang="tr-TR" sz="2400" dirty="0" smtClean="0"/>
              <a:t>DM</a:t>
            </a:r>
          </a:p>
          <a:p>
            <a:pPr lvl="1"/>
            <a:r>
              <a:rPr lang="tr-TR" sz="2800" dirty="0" smtClean="0"/>
              <a:t>Optik sinir sıkışması (Düşük disk/sinir çap oranı) (disk&gt;optik sinir %20-30)</a:t>
            </a:r>
          </a:p>
          <a:p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3724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402832" cy="4525963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Uykuda </a:t>
            </a:r>
            <a:r>
              <a:rPr lang="tr-TR" dirty="0" err="1" smtClean="0"/>
              <a:t>hipoperfüzyon</a:t>
            </a:r>
            <a:endParaRPr lang="tr-TR" dirty="0"/>
          </a:p>
          <a:p>
            <a:r>
              <a:rPr lang="tr-TR" dirty="0" smtClean="0"/>
              <a:t>Optik diskte ödem </a:t>
            </a:r>
          </a:p>
          <a:p>
            <a:r>
              <a:rPr lang="tr-TR" dirty="0" err="1" smtClean="0"/>
              <a:t>Arteriyel</a:t>
            </a:r>
            <a:r>
              <a:rPr lang="tr-TR" dirty="0" smtClean="0"/>
              <a:t> bası</a:t>
            </a:r>
          </a:p>
          <a:p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iskemi</a:t>
            </a:r>
            <a:endParaRPr lang="tr-TR" dirty="0" smtClean="0"/>
          </a:p>
          <a:p>
            <a:endParaRPr lang="tr-TR" dirty="0"/>
          </a:p>
          <a:p>
            <a:r>
              <a:rPr lang="tr-TR" dirty="0" smtClean="0"/>
              <a:t>PDE5i&amp;NAION???</a:t>
            </a:r>
          </a:p>
          <a:p>
            <a:pPr lvl="1"/>
            <a:r>
              <a:rPr lang="tr-TR" dirty="0" smtClean="0"/>
              <a:t>2.52/100.000 ABD</a:t>
            </a:r>
          </a:p>
          <a:p>
            <a:pPr lvl="1"/>
            <a:r>
              <a:rPr lang="tr-TR" dirty="0" smtClean="0"/>
              <a:t>5 olgu Kanada</a:t>
            </a:r>
          </a:p>
          <a:p>
            <a:pPr marL="457200" lvl="1" indent="0" algn="r">
              <a:buNone/>
            </a:pPr>
            <a:endParaRPr lang="tr-TR" sz="1900" b="1" i="1" dirty="0" smtClean="0"/>
          </a:p>
          <a:p>
            <a:pPr marL="457200" lvl="1" indent="0" algn="r">
              <a:buNone/>
            </a:pPr>
            <a:r>
              <a:rPr lang="tr-TR" sz="1900" b="1" i="1" dirty="0" err="1" smtClean="0">
                <a:solidFill>
                  <a:schemeClr val="tx2"/>
                </a:solidFill>
              </a:rPr>
              <a:t>Gorkin</a:t>
            </a:r>
            <a:r>
              <a:rPr lang="tr-TR" sz="1900" b="1" i="1" dirty="0" smtClean="0">
                <a:solidFill>
                  <a:schemeClr val="tx2"/>
                </a:solidFill>
              </a:rPr>
              <a:t> L </a:t>
            </a:r>
            <a:r>
              <a:rPr lang="tr-TR" sz="1900" b="1" i="1" dirty="0" err="1" smtClean="0">
                <a:solidFill>
                  <a:schemeClr val="tx2"/>
                </a:solidFill>
              </a:rPr>
              <a:t>Int</a:t>
            </a:r>
            <a:r>
              <a:rPr lang="tr-TR" sz="1900" b="1" i="1" dirty="0" smtClean="0">
                <a:solidFill>
                  <a:schemeClr val="tx2"/>
                </a:solidFill>
              </a:rPr>
              <a:t> J </a:t>
            </a:r>
            <a:r>
              <a:rPr lang="tr-TR" sz="1900" b="1" i="1" dirty="0" err="1" smtClean="0">
                <a:solidFill>
                  <a:schemeClr val="tx2"/>
                </a:solidFill>
              </a:rPr>
              <a:t>Clin</a:t>
            </a:r>
            <a:r>
              <a:rPr lang="tr-TR" sz="1900" b="1" i="1" dirty="0" smtClean="0">
                <a:solidFill>
                  <a:schemeClr val="tx2"/>
                </a:solidFill>
              </a:rPr>
              <a:t> </a:t>
            </a:r>
            <a:r>
              <a:rPr lang="tr-TR" sz="1900" b="1" i="1" dirty="0" err="1" smtClean="0">
                <a:solidFill>
                  <a:schemeClr val="tx2"/>
                </a:solidFill>
              </a:rPr>
              <a:t>Pract</a:t>
            </a:r>
            <a:r>
              <a:rPr lang="tr-TR" sz="1900" b="1" i="1" dirty="0" smtClean="0">
                <a:solidFill>
                  <a:schemeClr val="tx2"/>
                </a:solidFill>
              </a:rPr>
              <a:t> 2006;60:500.</a:t>
            </a:r>
          </a:p>
          <a:p>
            <a:pPr marL="457200" lvl="1" indent="0" algn="r">
              <a:buNone/>
            </a:pPr>
            <a:r>
              <a:rPr lang="tr-TR" sz="1900" b="1" i="1" dirty="0" smtClean="0">
                <a:solidFill>
                  <a:schemeClr val="tx2"/>
                </a:solidFill>
              </a:rPr>
              <a:t>Bella AJ Can J </a:t>
            </a:r>
            <a:r>
              <a:rPr lang="tr-TR" sz="1900" b="1" i="1" dirty="0" err="1" smtClean="0">
                <a:solidFill>
                  <a:schemeClr val="tx2"/>
                </a:solidFill>
              </a:rPr>
              <a:t>urol</a:t>
            </a:r>
            <a:r>
              <a:rPr lang="tr-TR" sz="1900" b="1" i="1" dirty="0" smtClean="0">
                <a:solidFill>
                  <a:schemeClr val="tx2"/>
                </a:solidFill>
              </a:rPr>
              <a:t> 2006;13:3233.</a:t>
            </a:r>
            <a:br>
              <a:rPr lang="tr-TR" sz="1900" b="1" i="1" dirty="0" smtClean="0">
                <a:solidFill>
                  <a:schemeClr val="tx2"/>
                </a:solidFill>
              </a:rPr>
            </a:br>
            <a:endParaRPr lang="tr-TR" sz="1900" b="1" i="1" dirty="0">
              <a:solidFill>
                <a:schemeClr val="tx2"/>
              </a:solidFill>
            </a:endParaRPr>
          </a:p>
        </p:txBody>
      </p:sp>
      <p:pic>
        <p:nvPicPr>
          <p:cNvPr id="7" name="İçerik Yer Tutucusu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26670" r="10799" b="12957"/>
          <a:stretch/>
        </p:blipFill>
        <p:spPr>
          <a:xfrm>
            <a:off x="3995936" y="1772815"/>
            <a:ext cx="4320480" cy="2636207"/>
          </a:xfrm>
          <a:prstGeom prst="rect">
            <a:avLst/>
          </a:prstGeom>
          <a:ln w="3175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17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5" t="27565" r="14135" b="9775"/>
          <a:stretch/>
        </p:blipFill>
        <p:spPr bwMode="auto">
          <a:xfrm>
            <a:off x="886652" y="1641194"/>
            <a:ext cx="7370697" cy="3575612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t="12740" r="14861" b="33414"/>
          <a:stretch/>
        </p:blipFill>
        <p:spPr bwMode="auto">
          <a:xfrm>
            <a:off x="148237" y="1526187"/>
            <a:ext cx="8847526" cy="3805627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11539" r="14675" b="43750"/>
          <a:stretch/>
        </p:blipFill>
        <p:spPr bwMode="auto">
          <a:xfrm>
            <a:off x="148237" y="1412776"/>
            <a:ext cx="8847526" cy="4032448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8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Sonuç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709119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tr-TR" b="1" dirty="0" err="1" smtClean="0"/>
              <a:t>Penil</a:t>
            </a:r>
            <a:r>
              <a:rPr lang="tr-TR" b="1" dirty="0" smtClean="0"/>
              <a:t> </a:t>
            </a:r>
            <a:r>
              <a:rPr lang="tr-TR" b="1" dirty="0" err="1" smtClean="0"/>
              <a:t>rehabiltasyon</a:t>
            </a:r>
            <a:r>
              <a:rPr lang="tr-TR" b="1" dirty="0" smtClean="0"/>
              <a:t> &amp; PDE5i</a:t>
            </a:r>
            <a:r>
              <a:rPr lang="tr-TR" dirty="0" smtClean="0"/>
              <a:t>;</a:t>
            </a:r>
          </a:p>
          <a:p>
            <a:pPr lvl="1"/>
            <a:r>
              <a:rPr lang="tr-TR" sz="2700" dirty="0" smtClean="0"/>
              <a:t>RRP sonrası ED </a:t>
            </a:r>
            <a:r>
              <a:rPr lang="tr-TR" sz="2700" b="1" dirty="0" smtClean="0">
                <a:solidFill>
                  <a:srgbClr val="FF0000"/>
                </a:solidFill>
              </a:rPr>
              <a:t>farklı </a:t>
            </a:r>
            <a:r>
              <a:rPr lang="tr-TR" sz="2700" b="1" dirty="0" err="1" smtClean="0">
                <a:solidFill>
                  <a:srgbClr val="FF0000"/>
                </a:solidFill>
              </a:rPr>
              <a:t>fizyopatolojik</a:t>
            </a:r>
            <a:r>
              <a:rPr lang="tr-TR" sz="2700" b="1" dirty="0" smtClean="0">
                <a:solidFill>
                  <a:srgbClr val="FF0000"/>
                </a:solidFill>
              </a:rPr>
              <a:t> </a:t>
            </a:r>
            <a:r>
              <a:rPr lang="tr-TR" sz="2700" b="1" dirty="0" err="1" smtClean="0">
                <a:solidFill>
                  <a:srgbClr val="FF0000"/>
                </a:solidFill>
              </a:rPr>
              <a:t>mekanzimalar</a:t>
            </a:r>
            <a:r>
              <a:rPr lang="tr-TR" sz="2700" b="1" dirty="0" smtClean="0">
                <a:solidFill>
                  <a:srgbClr val="FF0000"/>
                </a:solidFill>
              </a:rPr>
              <a:t> </a:t>
            </a:r>
            <a:r>
              <a:rPr lang="tr-TR" sz="2700" dirty="0" smtClean="0"/>
              <a:t>ile gelişen </a:t>
            </a:r>
            <a:r>
              <a:rPr lang="tr-TR" sz="2700" b="1" u="sng" dirty="0" smtClean="0">
                <a:solidFill>
                  <a:srgbClr val="FF0000"/>
                </a:solidFill>
              </a:rPr>
              <a:t>önemli bir sorundur</a:t>
            </a:r>
          </a:p>
          <a:p>
            <a:pPr lvl="1"/>
            <a:r>
              <a:rPr lang="tr-TR" sz="2700" dirty="0" smtClean="0"/>
              <a:t>RRP sonrası </a:t>
            </a:r>
            <a:r>
              <a:rPr lang="tr-TR" sz="2700" dirty="0" err="1" smtClean="0"/>
              <a:t>ereksiyon</a:t>
            </a:r>
            <a:r>
              <a:rPr lang="tr-TR" sz="2700" dirty="0" smtClean="0"/>
              <a:t> </a:t>
            </a:r>
            <a:r>
              <a:rPr lang="tr-TR" sz="2700" b="1" dirty="0" smtClean="0">
                <a:solidFill>
                  <a:srgbClr val="FF0000"/>
                </a:solidFill>
              </a:rPr>
              <a:t>2 yıl </a:t>
            </a:r>
            <a:r>
              <a:rPr lang="tr-TR" sz="2700" dirty="0" smtClean="0"/>
              <a:t>içinde </a:t>
            </a:r>
            <a:r>
              <a:rPr lang="tr-TR" sz="2700" b="1" u="sng" dirty="0" smtClean="0">
                <a:solidFill>
                  <a:srgbClr val="FF0000"/>
                </a:solidFill>
              </a:rPr>
              <a:t>geri dönebilmektedir</a:t>
            </a:r>
          </a:p>
          <a:p>
            <a:pPr lvl="1"/>
            <a:r>
              <a:rPr lang="tr-TR" sz="2700" dirty="0" smtClean="0"/>
              <a:t>Bu süre içinde </a:t>
            </a:r>
            <a:r>
              <a:rPr lang="tr-TR" sz="2700" b="1" i="1" dirty="0" err="1" smtClean="0">
                <a:solidFill>
                  <a:srgbClr val="FF0000"/>
                </a:solidFill>
              </a:rPr>
              <a:t>EnF</a:t>
            </a:r>
            <a:r>
              <a:rPr lang="tr-TR" sz="2700" b="1" i="1" dirty="0" smtClean="0">
                <a:solidFill>
                  <a:srgbClr val="FF0000"/>
                </a:solidFill>
              </a:rPr>
              <a:t> </a:t>
            </a:r>
            <a:r>
              <a:rPr lang="tr-TR" sz="2700" dirty="0" smtClean="0"/>
              <a:t>ve </a:t>
            </a:r>
            <a:r>
              <a:rPr lang="tr-TR" sz="2700" b="1" i="1" dirty="0" smtClean="0">
                <a:solidFill>
                  <a:srgbClr val="FF0000"/>
                </a:solidFill>
              </a:rPr>
              <a:t>KKDK</a:t>
            </a:r>
            <a:r>
              <a:rPr lang="tr-TR" sz="2700" dirty="0" smtClean="0"/>
              <a:t> </a:t>
            </a:r>
            <a:r>
              <a:rPr lang="tr-TR" sz="2700" b="1" dirty="0" smtClean="0">
                <a:solidFill>
                  <a:srgbClr val="FF0000"/>
                </a:solidFill>
              </a:rPr>
              <a:t>korunması önemli</a:t>
            </a:r>
            <a:r>
              <a:rPr lang="tr-TR" sz="2700" dirty="0" smtClean="0"/>
              <a:t>dir</a:t>
            </a:r>
          </a:p>
          <a:p>
            <a:pPr lvl="1"/>
            <a:r>
              <a:rPr lang="tr-TR" sz="2700" b="1" u="sng" dirty="0" smtClean="0"/>
              <a:t>PDE5i</a:t>
            </a:r>
            <a:r>
              <a:rPr lang="tr-TR" sz="2700" dirty="0" smtClean="0"/>
              <a:t> </a:t>
            </a:r>
            <a:r>
              <a:rPr lang="tr-TR" sz="2700" b="1" u="sng" dirty="0" err="1" smtClean="0">
                <a:solidFill>
                  <a:srgbClr val="FF0000"/>
                </a:solidFill>
              </a:rPr>
              <a:t>EnF</a:t>
            </a:r>
            <a:r>
              <a:rPr lang="tr-TR" sz="2700" b="1" u="sng" dirty="0" smtClean="0">
                <a:solidFill>
                  <a:srgbClr val="FF0000"/>
                </a:solidFill>
              </a:rPr>
              <a:t> korunmasında önemli</a:t>
            </a:r>
            <a:r>
              <a:rPr lang="tr-TR" sz="2700" dirty="0" smtClean="0"/>
              <a:t>dir ve bilinen yan etkileri varlığında </a:t>
            </a:r>
            <a:r>
              <a:rPr lang="tr-TR" sz="2700" b="1" u="sng" dirty="0" smtClean="0">
                <a:solidFill>
                  <a:srgbClr val="FF0000"/>
                </a:solidFill>
              </a:rPr>
              <a:t>güvenle kullanılır </a:t>
            </a:r>
          </a:p>
          <a:p>
            <a:pPr lvl="1"/>
            <a:r>
              <a:rPr lang="tr-TR" sz="2700" dirty="0" smtClean="0"/>
              <a:t>Riskli olgularda literatürde tanımlanan «</a:t>
            </a:r>
            <a:r>
              <a:rPr lang="tr-TR" sz="2700" b="1" u="sng" dirty="0" smtClean="0">
                <a:solidFill>
                  <a:srgbClr val="FF0000"/>
                </a:solidFill>
              </a:rPr>
              <a:t>nadir yan etkiler</a:t>
            </a:r>
            <a:r>
              <a:rPr lang="tr-TR" sz="2700" dirty="0" smtClean="0"/>
              <a:t>» akılda tutulmalıdır</a:t>
            </a:r>
            <a:endParaRPr lang="tr-TR" sz="2700" dirty="0"/>
          </a:p>
        </p:txBody>
      </p:sp>
    </p:spTree>
    <p:extLst>
      <p:ext uri="{BB962C8B-B14F-4D97-AF65-F5344CB8AC3E}">
        <p14:creationId xmlns:p14="http://schemas.microsoft.com/office/powerpoint/2010/main" val="29317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658617"/>
            <a:ext cx="8229600" cy="15407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Olgu </a:t>
            </a:r>
            <a:r>
              <a:rPr lang="tr-TR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≠2</a:t>
            </a:r>
            <a:endParaRPr lang="tr-TR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2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90059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44 yaşında erkek hasta</a:t>
            </a:r>
          </a:p>
          <a:p>
            <a:r>
              <a:rPr lang="tr-TR" dirty="0" smtClean="0"/>
              <a:t>2009 yılında iş kazası sonrası </a:t>
            </a:r>
            <a:r>
              <a:rPr lang="tr-TR" dirty="0" err="1" smtClean="0"/>
              <a:t>pelvik</a:t>
            </a:r>
            <a:r>
              <a:rPr lang="tr-TR" dirty="0" smtClean="0"/>
              <a:t> </a:t>
            </a:r>
            <a:r>
              <a:rPr lang="tr-TR" dirty="0" err="1" smtClean="0"/>
              <a:t>kırık+üretra</a:t>
            </a:r>
            <a:r>
              <a:rPr lang="tr-TR" dirty="0" smtClean="0"/>
              <a:t> </a:t>
            </a:r>
            <a:r>
              <a:rPr lang="tr-TR" dirty="0" err="1" smtClean="0"/>
              <a:t>rüptürü</a:t>
            </a:r>
            <a:r>
              <a:rPr lang="tr-TR" dirty="0" smtClean="0"/>
              <a:t> </a:t>
            </a:r>
          </a:p>
          <a:p>
            <a:r>
              <a:rPr lang="tr-TR" dirty="0" smtClean="0"/>
              <a:t>2010-2011 yılında </a:t>
            </a:r>
            <a:r>
              <a:rPr lang="tr-TR" i="1" dirty="0" err="1" smtClean="0"/>
              <a:t>rail</a:t>
            </a:r>
            <a:r>
              <a:rPr lang="tr-TR" i="1" dirty="0" smtClean="0"/>
              <a:t> </a:t>
            </a:r>
            <a:r>
              <a:rPr lang="tr-TR" i="1" dirty="0" err="1" smtClean="0"/>
              <a:t>road</a:t>
            </a:r>
            <a:r>
              <a:rPr lang="tr-TR" i="1" dirty="0" smtClean="0"/>
              <a:t> </a:t>
            </a:r>
            <a:r>
              <a:rPr lang="tr-TR" dirty="0" err="1" smtClean="0"/>
              <a:t>katetarizasyon</a:t>
            </a:r>
            <a:r>
              <a:rPr lang="tr-TR" dirty="0" smtClean="0"/>
              <a:t> ve sonrasında çeşitli kereler </a:t>
            </a:r>
            <a:r>
              <a:rPr lang="tr-TR" dirty="0" err="1" smtClean="0"/>
              <a:t>üretratomi</a:t>
            </a:r>
            <a:r>
              <a:rPr lang="tr-TR" dirty="0" smtClean="0"/>
              <a:t> </a:t>
            </a:r>
            <a:r>
              <a:rPr lang="tr-TR" dirty="0" err="1" smtClean="0"/>
              <a:t>interna</a:t>
            </a:r>
            <a:r>
              <a:rPr lang="tr-TR" dirty="0" smtClean="0"/>
              <a:t> </a:t>
            </a:r>
          </a:p>
          <a:p>
            <a:r>
              <a:rPr lang="tr-TR" dirty="0" smtClean="0"/>
              <a:t>3 yıldır </a:t>
            </a:r>
            <a:r>
              <a:rPr lang="tr-TR" dirty="0" err="1" smtClean="0"/>
              <a:t>ereksiyonu</a:t>
            </a:r>
            <a:r>
              <a:rPr lang="tr-TR" dirty="0" smtClean="0"/>
              <a:t> sağlamada zorluk</a:t>
            </a:r>
          </a:p>
          <a:p>
            <a:r>
              <a:rPr lang="tr-TR" dirty="0" smtClean="0"/>
              <a:t>CIS testi ile </a:t>
            </a:r>
            <a:r>
              <a:rPr lang="tr-TR" dirty="0" err="1" smtClean="0"/>
              <a:t>rijid</a:t>
            </a:r>
            <a:r>
              <a:rPr lang="tr-TR" dirty="0" smtClean="0"/>
              <a:t> </a:t>
            </a:r>
            <a:r>
              <a:rPr lang="tr-TR" dirty="0" err="1" smtClean="0"/>
              <a:t>ereksiyon</a:t>
            </a:r>
            <a:r>
              <a:rPr lang="tr-TR" dirty="0" smtClean="0"/>
              <a:t> (+), ICI başlanmış</a:t>
            </a:r>
          </a:p>
          <a:p>
            <a:r>
              <a:rPr lang="tr-TR" dirty="0"/>
              <a:t>2013’de eşi </a:t>
            </a:r>
            <a:r>
              <a:rPr lang="tr-TR" dirty="0" err="1"/>
              <a:t>endometrium</a:t>
            </a:r>
            <a:r>
              <a:rPr lang="tr-TR" dirty="0"/>
              <a:t> </a:t>
            </a:r>
            <a:r>
              <a:rPr lang="tr-TR" dirty="0" err="1"/>
              <a:t>ca</a:t>
            </a:r>
            <a:r>
              <a:rPr lang="tr-TR" dirty="0"/>
              <a:t> nedeniyle </a:t>
            </a:r>
            <a:r>
              <a:rPr lang="tr-TR" dirty="0" err="1"/>
              <a:t>ex</a:t>
            </a:r>
            <a:r>
              <a:rPr lang="tr-TR" dirty="0"/>
              <a:t>.</a:t>
            </a:r>
          </a:p>
          <a:p>
            <a:r>
              <a:rPr lang="tr-TR" dirty="0"/>
              <a:t>PDE5i 20 </a:t>
            </a:r>
            <a:r>
              <a:rPr lang="tr-TR" dirty="0" smtClean="0"/>
              <a:t>mg kullanıyor (70-80</a:t>
            </a:r>
            <a:r>
              <a:rPr lang="tr-TR" baseline="30000" dirty="0" smtClean="0"/>
              <a:t>o</a:t>
            </a:r>
            <a:r>
              <a:rPr lang="tr-TR" dirty="0" smtClean="0"/>
              <a:t> </a:t>
            </a:r>
            <a:r>
              <a:rPr lang="tr-TR" dirty="0" err="1" smtClean="0"/>
              <a:t>ereksiyon</a:t>
            </a:r>
            <a:r>
              <a:rPr lang="tr-TR" dirty="0" smtClean="0"/>
              <a:t>)</a:t>
            </a:r>
          </a:p>
          <a:p>
            <a:r>
              <a:rPr lang="tr-TR" dirty="0" smtClean="0"/>
              <a:t>Ek hastalık yok</a:t>
            </a:r>
          </a:p>
          <a:p>
            <a:r>
              <a:rPr lang="tr-TR" dirty="0" smtClean="0"/>
              <a:t>Sigara 1 paket/gün 4 yıldır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291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658617"/>
            <a:ext cx="8229600" cy="15407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Olgu ≠1</a:t>
            </a:r>
            <a:endParaRPr lang="tr-TR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15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318051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tr-TR" dirty="0" smtClean="0"/>
              <a:t>IIEF…..12</a:t>
            </a:r>
          </a:p>
          <a:p>
            <a:r>
              <a:rPr lang="tr-TR" dirty="0" smtClean="0"/>
              <a:t>Biyokimya normal</a:t>
            </a:r>
          </a:p>
          <a:p>
            <a:r>
              <a:rPr lang="tr-TR" dirty="0" smtClean="0"/>
              <a:t>TT:3.37 </a:t>
            </a:r>
            <a:r>
              <a:rPr lang="tr-TR" dirty="0" err="1" smtClean="0"/>
              <a:t>ng</a:t>
            </a:r>
            <a:r>
              <a:rPr lang="tr-TR" dirty="0" smtClean="0"/>
              <a:t>/</a:t>
            </a:r>
            <a:r>
              <a:rPr lang="tr-TR" dirty="0" err="1" smtClean="0"/>
              <a:t>mL</a:t>
            </a:r>
            <a:r>
              <a:rPr lang="tr-TR" dirty="0" smtClean="0"/>
              <a:t> (N)</a:t>
            </a:r>
          </a:p>
          <a:p>
            <a:r>
              <a:rPr lang="tr-TR" dirty="0" smtClean="0"/>
              <a:t>PDU: 60 mg </a:t>
            </a:r>
            <a:r>
              <a:rPr lang="tr-TR" dirty="0" err="1" smtClean="0"/>
              <a:t>papaverin</a:t>
            </a:r>
            <a:r>
              <a:rPr lang="tr-TR" dirty="0" smtClean="0"/>
              <a:t> ile </a:t>
            </a:r>
            <a:r>
              <a:rPr lang="tr-TR" dirty="0" err="1" smtClean="0"/>
              <a:t>parsiyel</a:t>
            </a:r>
            <a:r>
              <a:rPr lang="tr-TR" dirty="0" smtClean="0"/>
              <a:t> </a:t>
            </a:r>
            <a:r>
              <a:rPr lang="tr-TR" dirty="0" err="1" smtClean="0"/>
              <a:t>ereksiyon</a:t>
            </a:r>
            <a:r>
              <a:rPr lang="tr-TR" dirty="0" smtClean="0"/>
              <a:t> </a:t>
            </a:r>
            <a:endParaRPr lang="tr-TR" dirty="0"/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88983"/>
              </p:ext>
            </p:extLst>
          </p:nvPr>
        </p:nvGraphicFramePr>
        <p:xfrm>
          <a:off x="1979712" y="3428999"/>
          <a:ext cx="5112567" cy="1728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877"/>
                <a:gridCol w="1592439"/>
                <a:gridCol w="1676251"/>
              </a:tblGrid>
              <a:tr h="494692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PSV/EDV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SAĞ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SOL</a:t>
                      </a:r>
                      <a:endParaRPr lang="tr-TR" dirty="0"/>
                    </a:p>
                  </a:txBody>
                  <a:tcPr/>
                </a:tc>
              </a:tr>
              <a:tr h="411167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10.dk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16.4/4.7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16.6/4.1</a:t>
                      </a:r>
                      <a:endParaRPr lang="tr-TR" dirty="0"/>
                    </a:p>
                  </a:txBody>
                  <a:tcPr/>
                </a:tc>
              </a:tr>
              <a:tr h="411167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25.Dk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18.7/1.7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32/3.2</a:t>
                      </a:r>
                      <a:endParaRPr lang="tr-TR" dirty="0"/>
                    </a:p>
                  </a:txBody>
                  <a:tcPr/>
                </a:tc>
              </a:tr>
              <a:tr h="411167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35.Dk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26.4/1.1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48/0.8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2292081" y="5445224"/>
            <a:ext cx="4559838" cy="52322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NE GEREKLİ?? NE GEREKSİZ??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3" t="10737" r="28911" b="13943"/>
          <a:stretch/>
        </p:blipFill>
        <p:spPr bwMode="auto">
          <a:xfrm>
            <a:off x="467544" y="188640"/>
            <a:ext cx="8424936" cy="5803531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6756639" y="6228020"/>
            <a:ext cx="2162387" cy="369332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r-TR" b="1" i="1" dirty="0" smtClean="0">
                <a:solidFill>
                  <a:schemeClr val="tx2"/>
                </a:solidFill>
              </a:rPr>
              <a:t>EAU </a:t>
            </a:r>
            <a:r>
              <a:rPr lang="tr-TR" b="1" i="1" dirty="0" err="1" smtClean="0">
                <a:solidFill>
                  <a:schemeClr val="tx2"/>
                </a:solidFill>
              </a:rPr>
              <a:t>Guidelines</a:t>
            </a:r>
            <a:r>
              <a:rPr lang="tr-TR" b="1" i="1" dirty="0" smtClean="0">
                <a:solidFill>
                  <a:schemeClr val="tx2"/>
                </a:solidFill>
              </a:rPr>
              <a:t> 2015</a:t>
            </a:r>
            <a:endParaRPr lang="tr-TR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Spesifik tanısal testler;</a:t>
            </a:r>
          </a:p>
          <a:p>
            <a:pPr lvl="1"/>
            <a:r>
              <a:rPr lang="tr-TR" dirty="0" err="1" smtClean="0"/>
              <a:t>Vasküler</a:t>
            </a:r>
            <a:r>
              <a:rPr lang="tr-TR" dirty="0" smtClean="0"/>
              <a:t> değerlendirmeler</a:t>
            </a:r>
          </a:p>
          <a:p>
            <a:pPr lvl="2"/>
            <a:r>
              <a:rPr lang="tr-TR" dirty="0" smtClean="0"/>
              <a:t>ICI</a:t>
            </a:r>
          </a:p>
          <a:p>
            <a:pPr lvl="2"/>
            <a:r>
              <a:rPr lang="tr-TR" dirty="0" smtClean="0"/>
              <a:t>PDU</a:t>
            </a:r>
          </a:p>
          <a:p>
            <a:pPr lvl="2"/>
            <a:r>
              <a:rPr lang="tr-TR" dirty="0" smtClean="0"/>
              <a:t>CVM/CVG</a:t>
            </a:r>
          </a:p>
          <a:p>
            <a:pPr lvl="2"/>
            <a:r>
              <a:rPr lang="tr-TR" dirty="0" err="1" smtClean="0"/>
              <a:t>İnternal</a:t>
            </a:r>
            <a:r>
              <a:rPr lang="tr-TR" dirty="0" smtClean="0"/>
              <a:t> </a:t>
            </a:r>
            <a:r>
              <a:rPr lang="tr-TR" dirty="0" err="1" smtClean="0"/>
              <a:t>pudendal</a:t>
            </a:r>
            <a:r>
              <a:rPr lang="tr-TR" dirty="0" smtClean="0"/>
              <a:t> </a:t>
            </a:r>
            <a:r>
              <a:rPr lang="tr-TR" dirty="0" err="1" smtClean="0"/>
              <a:t>arteriografi</a:t>
            </a:r>
            <a:endParaRPr lang="tr-TR" dirty="0" smtClean="0"/>
          </a:p>
          <a:p>
            <a:pPr lvl="1"/>
            <a:r>
              <a:rPr lang="tr-TR" dirty="0" smtClean="0"/>
              <a:t>Nörolojik testler</a:t>
            </a:r>
          </a:p>
          <a:p>
            <a:pPr lvl="2"/>
            <a:r>
              <a:rPr lang="tr-TR" dirty="0" smtClean="0"/>
              <a:t>BCR </a:t>
            </a:r>
            <a:r>
              <a:rPr lang="tr-TR" dirty="0" err="1" smtClean="0"/>
              <a:t>latency</a:t>
            </a:r>
            <a:endParaRPr lang="tr-TR" dirty="0" smtClean="0"/>
          </a:p>
          <a:p>
            <a:pPr lvl="1"/>
            <a:r>
              <a:rPr lang="tr-TR" dirty="0" smtClean="0"/>
              <a:t>Endokrinolojik çalışmalar</a:t>
            </a:r>
          </a:p>
          <a:p>
            <a:pPr lvl="1"/>
            <a:r>
              <a:rPr lang="tr-TR" dirty="0" smtClean="0"/>
              <a:t>Psikiyatrik </a:t>
            </a:r>
            <a:r>
              <a:rPr lang="tr-TR" dirty="0" err="1" smtClean="0"/>
              <a:t>değerlendrime</a:t>
            </a:r>
            <a:endParaRPr lang="tr-TR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46856" y="1052736"/>
            <a:ext cx="8229600" cy="4896543"/>
          </a:xfrm>
          <a:prstGeom prst="rect">
            <a:avLst/>
          </a:prstGeo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err="1" smtClean="0">
                <a:solidFill>
                  <a:srgbClr val="FF0000"/>
                </a:solidFill>
              </a:rPr>
              <a:t>Endikasyonlar</a:t>
            </a:r>
            <a:r>
              <a:rPr lang="tr-TR" b="1" dirty="0" smtClean="0">
                <a:solidFill>
                  <a:srgbClr val="FF0000"/>
                </a:solidFill>
              </a:rPr>
              <a:t>;</a:t>
            </a:r>
          </a:p>
          <a:p>
            <a:pPr lvl="1"/>
            <a:r>
              <a:rPr lang="tr-TR" dirty="0" err="1" smtClean="0"/>
              <a:t>Primer</a:t>
            </a:r>
            <a:r>
              <a:rPr lang="tr-TR" dirty="0" smtClean="0"/>
              <a:t> ED</a:t>
            </a:r>
          </a:p>
          <a:p>
            <a:pPr lvl="1"/>
            <a:r>
              <a:rPr lang="tr-TR" dirty="0" err="1" smtClean="0"/>
              <a:t>Pelvik</a:t>
            </a:r>
            <a:r>
              <a:rPr lang="tr-TR" dirty="0" smtClean="0"/>
              <a:t> veya </a:t>
            </a:r>
            <a:r>
              <a:rPr lang="tr-TR" dirty="0" err="1" smtClean="0"/>
              <a:t>perineal</a:t>
            </a:r>
            <a:r>
              <a:rPr lang="tr-TR" dirty="0" smtClean="0"/>
              <a:t> travma öyküsü olan genç hasta</a:t>
            </a:r>
          </a:p>
          <a:p>
            <a:pPr lvl="1"/>
            <a:r>
              <a:rPr lang="tr-TR" dirty="0" err="1" smtClean="0"/>
              <a:t>Penil</a:t>
            </a:r>
            <a:r>
              <a:rPr lang="tr-TR" dirty="0" smtClean="0"/>
              <a:t> </a:t>
            </a:r>
            <a:r>
              <a:rPr lang="tr-TR" dirty="0" err="1" smtClean="0"/>
              <a:t>deformitesi</a:t>
            </a:r>
            <a:r>
              <a:rPr lang="tr-TR" dirty="0" smtClean="0"/>
              <a:t> olan olgular</a:t>
            </a:r>
          </a:p>
          <a:p>
            <a:pPr lvl="1"/>
            <a:r>
              <a:rPr lang="tr-TR" dirty="0" smtClean="0"/>
              <a:t>Kompleks psikolojik sorunu olanlar</a:t>
            </a:r>
          </a:p>
          <a:p>
            <a:pPr lvl="1"/>
            <a:r>
              <a:rPr lang="tr-TR" dirty="0" smtClean="0"/>
              <a:t>Kompleks endokrin hastalığı olanlar</a:t>
            </a:r>
          </a:p>
          <a:p>
            <a:pPr lvl="1"/>
            <a:r>
              <a:rPr lang="tr-TR" dirty="0" smtClean="0"/>
              <a:t>Hasta/partner isteği</a:t>
            </a:r>
          </a:p>
          <a:p>
            <a:pPr lvl="1"/>
            <a:r>
              <a:rPr lang="tr-TR" dirty="0" err="1" smtClean="0"/>
              <a:t>Medikolegal</a:t>
            </a:r>
            <a:r>
              <a:rPr lang="tr-TR" dirty="0" smtClean="0"/>
              <a:t> nedenler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797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820279"/>
            <a:ext cx="8229600" cy="5217443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 smtClean="0"/>
              <a:t>IIEF 12</a:t>
            </a:r>
          </a:p>
          <a:p>
            <a:r>
              <a:rPr lang="tr-TR" dirty="0" smtClean="0"/>
              <a:t>PDU kısmi </a:t>
            </a:r>
            <a:r>
              <a:rPr lang="tr-TR" dirty="0" err="1" smtClean="0"/>
              <a:t>Arteriyel</a:t>
            </a:r>
            <a:r>
              <a:rPr lang="tr-TR" dirty="0" smtClean="0"/>
              <a:t> Yetmezlik</a:t>
            </a:r>
          </a:p>
          <a:p>
            <a:endParaRPr lang="tr-TR" dirty="0" smtClean="0"/>
          </a:p>
          <a:p>
            <a:r>
              <a:rPr lang="tr-TR" dirty="0" smtClean="0"/>
              <a:t>Hastaya PDE5i 5 mg/gün başlandı</a:t>
            </a:r>
          </a:p>
          <a:p>
            <a:r>
              <a:rPr lang="tr-TR" dirty="0" smtClean="0"/>
              <a:t>+20 </a:t>
            </a:r>
            <a:r>
              <a:rPr lang="tr-TR" dirty="0"/>
              <a:t>mg </a:t>
            </a:r>
            <a:r>
              <a:rPr lang="tr-TR" dirty="0" smtClean="0"/>
              <a:t>PDE5i OD </a:t>
            </a:r>
            <a:r>
              <a:rPr lang="tr-TR" dirty="0"/>
              <a:t>önerildi</a:t>
            </a:r>
          </a:p>
          <a:p>
            <a:r>
              <a:rPr lang="tr-TR" dirty="0" smtClean="0"/>
              <a:t>1. ayda </a:t>
            </a:r>
            <a:r>
              <a:rPr lang="tr-TR" dirty="0"/>
              <a:t>IIEF 14</a:t>
            </a:r>
          </a:p>
          <a:p>
            <a:endParaRPr lang="tr-TR" dirty="0"/>
          </a:p>
          <a:p>
            <a:pPr marL="0" indent="0" algn="ctr">
              <a:buNone/>
            </a:pPr>
            <a:r>
              <a:rPr lang="tr-TR" b="1" dirty="0" smtClean="0">
                <a:solidFill>
                  <a:srgbClr val="FF0000"/>
                </a:solidFill>
              </a:rPr>
              <a:t>Neden </a:t>
            </a:r>
            <a:r>
              <a:rPr lang="tr-TR" b="1" dirty="0" err="1" smtClean="0">
                <a:solidFill>
                  <a:srgbClr val="FF0000"/>
                </a:solidFill>
              </a:rPr>
              <a:t>tadalafil</a:t>
            </a:r>
            <a:r>
              <a:rPr lang="tr-TR" b="1" dirty="0" smtClean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tr-TR" b="1" dirty="0" smtClean="0">
                <a:solidFill>
                  <a:srgbClr val="FF0000"/>
                </a:solidFill>
              </a:rPr>
              <a:t>Neden 5 mg/gün?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3272" cy="1143000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A </a:t>
            </a:r>
            <a:r>
              <a:rPr lang="tr-TR" sz="2400" b="1" dirty="0" err="1">
                <a:solidFill>
                  <a:srgbClr val="FF0000"/>
                </a:solidFill>
              </a:rPr>
              <a:t>multicenter</a:t>
            </a:r>
            <a:r>
              <a:rPr lang="tr-TR" sz="2400" b="1" dirty="0">
                <a:solidFill>
                  <a:srgbClr val="FF0000"/>
                </a:solidFill>
              </a:rPr>
              <a:t>, </a:t>
            </a:r>
            <a:r>
              <a:rPr lang="tr-TR" sz="2400" b="1" dirty="0" err="1">
                <a:solidFill>
                  <a:srgbClr val="FF0000"/>
                </a:solidFill>
              </a:rPr>
              <a:t>rondamized</a:t>
            </a:r>
            <a:r>
              <a:rPr lang="tr-TR" sz="2400" b="1" dirty="0">
                <a:solidFill>
                  <a:srgbClr val="FF0000"/>
                </a:solidFill>
              </a:rPr>
              <a:t>, </a:t>
            </a:r>
            <a:r>
              <a:rPr lang="tr-TR" sz="2400" b="1" dirty="0" err="1">
                <a:solidFill>
                  <a:srgbClr val="FF0000"/>
                </a:solidFill>
              </a:rPr>
              <a:t>double-blind</a:t>
            </a:r>
            <a:r>
              <a:rPr lang="tr-TR" sz="2400" b="1" dirty="0">
                <a:solidFill>
                  <a:srgbClr val="FF0000"/>
                </a:solidFill>
              </a:rPr>
              <a:t>, </a:t>
            </a:r>
            <a:r>
              <a:rPr lang="tr-TR" sz="2400" b="1" dirty="0" err="1">
                <a:solidFill>
                  <a:srgbClr val="FF0000"/>
                </a:solidFill>
              </a:rPr>
              <a:t>crossover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study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to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evaluate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patient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preference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between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tadalafil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and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sildenafil</a:t>
            </a:r>
            <a:r>
              <a:rPr lang="tr-TR" sz="2400" b="1" dirty="0">
                <a:solidFill>
                  <a:srgbClr val="FF0000"/>
                </a:solidFill>
              </a:rPr>
              <a:t/>
            </a:r>
            <a:br>
              <a:rPr lang="tr-TR" sz="2400" b="1" dirty="0">
                <a:solidFill>
                  <a:srgbClr val="FF0000"/>
                </a:solidFill>
              </a:rPr>
            </a:br>
            <a:r>
              <a:rPr lang="tr-TR" sz="2400" b="1" i="1" dirty="0">
                <a:solidFill>
                  <a:schemeClr val="tx2"/>
                </a:solidFill>
              </a:rPr>
              <a:t>A. </a:t>
            </a:r>
            <a:r>
              <a:rPr lang="tr-TR" sz="2400" b="1" i="1" dirty="0" err="1">
                <a:solidFill>
                  <a:schemeClr val="tx2"/>
                </a:solidFill>
              </a:rPr>
              <a:t>von</a:t>
            </a:r>
            <a:r>
              <a:rPr lang="tr-TR" sz="2400" b="1" i="1" dirty="0">
                <a:solidFill>
                  <a:schemeClr val="tx2"/>
                </a:solidFill>
              </a:rPr>
              <a:t> </a:t>
            </a:r>
            <a:r>
              <a:rPr lang="tr-TR" sz="2400" b="1" i="1" dirty="0" err="1">
                <a:solidFill>
                  <a:schemeClr val="tx2"/>
                </a:solidFill>
              </a:rPr>
              <a:t>Keitz</a:t>
            </a:r>
            <a:r>
              <a:rPr lang="tr-TR" sz="2400" b="1" i="1" dirty="0">
                <a:solidFill>
                  <a:schemeClr val="tx2"/>
                </a:solidFill>
              </a:rPr>
              <a:t> et al </a:t>
            </a:r>
            <a:r>
              <a:rPr lang="tr-TR" sz="2400" b="1" i="1" dirty="0" err="1">
                <a:solidFill>
                  <a:schemeClr val="tx2"/>
                </a:solidFill>
              </a:rPr>
              <a:t>Eur</a:t>
            </a:r>
            <a:r>
              <a:rPr lang="tr-TR" sz="2400" b="1" i="1" dirty="0">
                <a:solidFill>
                  <a:schemeClr val="tx2"/>
                </a:solidFill>
              </a:rPr>
              <a:t> </a:t>
            </a:r>
            <a:r>
              <a:rPr lang="tr-TR" sz="2400" b="1" i="1" dirty="0" err="1">
                <a:solidFill>
                  <a:schemeClr val="tx2"/>
                </a:solidFill>
              </a:rPr>
              <a:t>Urol</a:t>
            </a:r>
            <a:r>
              <a:rPr lang="tr-TR" sz="2400" b="1" dirty="0">
                <a:solidFill>
                  <a:schemeClr val="tx2"/>
                </a:solidFill>
              </a:rPr>
              <a:t> 2004; 45: 499-509.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72817"/>
            <a:ext cx="4038600" cy="4361284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tr-TR"/>
              <a:t>n=181</a:t>
            </a:r>
          </a:p>
          <a:p>
            <a:pPr lvl="1"/>
            <a:r>
              <a:rPr lang="tr-TR"/>
              <a:t>132 (%73)….Tadalafil</a:t>
            </a:r>
          </a:p>
          <a:p>
            <a:pPr lvl="1"/>
            <a:r>
              <a:rPr lang="tr-TR"/>
              <a:t>49(%27)……Sildenafil</a:t>
            </a:r>
          </a:p>
          <a:p>
            <a:endParaRPr lang="tr-TR"/>
          </a:p>
          <a:p>
            <a:r>
              <a:rPr lang="tr-TR"/>
              <a:t>Yaş (21-65)</a:t>
            </a:r>
          </a:p>
          <a:p>
            <a:pPr lvl="1"/>
            <a:r>
              <a:rPr lang="tr-TR"/>
              <a:t>&lt;50……%76 Tadalafil</a:t>
            </a:r>
          </a:p>
          <a:p>
            <a:pPr lvl="1"/>
            <a:r>
              <a:rPr lang="tr-TR"/>
              <a:t>50-60…%70 Tadalafil</a:t>
            </a:r>
          </a:p>
          <a:p>
            <a:pPr lvl="1"/>
            <a:r>
              <a:rPr lang="tr-TR"/>
              <a:t>&gt;60……%73 Tadalafil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73238"/>
            <a:ext cx="4171950" cy="4360862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tr-TR"/>
              <a:t>Ek hastalık</a:t>
            </a:r>
          </a:p>
          <a:p>
            <a:pPr lvl="1"/>
            <a:r>
              <a:rPr lang="tr-TR"/>
              <a:t>DM….%87 Tadalafil</a:t>
            </a:r>
          </a:p>
          <a:p>
            <a:pPr lvl="1"/>
            <a:r>
              <a:rPr lang="tr-TR"/>
              <a:t>Hpt….%79 Tadalafil</a:t>
            </a:r>
          </a:p>
          <a:p>
            <a:endParaRPr lang="tr-TR"/>
          </a:p>
          <a:p>
            <a:r>
              <a:rPr lang="tr-TR"/>
              <a:t>Etiyoloji</a:t>
            </a:r>
          </a:p>
          <a:p>
            <a:pPr lvl="1"/>
            <a:r>
              <a:rPr lang="tr-TR"/>
              <a:t>Org/Mix…%76 Tadalafil</a:t>
            </a:r>
          </a:p>
          <a:p>
            <a:pPr lvl="1"/>
            <a:r>
              <a:rPr lang="tr-TR"/>
              <a:t>Psikojen….%50/%50 (n=10)</a:t>
            </a:r>
          </a:p>
        </p:txBody>
      </p:sp>
    </p:spTree>
    <p:extLst>
      <p:ext uri="{BB962C8B-B14F-4D97-AF65-F5344CB8AC3E}">
        <p14:creationId xmlns:p14="http://schemas.microsoft.com/office/powerpoint/2010/main" val="364744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87450" y="1052513"/>
            <a:ext cx="7042150" cy="5073650"/>
          </a:xfrm>
        </p:spPr>
        <p:txBody>
          <a:bodyPr/>
          <a:lstStyle/>
          <a:p>
            <a:r>
              <a:rPr lang="tr-TR"/>
              <a:t>n=543</a:t>
            </a:r>
          </a:p>
        </p:txBody>
      </p:sp>
      <p:graphicFrame>
        <p:nvGraphicFramePr>
          <p:cNvPr id="1126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033176"/>
              </p:ext>
            </p:extLst>
          </p:nvPr>
        </p:nvGraphicFramePr>
        <p:xfrm>
          <a:off x="457200" y="2024856"/>
          <a:ext cx="8229600" cy="2808289"/>
        </p:xfrm>
        <a:graphic>
          <a:graphicData uri="http://schemas.openxmlformats.org/drawingml/2006/table">
            <a:tbl>
              <a:tblPr/>
              <a:tblGrid>
                <a:gridCol w="576262"/>
                <a:gridCol w="647700"/>
                <a:gridCol w="792163"/>
                <a:gridCol w="936625"/>
                <a:gridCol w="719137"/>
                <a:gridCol w="649288"/>
                <a:gridCol w="647700"/>
                <a:gridCol w="792162"/>
                <a:gridCol w="792163"/>
                <a:gridCol w="792162"/>
                <a:gridCol w="884238"/>
              </a:tblGrid>
              <a:tr h="833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r-T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&lt;55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55-65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Psi.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Hafif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Orta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Ciddi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29" name="Oval 65"/>
          <p:cNvSpPr>
            <a:spLocks noChangeArrowheads="1"/>
          </p:cNvSpPr>
          <p:nvPr/>
        </p:nvSpPr>
        <p:spPr bwMode="auto">
          <a:xfrm>
            <a:off x="1763489" y="3500810"/>
            <a:ext cx="576263" cy="5762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1330" name="Oval 66"/>
          <p:cNvSpPr>
            <a:spLocks noChangeArrowheads="1"/>
          </p:cNvSpPr>
          <p:nvPr/>
        </p:nvSpPr>
        <p:spPr bwMode="auto">
          <a:xfrm>
            <a:off x="2699519" y="4149080"/>
            <a:ext cx="1368425" cy="5048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1331" name="Oval 67"/>
          <p:cNvSpPr>
            <a:spLocks noChangeArrowheads="1"/>
          </p:cNvSpPr>
          <p:nvPr/>
        </p:nvSpPr>
        <p:spPr bwMode="auto">
          <a:xfrm>
            <a:off x="4212580" y="3429000"/>
            <a:ext cx="1079500" cy="5762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1332" name="Oval 68"/>
          <p:cNvSpPr>
            <a:spLocks noChangeArrowheads="1"/>
          </p:cNvSpPr>
          <p:nvPr/>
        </p:nvSpPr>
        <p:spPr bwMode="auto">
          <a:xfrm>
            <a:off x="5506888" y="4149080"/>
            <a:ext cx="649288" cy="5762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1333" name="Oval 69"/>
          <p:cNvSpPr>
            <a:spLocks noChangeArrowheads="1"/>
          </p:cNvSpPr>
          <p:nvPr/>
        </p:nvSpPr>
        <p:spPr bwMode="auto">
          <a:xfrm>
            <a:off x="6373019" y="3501008"/>
            <a:ext cx="503237" cy="5048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1334" name="Oval 70"/>
          <p:cNvSpPr>
            <a:spLocks noChangeArrowheads="1"/>
          </p:cNvSpPr>
          <p:nvPr/>
        </p:nvSpPr>
        <p:spPr bwMode="auto">
          <a:xfrm>
            <a:off x="7957765" y="4149080"/>
            <a:ext cx="574675" cy="5048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11335" name="Text Box 71"/>
          <p:cNvSpPr txBox="1">
            <a:spLocks noChangeArrowheads="1"/>
          </p:cNvSpPr>
          <p:nvPr/>
        </p:nvSpPr>
        <p:spPr bwMode="auto">
          <a:xfrm>
            <a:off x="4384106" y="5363924"/>
            <a:ext cx="4336444" cy="369332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tr-TR" b="1" i="1" dirty="0" err="1">
                <a:solidFill>
                  <a:schemeClr val="tx2"/>
                </a:solidFill>
                <a:latin typeface="Tahoma" pitchFamily="34" charset="0"/>
              </a:rPr>
              <a:t>Claes</a:t>
            </a:r>
            <a:r>
              <a:rPr lang="tr-TR" b="1" i="1" dirty="0">
                <a:solidFill>
                  <a:schemeClr val="tx2"/>
                </a:solidFill>
                <a:latin typeface="Tahoma" pitchFamily="34" charset="0"/>
              </a:rPr>
              <a:t> HM ISSIR-2004, Buenos Aires</a:t>
            </a:r>
          </a:p>
        </p:txBody>
      </p:sp>
    </p:spTree>
    <p:extLst>
      <p:ext uri="{BB962C8B-B14F-4D97-AF65-F5344CB8AC3E}">
        <p14:creationId xmlns:p14="http://schemas.microsoft.com/office/powerpoint/2010/main" val="1435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9" grpId="1" animBg="1"/>
      <p:bldP spid="11330" grpId="1" animBg="1"/>
      <p:bldP spid="11331" grpId="1" animBg="1"/>
      <p:bldP spid="11332" grpId="1" animBg="1"/>
      <p:bldP spid="11333" grpId="1" animBg="1"/>
      <p:bldP spid="1133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765175"/>
            <a:ext cx="8291512" cy="5112097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tr-TR" dirty="0"/>
              <a:t>n=2762</a:t>
            </a:r>
          </a:p>
          <a:p>
            <a:endParaRPr lang="tr-TR" dirty="0"/>
          </a:p>
          <a:p>
            <a:pPr lvl="1"/>
            <a:r>
              <a:rPr lang="tr-TR" dirty="0"/>
              <a:t>Tedaviyi tercihte “</a:t>
            </a:r>
            <a:r>
              <a:rPr lang="tr-TR" b="1" u="sng" dirty="0">
                <a:solidFill>
                  <a:srgbClr val="FF0000"/>
                </a:solidFill>
              </a:rPr>
              <a:t>etkinlik süresi</a:t>
            </a:r>
            <a:r>
              <a:rPr lang="tr-TR" dirty="0"/>
              <a:t>” ve “</a:t>
            </a:r>
            <a:r>
              <a:rPr lang="tr-TR" b="1" u="sng" dirty="0">
                <a:solidFill>
                  <a:srgbClr val="FF0000"/>
                </a:solidFill>
              </a:rPr>
              <a:t>gelişen kendine güven</a:t>
            </a:r>
            <a:r>
              <a:rPr lang="tr-TR" dirty="0"/>
              <a:t>” en önemli </a:t>
            </a:r>
            <a:r>
              <a:rPr lang="tr-TR" dirty="0" smtClean="0"/>
              <a:t>faktörler</a:t>
            </a:r>
            <a:endParaRPr lang="tr-TR" dirty="0"/>
          </a:p>
          <a:p>
            <a:pPr lvl="1"/>
            <a:r>
              <a:rPr lang="tr-TR" dirty="0" err="1"/>
              <a:t>Tadalafil</a:t>
            </a:r>
            <a:r>
              <a:rPr lang="tr-TR" dirty="0"/>
              <a:t> için “</a:t>
            </a:r>
            <a:r>
              <a:rPr lang="tr-TR" b="1" dirty="0">
                <a:solidFill>
                  <a:srgbClr val="FF0000"/>
                </a:solidFill>
              </a:rPr>
              <a:t>haftalık ilişki sayısı</a:t>
            </a:r>
            <a:r>
              <a:rPr lang="tr-TR" dirty="0"/>
              <a:t>” </a:t>
            </a:r>
            <a:r>
              <a:rPr lang="tr-TR" dirty="0" smtClean="0"/>
              <a:t>önemli</a:t>
            </a:r>
            <a:endParaRPr lang="tr-TR" dirty="0"/>
          </a:p>
          <a:p>
            <a:pPr lvl="1"/>
            <a:r>
              <a:rPr lang="tr-TR" dirty="0" err="1"/>
              <a:t>Sildenafil</a:t>
            </a:r>
            <a:r>
              <a:rPr lang="tr-TR" dirty="0"/>
              <a:t> için “</a:t>
            </a:r>
            <a:r>
              <a:rPr lang="tr-TR" b="1" dirty="0">
                <a:solidFill>
                  <a:srgbClr val="FF0000"/>
                </a:solidFill>
              </a:rPr>
              <a:t>haftalık alınan doz sayısı</a:t>
            </a:r>
            <a:r>
              <a:rPr lang="tr-TR" dirty="0"/>
              <a:t>” ve “</a:t>
            </a:r>
            <a:r>
              <a:rPr lang="tr-TR" b="1" dirty="0">
                <a:solidFill>
                  <a:srgbClr val="FF0000"/>
                </a:solidFill>
              </a:rPr>
              <a:t>yüksek doz</a:t>
            </a:r>
            <a:r>
              <a:rPr lang="tr-TR" dirty="0"/>
              <a:t>” kullanım önemli </a:t>
            </a:r>
            <a:r>
              <a:rPr lang="tr-TR" dirty="0" smtClean="0"/>
              <a:t>belirleyici</a:t>
            </a:r>
            <a:endParaRPr lang="tr-TR" dirty="0"/>
          </a:p>
          <a:p>
            <a:pPr lvl="1"/>
            <a:r>
              <a:rPr lang="tr-TR" dirty="0"/>
              <a:t>Yan etkiler bakımından </a:t>
            </a:r>
            <a:r>
              <a:rPr lang="tr-TR" b="1" dirty="0">
                <a:solidFill>
                  <a:srgbClr val="FF0000"/>
                </a:solidFill>
              </a:rPr>
              <a:t>fark </a:t>
            </a:r>
            <a:r>
              <a:rPr lang="tr-TR" b="1" dirty="0" smtClean="0">
                <a:solidFill>
                  <a:srgbClr val="FF0000"/>
                </a:solidFill>
              </a:rPr>
              <a:t>yok</a:t>
            </a:r>
            <a:endParaRPr lang="tr-TR" b="1" dirty="0"/>
          </a:p>
          <a:p>
            <a:pPr lvl="1">
              <a:buFont typeface="Wingdings" pitchFamily="2" charset="2"/>
              <a:buNone/>
            </a:pPr>
            <a:endParaRPr lang="tr-TR" b="1" dirty="0"/>
          </a:p>
          <a:p>
            <a:pPr lvl="1" algn="r">
              <a:buFont typeface="Wingdings" pitchFamily="2" charset="2"/>
              <a:buNone/>
            </a:pPr>
            <a:r>
              <a:rPr lang="tr-TR" sz="2000" b="1" i="1" dirty="0" err="1">
                <a:solidFill>
                  <a:schemeClr val="tx2"/>
                </a:solidFill>
              </a:rPr>
              <a:t>Mc</a:t>
            </a:r>
            <a:r>
              <a:rPr lang="tr-TR" sz="2000" b="1" i="1" dirty="0">
                <a:solidFill>
                  <a:schemeClr val="tx2"/>
                </a:solidFill>
              </a:rPr>
              <a:t> </a:t>
            </a:r>
            <a:r>
              <a:rPr lang="tr-TR" sz="2000" b="1" i="1" dirty="0" err="1">
                <a:solidFill>
                  <a:schemeClr val="tx2"/>
                </a:solidFill>
              </a:rPr>
              <a:t>Mahon</a:t>
            </a:r>
            <a:r>
              <a:rPr lang="tr-TR" sz="2000" b="1" i="1" dirty="0">
                <a:solidFill>
                  <a:schemeClr val="tx2"/>
                </a:solidFill>
              </a:rPr>
              <a:t> CM ISSIR-2004, Buenos Aires</a:t>
            </a:r>
          </a:p>
        </p:txBody>
      </p:sp>
    </p:spTree>
    <p:extLst>
      <p:ext uri="{BB962C8B-B14F-4D97-AF65-F5344CB8AC3E}">
        <p14:creationId xmlns:p14="http://schemas.microsoft.com/office/powerpoint/2010/main" val="249990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24757"/>
            <a:ext cx="8229600" cy="4608487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 eaLnBrk="1" hangingPunct="1"/>
            <a:r>
              <a:rPr lang="tr-TR" b="1" dirty="0" smtClean="0">
                <a:solidFill>
                  <a:srgbClr val="FF0000"/>
                </a:solidFill>
              </a:rPr>
              <a:t>Kan akımının azalması ile;</a:t>
            </a:r>
          </a:p>
          <a:p>
            <a:pPr lvl="1" eaLnBrk="1" hangingPunct="1"/>
            <a:r>
              <a:rPr lang="tr-TR" sz="2500" dirty="0" smtClean="0"/>
              <a:t>gelişen </a:t>
            </a:r>
            <a:r>
              <a:rPr lang="tr-TR" sz="2500" dirty="0" err="1" smtClean="0"/>
              <a:t>kavernozal</a:t>
            </a:r>
            <a:r>
              <a:rPr lang="tr-TR" sz="2500" dirty="0" smtClean="0"/>
              <a:t> </a:t>
            </a:r>
            <a:r>
              <a:rPr lang="tr-TR" sz="2500" dirty="0" err="1" smtClean="0"/>
              <a:t>hipoksi</a:t>
            </a:r>
            <a:r>
              <a:rPr lang="tr-TR" sz="2500" dirty="0" smtClean="0"/>
              <a:t> TGFβ1 sentezini indükler,</a:t>
            </a:r>
          </a:p>
          <a:p>
            <a:pPr lvl="1" eaLnBrk="1" hangingPunct="1"/>
            <a:r>
              <a:rPr lang="tr-TR" sz="2500" dirty="0" err="1" smtClean="0"/>
              <a:t>profibrotik</a:t>
            </a:r>
            <a:r>
              <a:rPr lang="tr-TR" sz="2500" dirty="0" smtClean="0"/>
              <a:t> etkili </a:t>
            </a:r>
            <a:r>
              <a:rPr lang="tr-TR" sz="2500" dirty="0" err="1" smtClean="0"/>
              <a:t>potent</a:t>
            </a:r>
            <a:r>
              <a:rPr lang="tr-TR" sz="2500" dirty="0" smtClean="0"/>
              <a:t> </a:t>
            </a:r>
            <a:r>
              <a:rPr lang="tr-TR" sz="2500" dirty="0" err="1" smtClean="0"/>
              <a:t>konstrüktör</a:t>
            </a:r>
            <a:r>
              <a:rPr lang="tr-TR" sz="2500" dirty="0" smtClean="0"/>
              <a:t> </a:t>
            </a:r>
            <a:r>
              <a:rPr lang="tr-TR" sz="2500" dirty="0" err="1" smtClean="0"/>
              <a:t>Endotelin</a:t>
            </a:r>
            <a:r>
              <a:rPr lang="tr-TR" sz="2500" dirty="0" smtClean="0"/>
              <a:t>–1 (ET1) düzeyi ve ET1 reseptörü alt tipi olan ETB ekspresyonu artar</a:t>
            </a:r>
          </a:p>
          <a:p>
            <a:pPr eaLnBrk="1" hangingPunct="1"/>
            <a:endParaRPr lang="tr-TR" dirty="0" smtClean="0"/>
          </a:p>
          <a:p>
            <a:pPr eaLnBrk="1" hangingPunct="1"/>
            <a:r>
              <a:rPr lang="tr-TR" dirty="0" smtClean="0"/>
              <a:t>Düzenli </a:t>
            </a:r>
            <a:r>
              <a:rPr lang="tr-TR" dirty="0" err="1" smtClean="0"/>
              <a:t>ereksiyon</a:t>
            </a:r>
            <a:r>
              <a:rPr lang="tr-TR" dirty="0" smtClean="0"/>
              <a:t> ve kan akımı artışı ile bu mekanizmalar kontrol edilmekte ve </a:t>
            </a:r>
            <a:r>
              <a:rPr lang="tr-TR" dirty="0" err="1" smtClean="0"/>
              <a:t>fibrozis</a:t>
            </a:r>
            <a:r>
              <a:rPr lang="tr-TR" dirty="0" smtClean="0"/>
              <a:t> gelişimi engellenir </a:t>
            </a:r>
          </a:p>
          <a:p>
            <a:pPr eaLnBrk="1" hangingPunct="1"/>
            <a:endParaRPr lang="tr-TR" dirty="0" smtClean="0"/>
          </a:p>
          <a:p>
            <a:pPr eaLnBrk="1" hangingPunct="1"/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2424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040313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 eaLnBrk="1" hangingPunct="1"/>
            <a:r>
              <a:rPr lang="tr-TR" b="1" dirty="0" smtClean="0">
                <a:solidFill>
                  <a:srgbClr val="FF0000"/>
                </a:solidFill>
              </a:rPr>
              <a:t>Kronik PDE5i kullanımında amaç; </a:t>
            </a:r>
          </a:p>
          <a:p>
            <a:pPr lvl="1" eaLnBrk="1" hangingPunct="1"/>
            <a:endParaRPr lang="tr-TR" sz="3200" dirty="0" smtClean="0"/>
          </a:p>
          <a:p>
            <a:pPr lvl="1" eaLnBrk="1" hangingPunct="1"/>
            <a:r>
              <a:rPr lang="tr-TR" dirty="0" smtClean="0"/>
              <a:t>İlişki öncesi kullanımda tedaviye yanıt vermeyen hastaları iyileştirmek</a:t>
            </a:r>
          </a:p>
          <a:p>
            <a:pPr lvl="1" eaLnBrk="1" hangingPunct="1"/>
            <a:endParaRPr lang="tr-TR" dirty="0" smtClean="0"/>
          </a:p>
          <a:p>
            <a:pPr lvl="1" eaLnBrk="1" hangingPunct="1"/>
            <a:r>
              <a:rPr lang="tr-TR" dirty="0" err="1" smtClean="0"/>
              <a:t>EnD</a:t>
            </a:r>
            <a:r>
              <a:rPr lang="tr-TR" dirty="0" smtClean="0"/>
              <a:t> olarak değerlendirilen ED hastalarını </a:t>
            </a:r>
            <a:r>
              <a:rPr lang="tr-TR" dirty="0" err="1" smtClean="0"/>
              <a:t>rehabilite</a:t>
            </a:r>
            <a:r>
              <a:rPr lang="tr-TR" dirty="0" smtClean="0"/>
              <a:t> etmek</a:t>
            </a:r>
          </a:p>
          <a:p>
            <a:pPr lvl="1" eaLnBrk="1" hangingPunct="1"/>
            <a:endParaRPr lang="tr-TR" dirty="0" smtClean="0"/>
          </a:p>
          <a:p>
            <a:pPr lvl="1" eaLnBrk="1" hangingPunct="1"/>
            <a:r>
              <a:rPr lang="tr-TR" dirty="0" err="1" smtClean="0"/>
              <a:t>Hormonal</a:t>
            </a:r>
            <a:r>
              <a:rPr lang="tr-TR" dirty="0" smtClean="0"/>
              <a:t> (</a:t>
            </a:r>
            <a:r>
              <a:rPr lang="tr-TR" dirty="0" err="1" smtClean="0"/>
              <a:t>parakrin-otokrin</a:t>
            </a:r>
            <a:r>
              <a:rPr lang="tr-TR" dirty="0" smtClean="0"/>
              <a:t>) yöntemleri </a:t>
            </a:r>
            <a:r>
              <a:rPr lang="tr-TR" dirty="0" err="1" smtClean="0"/>
              <a:t>modifiye</a:t>
            </a:r>
            <a:r>
              <a:rPr lang="tr-TR" dirty="0" smtClean="0"/>
              <a:t> etmek</a:t>
            </a:r>
          </a:p>
        </p:txBody>
      </p:sp>
    </p:spTree>
    <p:extLst>
      <p:ext uri="{BB962C8B-B14F-4D97-AF65-F5344CB8AC3E}">
        <p14:creationId xmlns:p14="http://schemas.microsoft.com/office/powerpoint/2010/main" val="3323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22687" r="34050" b="12459"/>
          <a:stretch>
            <a:fillRect/>
          </a:stretch>
        </p:blipFill>
        <p:spPr bwMode="auto">
          <a:xfrm>
            <a:off x="323528" y="1196503"/>
            <a:ext cx="35274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499992" y="764704"/>
            <a:ext cx="4038600" cy="1944216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tr-TR" sz="2400" dirty="0" err="1" smtClean="0"/>
              <a:t>Endotelyumun</a:t>
            </a:r>
            <a:r>
              <a:rPr lang="tr-TR" sz="2400" dirty="0" smtClean="0"/>
              <a:t> </a:t>
            </a:r>
            <a:r>
              <a:rPr lang="tr-TR" sz="2400" dirty="0" smtClean="0"/>
              <a:t>görevi:</a:t>
            </a:r>
          </a:p>
          <a:p>
            <a:pPr lvl="1"/>
            <a:r>
              <a:rPr lang="tr-TR" sz="2000" dirty="0" err="1" smtClean="0"/>
              <a:t>Vasküler</a:t>
            </a:r>
            <a:r>
              <a:rPr lang="tr-TR" sz="2000" dirty="0" smtClean="0"/>
              <a:t> </a:t>
            </a:r>
            <a:r>
              <a:rPr lang="tr-TR" sz="2000" dirty="0" err="1" smtClean="0"/>
              <a:t>tonus</a:t>
            </a:r>
            <a:r>
              <a:rPr lang="tr-TR" sz="2000" dirty="0" smtClean="0"/>
              <a:t> kontrolü</a:t>
            </a:r>
          </a:p>
          <a:p>
            <a:pPr lvl="1"/>
            <a:r>
              <a:rPr lang="tr-TR" sz="2000" dirty="0" smtClean="0"/>
              <a:t>Kan akımının kontrolü</a:t>
            </a:r>
          </a:p>
          <a:p>
            <a:pPr lvl="1"/>
            <a:r>
              <a:rPr lang="tr-TR" sz="2000" dirty="0" err="1" smtClean="0"/>
              <a:t>Parakrin</a:t>
            </a:r>
            <a:r>
              <a:rPr lang="tr-TR" sz="2000" dirty="0" smtClean="0"/>
              <a:t>-endokrin etki (</a:t>
            </a:r>
            <a:r>
              <a:rPr lang="tr-TR" sz="2000" dirty="0" err="1" smtClean="0"/>
              <a:t>eNO</a:t>
            </a:r>
            <a:r>
              <a:rPr lang="tr-TR" sz="2000" dirty="0" smtClean="0"/>
              <a:t>**)</a:t>
            </a:r>
            <a:endParaRPr lang="tr-TR" sz="2400" dirty="0" smtClean="0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V="1">
            <a:off x="1979712" y="1844824"/>
            <a:ext cx="2376487" cy="0"/>
          </a:xfrm>
          <a:prstGeom prst="line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50953" y="3356978"/>
            <a:ext cx="5041527" cy="3168365"/>
          </a:xfrm>
          <a:prstGeom prst="rect">
            <a:avLst/>
          </a:prstGeo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9600" dirty="0" smtClean="0"/>
          </a:p>
          <a:p>
            <a:r>
              <a:rPr lang="tr-TR" sz="9600" dirty="0" err="1" smtClean="0"/>
              <a:t>eNO</a:t>
            </a:r>
            <a:r>
              <a:rPr lang="tr-TR" sz="9600" dirty="0" smtClean="0"/>
              <a:t>; </a:t>
            </a:r>
          </a:p>
          <a:p>
            <a:pPr lvl="1"/>
            <a:endParaRPr lang="tr-TR" dirty="0" smtClean="0"/>
          </a:p>
          <a:p>
            <a:pPr lvl="1"/>
            <a:r>
              <a:rPr lang="tr-TR" sz="8000" dirty="0" err="1" smtClean="0"/>
              <a:t>vasküler</a:t>
            </a:r>
            <a:r>
              <a:rPr lang="tr-TR" sz="8000" dirty="0" smtClean="0"/>
              <a:t> fonksiyon ve </a:t>
            </a:r>
            <a:r>
              <a:rPr lang="tr-TR" sz="8000" dirty="0" err="1" smtClean="0"/>
              <a:t>tonusu</a:t>
            </a:r>
            <a:r>
              <a:rPr lang="tr-TR" sz="8000" dirty="0" smtClean="0"/>
              <a:t> kontrol eden önemli bir ajandır</a:t>
            </a:r>
          </a:p>
          <a:p>
            <a:pPr lvl="1"/>
            <a:r>
              <a:rPr lang="tr-TR" sz="8000" dirty="0" smtClean="0"/>
              <a:t>salınımda temel uyarıcı artan kan akımıdır</a:t>
            </a:r>
          </a:p>
          <a:p>
            <a:pPr lvl="1"/>
            <a:r>
              <a:rPr lang="tr-TR" sz="8000" dirty="0" err="1" smtClean="0"/>
              <a:t>eNO</a:t>
            </a:r>
            <a:r>
              <a:rPr lang="tr-TR" sz="8000" dirty="0" smtClean="0"/>
              <a:t> etkisi ile </a:t>
            </a:r>
            <a:r>
              <a:rPr lang="tr-TR" sz="8000" dirty="0" err="1" smtClean="0"/>
              <a:t>vazodilatasyon</a:t>
            </a:r>
            <a:r>
              <a:rPr lang="tr-TR" sz="8000" dirty="0" smtClean="0"/>
              <a:t> artar</a:t>
            </a:r>
            <a:endParaRPr lang="tr-TR" sz="5600" dirty="0" smtClean="0"/>
          </a:p>
          <a:p>
            <a:pPr algn="r">
              <a:buFont typeface="Wingdings" pitchFamily="2" charset="2"/>
              <a:buNone/>
            </a:pPr>
            <a:endParaRPr lang="tr-TR" sz="2600" b="1" i="1" dirty="0" smtClean="0"/>
          </a:p>
          <a:p>
            <a:pPr algn="r">
              <a:buFont typeface="Wingdings" pitchFamily="2" charset="2"/>
              <a:buNone/>
            </a:pPr>
            <a:r>
              <a:rPr lang="tr-TR" sz="5600" b="1" i="1" dirty="0" err="1" smtClean="0">
                <a:solidFill>
                  <a:schemeClr val="tx2"/>
                </a:solidFill>
              </a:rPr>
              <a:t>Sagach</a:t>
            </a:r>
            <a:r>
              <a:rPr lang="tr-TR" sz="5600" b="1" i="1" dirty="0" smtClean="0">
                <a:solidFill>
                  <a:schemeClr val="tx2"/>
                </a:solidFill>
              </a:rPr>
              <a:t> VF J </a:t>
            </a:r>
            <a:r>
              <a:rPr lang="tr-TR" sz="5600" b="1" i="1" dirty="0" err="1" smtClean="0">
                <a:solidFill>
                  <a:schemeClr val="tx2"/>
                </a:solidFill>
              </a:rPr>
              <a:t>Cardiovasc</a:t>
            </a:r>
            <a:r>
              <a:rPr lang="tr-TR" sz="5600" b="1" i="1" dirty="0" smtClean="0">
                <a:solidFill>
                  <a:schemeClr val="tx2"/>
                </a:solidFill>
              </a:rPr>
              <a:t> </a:t>
            </a:r>
            <a:r>
              <a:rPr lang="tr-TR" sz="5600" b="1" i="1" dirty="0" err="1" smtClean="0">
                <a:solidFill>
                  <a:schemeClr val="tx2"/>
                </a:solidFill>
              </a:rPr>
              <a:t>Pharmacol</a:t>
            </a:r>
            <a:r>
              <a:rPr lang="tr-TR" sz="5600" b="1" i="1" dirty="0" smtClean="0">
                <a:solidFill>
                  <a:schemeClr val="tx2"/>
                </a:solidFill>
              </a:rPr>
              <a:t> 1992; 20: S170-175.</a:t>
            </a:r>
          </a:p>
          <a:p>
            <a:pPr algn="r">
              <a:buFont typeface="Wingdings" pitchFamily="2" charset="2"/>
              <a:buNone/>
            </a:pPr>
            <a:r>
              <a:rPr lang="tr-TR" sz="5600" b="1" i="1" dirty="0" err="1" smtClean="0">
                <a:solidFill>
                  <a:schemeClr val="tx2"/>
                </a:solidFill>
              </a:rPr>
              <a:t>Hirai</a:t>
            </a:r>
            <a:r>
              <a:rPr lang="tr-TR" sz="5600" b="1" i="1" dirty="0" smtClean="0">
                <a:solidFill>
                  <a:schemeClr val="tx2"/>
                </a:solidFill>
              </a:rPr>
              <a:t> T J </a:t>
            </a:r>
            <a:r>
              <a:rPr lang="tr-TR" sz="5600" b="1" i="1" dirty="0" err="1" smtClean="0">
                <a:solidFill>
                  <a:schemeClr val="tx2"/>
                </a:solidFill>
              </a:rPr>
              <a:t>Appl</a:t>
            </a:r>
            <a:r>
              <a:rPr lang="tr-TR" sz="5600" b="1" i="1" dirty="0" smtClean="0">
                <a:solidFill>
                  <a:schemeClr val="tx2"/>
                </a:solidFill>
              </a:rPr>
              <a:t> </a:t>
            </a:r>
            <a:r>
              <a:rPr lang="tr-TR" sz="5600" b="1" i="1" dirty="0" err="1" smtClean="0">
                <a:solidFill>
                  <a:schemeClr val="tx2"/>
                </a:solidFill>
              </a:rPr>
              <a:t>Physiol</a:t>
            </a:r>
            <a:r>
              <a:rPr lang="tr-TR" sz="5600" b="1" i="1" dirty="0" smtClean="0">
                <a:solidFill>
                  <a:schemeClr val="tx2"/>
                </a:solidFill>
              </a:rPr>
              <a:t> 1994; 77: 1288-1293.</a:t>
            </a:r>
          </a:p>
          <a:p>
            <a:pPr algn="r">
              <a:buFont typeface="Wingdings" pitchFamily="2" charset="2"/>
              <a:buNone/>
            </a:pPr>
            <a:r>
              <a:rPr lang="tr-TR" sz="5600" b="1" i="1" dirty="0" err="1" smtClean="0">
                <a:solidFill>
                  <a:schemeClr val="tx2"/>
                </a:solidFill>
              </a:rPr>
              <a:t>Gilligan</a:t>
            </a:r>
            <a:r>
              <a:rPr lang="tr-TR" sz="5600" b="1" i="1" dirty="0" smtClean="0">
                <a:solidFill>
                  <a:schemeClr val="tx2"/>
                </a:solidFill>
              </a:rPr>
              <a:t> DM </a:t>
            </a:r>
            <a:r>
              <a:rPr lang="tr-TR" sz="5600" b="1" i="1" dirty="0" err="1" smtClean="0">
                <a:solidFill>
                  <a:schemeClr val="tx2"/>
                </a:solidFill>
              </a:rPr>
              <a:t>Circulation</a:t>
            </a:r>
            <a:r>
              <a:rPr lang="tr-TR" sz="5600" b="1" i="1" dirty="0" smtClean="0">
                <a:solidFill>
                  <a:schemeClr val="tx2"/>
                </a:solidFill>
              </a:rPr>
              <a:t> 1994; 90: 2853-2858.</a:t>
            </a:r>
          </a:p>
          <a:p>
            <a:pPr algn="r">
              <a:buFont typeface="Wingdings" pitchFamily="2" charset="2"/>
              <a:buNone/>
            </a:pPr>
            <a:r>
              <a:rPr lang="tr-TR" sz="5600" b="1" i="1" dirty="0" err="1" smtClean="0">
                <a:solidFill>
                  <a:schemeClr val="tx2"/>
                </a:solidFill>
              </a:rPr>
              <a:t>Dyke</a:t>
            </a:r>
            <a:r>
              <a:rPr lang="tr-TR" sz="5600" b="1" i="1" dirty="0" smtClean="0">
                <a:solidFill>
                  <a:schemeClr val="tx2"/>
                </a:solidFill>
              </a:rPr>
              <a:t> CK J </a:t>
            </a:r>
            <a:r>
              <a:rPr lang="tr-TR" sz="5600" b="1" i="1" dirty="0" err="1" smtClean="0">
                <a:solidFill>
                  <a:schemeClr val="tx2"/>
                </a:solidFill>
              </a:rPr>
              <a:t>Physiol</a:t>
            </a:r>
            <a:r>
              <a:rPr lang="tr-TR" sz="5600" b="1" i="1" dirty="0" smtClean="0">
                <a:solidFill>
                  <a:schemeClr val="tx2"/>
                </a:solidFill>
              </a:rPr>
              <a:t> 1995; 488: 259-265.</a:t>
            </a:r>
          </a:p>
          <a:p>
            <a:pPr algn="r">
              <a:buFont typeface="Wingdings" pitchFamily="2" charset="2"/>
              <a:buNone/>
            </a:pPr>
            <a:r>
              <a:rPr lang="tr-TR" sz="2200" b="1" i="1" dirty="0" smtClean="0"/>
              <a:t> </a:t>
            </a:r>
            <a:endParaRPr lang="tr-TR" sz="22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9711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04656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tr-TR" sz="2400" dirty="0" smtClean="0"/>
              <a:t>61 yaşında erkek hasta</a:t>
            </a:r>
          </a:p>
          <a:p>
            <a:r>
              <a:rPr lang="tr-TR" sz="2400" dirty="0" smtClean="0"/>
              <a:t>2 yıldır AÜSS, son 3 aydır artış göstermiş</a:t>
            </a:r>
          </a:p>
          <a:p>
            <a:r>
              <a:rPr lang="tr-TR" sz="2400" dirty="0" smtClean="0"/>
              <a:t>Ek hastalık; </a:t>
            </a:r>
          </a:p>
          <a:p>
            <a:pPr lvl="1"/>
            <a:r>
              <a:rPr lang="tr-TR" sz="2000" dirty="0" smtClean="0"/>
              <a:t>Hipertansiyon 5 yıldır (</a:t>
            </a:r>
            <a:r>
              <a:rPr lang="tr-TR" sz="2000" dirty="0" err="1" smtClean="0"/>
              <a:t>Karvezide</a:t>
            </a:r>
            <a:r>
              <a:rPr lang="tr-TR" sz="2000" dirty="0" smtClean="0"/>
              <a:t>=</a:t>
            </a:r>
            <a:r>
              <a:rPr lang="tr-TR" sz="2000" i="1" dirty="0" err="1" smtClean="0"/>
              <a:t>Irbesartan</a:t>
            </a:r>
            <a:r>
              <a:rPr lang="tr-TR" sz="2000" i="1" dirty="0" smtClean="0"/>
              <a:t> </a:t>
            </a:r>
            <a:r>
              <a:rPr lang="tr-TR" sz="2000" i="1" dirty="0" err="1" smtClean="0"/>
              <a:t>ACEIIi</a:t>
            </a:r>
            <a:r>
              <a:rPr lang="tr-TR" sz="2000" dirty="0" smtClean="0"/>
              <a:t> 300mg/12.5 mg 1x1)</a:t>
            </a:r>
          </a:p>
          <a:p>
            <a:pPr lvl="1"/>
            <a:r>
              <a:rPr lang="tr-TR" sz="2000" dirty="0" smtClean="0"/>
              <a:t>DM 3 yıldır (Diyet)</a:t>
            </a:r>
          </a:p>
          <a:p>
            <a:r>
              <a:rPr lang="tr-TR" sz="2400" dirty="0" smtClean="0"/>
              <a:t>Alışkanlık;</a:t>
            </a:r>
          </a:p>
          <a:p>
            <a:pPr lvl="1"/>
            <a:r>
              <a:rPr lang="tr-TR" sz="2000" dirty="0" smtClean="0"/>
              <a:t>Sigara 20-45 yaş arası 1 paket/gün</a:t>
            </a:r>
          </a:p>
          <a:p>
            <a:pPr lvl="1"/>
            <a:r>
              <a:rPr lang="tr-TR" sz="2000" dirty="0" smtClean="0"/>
              <a:t>Alkol sosyal</a:t>
            </a:r>
          </a:p>
          <a:p>
            <a:r>
              <a:rPr lang="tr-TR" sz="2400" dirty="0" smtClean="0"/>
              <a:t>Laboratuvar;</a:t>
            </a:r>
          </a:p>
          <a:p>
            <a:pPr lvl="1"/>
            <a:r>
              <a:rPr lang="tr-TR" sz="2000" dirty="0" smtClean="0"/>
              <a:t>AKŞ:112 mg/</a:t>
            </a:r>
            <a:r>
              <a:rPr lang="tr-TR" sz="2000" dirty="0" err="1" smtClean="0"/>
              <a:t>dL</a:t>
            </a:r>
            <a:endParaRPr lang="tr-TR" sz="2000" dirty="0" smtClean="0"/>
          </a:p>
          <a:p>
            <a:pPr lvl="1"/>
            <a:r>
              <a:rPr lang="tr-TR" sz="2000" dirty="0" smtClean="0"/>
              <a:t>PSA</a:t>
            </a:r>
          </a:p>
          <a:p>
            <a:pPr lvl="2"/>
            <a:r>
              <a:rPr lang="tr-TR" sz="1600" dirty="0" smtClean="0"/>
              <a:t>2010…..2,46 </a:t>
            </a:r>
            <a:r>
              <a:rPr lang="tr-TR" sz="1600" dirty="0" err="1" smtClean="0"/>
              <a:t>ng</a:t>
            </a:r>
            <a:r>
              <a:rPr lang="tr-TR" sz="1600" dirty="0" smtClean="0"/>
              <a:t>/ml</a:t>
            </a:r>
          </a:p>
          <a:p>
            <a:pPr lvl="2"/>
            <a:r>
              <a:rPr lang="tr-TR" sz="1600" dirty="0" smtClean="0"/>
              <a:t>2012…..4,64 </a:t>
            </a:r>
            <a:r>
              <a:rPr lang="tr-TR" sz="1600" dirty="0" err="1" smtClean="0"/>
              <a:t>ng</a:t>
            </a:r>
            <a:r>
              <a:rPr lang="tr-TR" sz="1600" dirty="0" smtClean="0"/>
              <a:t>/ml</a:t>
            </a:r>
          </a:p>
          <a:p>
            <a:pPr lvl="2"/>
            <a:r>
              <a:rPr lang="tr-TR" sz="1600" dirty="0" smtClean="0"/>
              <a:t>2014…..6,78 </a:t>
            </a:r>
            <a:r>
              <a:rPr lang="tr-TR" sz="1600" dirty="0" err="1" smtClean="0"/>
              <a:t>ng</a:t>
            </a:r>
            <a:r>
              <a:rPr lang="tr-TR" sz="1600" dirty="0" smtClean="0"/>
              <a:t>/ml</a:t>
            </a:r>
          </a:p>
          <a:p>
            <a:r>
              <a:rPr lang="tr-TR" sz="2400" dirty="0" smtClean="0"/>
              <a:t>TRUS </a:t>
            </a:r>
            <a:r>
              <a:rPr lang="tr-TR" sz="2400" dirty="0" err="1" smtClean="0"/>
              <a:t>Bx</a:t>
            </a:r>
            <a:r>
              <a:rPr lang="tr-TR" sz="2400" dirty="0" smtClean="0"/>
              <a:t>…. Prostat </a:t>
            </a:r>
            <a:r>
              <a:rPr lang="tr-TR" sz="2400" dirty="0" err="1" smtClean="0"/>
              <a:t>adenoca</a:t>
            </a:r>
            <a:r>
              <a:rPr lang="tr-TR" sz="2400" dirty="0" smtClean="0"/>
              <a:t> (</a:t>
            </a:r>
            <a:r>
              <a:rPr lang="tr-TR" sz="2400" dirty="0" err="1" smtClean="0"/>
              <a:t>Gleason</a:t>
            </a:r>
            <a:r>
              <a:rPr lang="tr-TR" sz="2400" dirty="0" smtClean="0"/>
              <a:t> 3+4)</a:t>
            </a:r>
          </a:p>
          <a:p>
            <a:pPr marL="0" indent="0">
              <a:buNone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87607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73125"/>
            <a:ext cx="8229600" cy="5111750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tr-TR" sz="2600" smtClean="0"/>
          </a:p>
          <a:p>
            <a:pPr eaLnBrk="1" hangingPunct="1">
              <a:lnSpc>
                <a:spcPct val="80000"/>
              </a:lnSpc>
            </a:pPr>
            <a:r>
              <a:rPr lang="tr-TR" sz="2600" smtClean="0"/>
              <a:t>Endotelyal kaynaklı NO (eNO);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2200" smtClean="0"/>
              <a:t>stres altında vazodilatasyonun sağlanması 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2200" smtClean="0"/>
              <a:t>istirahatta vasküler tonusun düzenlenmesi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2200" smtClean="0"/>
              <a:t>trombosit agregasyonunun kontrolü </a:t>
            </a:r>
          </a:p>
          <a:p>
            <a:pPr eaLnBrk="1" hangingPunct="1">
              <a:lnSpc>
                <a:spcPct val="80000"/>
              </a:lnSpc>
            </a:pPr>
            <a:endParaRPr lang="tr-TR" sz="2600" smtClean="0"/>
          </a:p>
          <a:p>
            <a:pPr eaLnBrk="1" hangingPunct="1">
              <a:lnSpc>
                <a:spcPct val="80000"/>
              </a:lnSpc>
            </a:pPr>
            <a:r>
              <a:rPr lang="tr-TR" sz="2600" smtClean="0"/>
              <a:t>Endotelyal disfonksiyon (EnD); 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2200" smtClean="0"/>
              <a:t>NO’nun biyoyararlığındaki azalma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2200" smtClean="0"/>
              <a:t>anormal endotelyal yanıt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2200" smtClean="0"/>
              <a:t>yetersiz vazodilatasyon </a:t>
            </a:r>
          </a:p>
          <a:p>
            <a:pPr eaLnBrk="1" hangingPunct="1">
              <a:lnSpc>
                <a:spcPct val="80000"/>
              </a:lnSpc>
            </a:pPr>
            <a:endParaRPr lang="tr-TR" sz="2600" smtClean="0"/>
          </a:p>
          <a:p>
            <a:pPr eaLnBrk="1" hangingPunct="1">
              <a:lnSpc>
                <a:spcPct val="80000"/>
              </a:lnSpc>
            </a:pPr>
            <a:r>
              <a:rPr lang="tr-TR" sz="2600" smtClean="0"/>
              <a:t>EnD ED’ye de yol açan pek çok risk faktörü ile birliktelik göstermektedir (Hiperlipidemi, hipertansiyon, sigara içimi vb)</a:t>
            </a:r>
          </a:p>
        </p:txBody>
      </p:sp>
      <p:sp>
        <p:nvSpPr>
          <p:cNvPr id="18436" name="AutoShape 4"/>
          <p:cNvSpPr>
            <a:spLocks/>
          </p:cNvSpPr>
          <p:nvPr/>
        </p:nvSpPr>
        <p:spPr bwMode="auto">
          <a:xfrm>
            <a:off x="6443663" y="1628849"/>
            <a:ext cx="71437" cy="1008063"/>
          </a:xfrm>
          <a:prstGeom prst="rightBrace">
            <a:avLst>
              <a:gd name="adj1" fmla="val 117593"/>
              <a:gd name="adj2" fmla="val 50000"/>
            </a:avLst>
          </a:prstGeom>
          <a:solidFill>
            <a:schemeClr val="bg1"/>
          </a:solidFill>
          <a:ln w="317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tr-TR">
              <a:solidFill>
                <a:schemeClr val="accent2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732588" y="1891680"/>
            <a:ext cx="1066800" cy="457200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2400" b="1"/>
              <a:t>cGMP</a:t>
            </a:r>
          </a:p>
        </p:txBody>
      </p:sp>
    </p:spTree>
    <p:extLst>
      <p:ext uri="{BB962C8B-B14F-4D97-AF65-F5344CB8AC3E}">
        <p14:creationId xmlns:p14="http://schemas.microsoft.com/office/powerpoint/2010/main" val="188168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548978"/>
            <a:ext cx="8496300" cy="5760045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z="3100" dirty="0" smtClean="0"/>
              <a:t>PDE5i’lerinin </a:t>
            </a:r>
            <a:r>
              <a:rPr lang="tr-TR" sz="3100" dirty="0" err="1" smtClean="0"/>
              <a:t>endotelyal</a:t>
            </a:r>
            <a:r>
              <a:rPr lang="tr-TR" sz="3100" dirty="0" smtClean="0"/>
              <a:t> koruyucu etkileri;</a:t>
            </a:r>
          </a:p>
          <a:p>
            <a:pPr lvl="1" eaLnBrk="1" hangingPunct="1">
              <a:lnSpc>
                <a:spcPct val="90000"/>
              </a:lnSpc>
            </a:pPr>
            <a:endParaRPr lang="tr-TR" sz="2700" dirty="0" smtClean="0"/>
          </a:p>
          <a:p>
            <a:pPr lvl="1" eaLnBrk="1" hangingPunct="1">
              <a:lnSpc>
                <a:spcPct val="90000"/>
              </a:lnSpc>
            </a:pPr>
            <a:r>
              <a:rPr lang="tr-TR" sz="2700" dirty="0" smtClean="0"/>
              <a:t>protein </a:t>
            </a:r>
            <a:r>
              <a:rPr lang="tr-TR" sz="2700" dirty="0" err="1" smtClean="0"/>
              <a:t>kinaz</a:t>
            </a:r>
            <a:r>
              <a:rPr lang="tr-TR" sz="2700" dirty="0" smtClean="0"/>
              <a:t> C/ERK sinyalizasyonunun aktivasyonu 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700" dirty="0" err="1" smtClean="0"/>
              <a:t>mitokondrial</a:t>
            </a:r>
            <a:r>
              <a:rPr lang="tr-TR" sz="2700" dirty="0" smtClean="0"/>
              <a:t> </a:t>
            </a:r>
            <a:r>
              <a:rPr lang="tr-TR" sz="2700" dirty="0" err="1" smtClean="0"/>
              <a:t>adenozin</a:t>
            </a:r>
            <a:r>
              <a:rPr lang="tr-TR" sz="2700" dirty="0" smtClean="0"/>
              <a:t> </a:t>
            </a:r>
            <a:r>
              <a:rPr lang="tr-TR" sz="2700" dirty="0" err="1" smtClean="0"/>
              <a:t>trifosfat</a:t>
            </a:r>
            <a:r>
              <a:rPr lang="tr-TR" sz="2700" dirty="0" smtClean="0"/>
              <a:t> duyarlı potasyum kanallarının açılması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700" dirty="0" smtClean="0"/>
              <a:t>TGFβ1 ekspresyonunda azalma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700" dirty="0" err="1" smtClean="0"/>
              <a:t>anjiogenezde</a:t>
            </a:r>
            <a:r>
              <a:rPr lang="tr-TR" sz="2700" dirty="0" smtClean="0"/>
              <a:t> uyarım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700" dirty="0" smtClean="0"/>
              <a:t>……..</a:t>
            </a:r>
          </a:p>
          <a:p>
            <a:pPr lvl="1" eaLnBrk="1" hangingPunct="1">
              <a:lnSpc>
                <a:spcPct val="90000"/>
              </a:lnSpc>
            </a:pPr>
            <a:r>
              <a:rPr lang="tr-TR" sz="2700" dirty="0" smtClean="0"/>
              <a:t>……….</a:t>
            </a:r>
          </a:p>
          <a:p>
            <a:pPr lvl="1" eaLnBrk="1" hangingPunct="1">
              <a:lnSpc>
                <a:spcPct val="90000"/>
              </a:lnSpc>
            </a:pPr>
            <a:endParaRPr lang="tr-TR" sz="1700" b="1" i="1" dirty="0" smtClean="0"/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000" b="1" i="1" dirty="0" err="1" smtClean="0">
                <a:solidFill>
                  <a:schemeClr val="tx2"/>
                </a:solidFill>
              </a:rPr>
              <a:t>Kukreja</a:t>
            </a:r>
            <a:r>
              <a:rPr lang="tr-TR" sz="2000" b="1" i="1" dirty="0" smtClean="0">
                <a:solidFill>
                  <a:schemeClr val="tx2"/>
                </a:solidFill>
              </a:rPr>
              <a:t> RC J </a:t>
            </a:r>
            <a:r>
              <a:rPr lang="tr-TR" sz="2000" b="1" i="1" dirty="0" err="1" smtClean="0">
                <a:solidFill>
                  <a:schemeClr val="tx2"/>
                </a:solidFill>
              </a:rPr>
              <a:t>Moll</a:t>
            </a:r>
            <a:r>
              <a:rPr lang="tr-TR" sz="2000" b="1" i="1" dirty="0" smtClean="0">
                <a:solidFill>
                  <a:schemeClr val="tx2"/>
                </a:solidFill>
              </a:rPr>
              <a:t> Cell </a:t>
            </a:r>
            <a:r>
              <a:rPr lang="tr-TR" sz="2000" b="1" i="1" dirty="0" err="1" smtClean="0">
                <a:solidFill>
                  <a:schemeClr val="tx2"/>
                </a:solidFill>
              </a:rPr>
              <a:t>Cardiol</a:t>
            </a:r>
            <a:r>
              <a:rPr lang="tr-TR" sz="2000" b="1" i="1" dirty="0" smtClean="0">
                <a:solidFill>
                  <a:schemeClr val="tx2"/>
                </a:solidFill>
              </a:rPr>
              <a:t> 2004; 36: 165-73. 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000" b="1" i="1" dirty="0" err="1" smtClean="0">
                <a:solidFill>
                  <a:schemeClr val="tx2"/>
                </a:solidFill>
              </a:rPr>
              <a:t>Kukreja</a:t>
            </a:r>
            <a:r>
              <a:rPr lang="tr-TR" sz="2000" b="1" i="1" dirty="0" smtClean="0">
                <a:solidFill>
                  <a:schemeClr val="tx2"/>
                </a:solidFill>
              </a:rPr>
              <a:t> RC </a:t>
            </a:r>
            <a:r>
              <a:rPr lang="tr-TR" sz="2000" b="1" i="1" dirty="0" err="1" smtClean="0">
                <a:solidFill>
                  <a:schemeClr val="tx2"/>
                </a:solidFill>
              </a:rPr>
              <a:t>Vascular</a:t>
            </a:r>
            <a:r>
              <a:rPr lang="tr-TR" sz="2000" b="1" i="1" dirty="0" smtClean="0">
                <a:solidFill>
                  <a:schemeClr val="tx2"/>
                </a:solidFill>
              </a:rPr>
              <a:t> </a:t>
            </a:r>
            <a:r>
              <a:rPr lang="tr-TR" sz="2000" b="1" i="1" dirty="0" err="1" smtClean="0">
                <a:solidFill>
                  <a:schemeClr val="tx2"/>
                </a:solidFill>
              </a:rPr>
              <a:t>Pahrmacol</a:t>
            </a:r>
            <a:r>
              <a:rPr lang="tr-TR" sz="2000" b="1" i="1" dirty="0" smtClean="0">
                <a:solidFill>
                  <a:schemeClr val="tx2"/>
                </a:solidFill>
              </a:rPr>
              <a:t> 2005; 42: 219-35.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000" b="1" i="1" dirty="0" err="1" smtClean="0">
                <a:solidFill>
                  <a:schemeClr val="tx2"/>
                </a:solidFill>
              </a:rPr>
              <a:t>Greco</a:t>
            </a:r>
            <a:r>
              <a:rPr lang="tr-TR" sz="2000" b="1" i="1" dirty="0" smtClean="0">
                <a:solidFill>
                  <a:schemeClr val="tx2"/>
                </a:solidFill>
              </a:rPr>
              <a:t> EA J </a:t>
            </a:r>
            <a:r>
              <a:rPr lang="tr-TR" sz="2000" b="1" i="1" dirty="0" err="1" smtClean="0">
                <a:solidFill>
                  <a:schemeClr val="tx2"/>
                </a:solidFill>
              </a:rPr>
              <a:t>Sex</a:t>
            </a:r>
            <a:r>
              <a:rPr lang="tr-TR" sz="2000" b="1" i="1" dirty="0" smtClean="0">
                <a:solidFill>
                  <a:schemeClr val="tx2"/>
                </a:solidFill>
              </a:rPr>
              <a:t> </a:t>
            </a:r>
            <a:r>
              <a:rPr lang="tr-TR" sz="2000" b="1" i="1" dirty="0" err="1" smtClean="0">
                <a:solidFill>
                  <a:schemeClr val="tx2"/>
                </a:solidFill>
              </a:rPr>
              <a:t>Med</a:t>
            </a:r>
            <a:r>
              <a:rPr lang="tr-TR" sz="2000" b="1" i="1" dirty="0" smtClean="0">
                <a:solidFill>
                  <a:schemeClr val="tx2"/>
                </a:solidFill>
              </a:rPr>
              <a:t> 2006; 3: 716-22</a:t>
            </a:r>
            <a:r>
              <a:rPr lang="tr-TR" sz="1900" b="1" i="1" dirty="0" smtClean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51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00435"/>
            <a:ext cx="8229600" cy="5257130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 eaLnBrk="1" hangingPunct="1"/>
            <a:r>
              <a:rPr lang="tr-TR" sz="2600" b="1" dirty="0" smtClean="0">
                <a:solidFill>
                  <a:srgbClr val="FF0000"/>
                </a:solidFill>
              </a:rPr>
              <a:t>Kronik PDE5i kullanımı;</a:t>
            </a:r>
          </a:p>
          <a:p>
            <a:pPr lvl="1" eaLnBrk="1" hangingPunct="1"/>
            <a:endParaRPr lang="tr-TR" sz="2200" dirty="0" smtClean="0"/>
          </a:p>
          <a:p>
            <a:pPr lvl="1" eaLnBrk="1" hangingPunct="1"/>
            <a:r>
              <a:rPr lang="tr-TR" sz="2200" dirty="0" smtClean="0"/>
              <a:t>Hasta ve sağlıklı olgularda </a:t>
            </a:r>
            <a:r>
              <a:rPr lang="tr-TR" sz="2200" dirty="0" err="1" smtClean="0"/>
              <a:t>nokturnal</a:t>
            </a:r>
            <a:r>
              <a:rPr lang="tr-TR" sz="2200" dirty="0" smtClean="0"/>
              <a:t> </a:t>
            </a:r>
            <a:r>
              <a:rPr lang="tr-TR" sz="2200" dirty="0" err="1" smtClean="0"/>
              <a:t>ereksiyonlarda</a:t>
            </a:r>
            <a:r>
              <a:rPr lang="tr-TR" sz="2200" dirty="0" smtClean="0"/>
              <a:t> artış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tr-TR" sz="2000" b="1" i="1" dirty="0" err="1" smtClean="0">
                <a:solidFill>
                  <a:schemeClr val="tx2"/>
                </a:solidFill>
              </a:rPr>
              <a:t>Montorsi</a:t>
            </a:r>
            <a:r>
              <a:rPr lang="tr-TR" sz="2000" b="1" i="1" dirty="0" smtClean="0">
                <a:solidFill>
                  <a:schemeClr val="tx2"/>
                </a:solidFill>
              </a:rPr>
              <a:t> F </a:t>
            </a:r>
            <a:r>
              <a:rPr lang="tr-TR" sz="2000" b="1" i="1" dirty="0" err="1" smtClean="0">
                <a:solidFill>
                  <a:schemeClr val="tx2"/>
                </a:solidFill>
              </a:rPr>
              <a:t>Urology</a:t>
            </a:r>
            <a:r>
              <a:rPr lang="tr-TR" sz="2000" b="1" i="1" dirty="0" smtClean="0">
                <a:solidFill>
                  <a:schemeClr val="tx2"/>
                </a:solidFill>
              </a:rPr>
              <a:t> 2000; 556: 906-11.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tr-TR" sz="2000" b="1" i="1" dirty="0" err="1" smtClean="0">
                <a:solidFill>
                  <a:schemeClr val="tx2"/>
                </a:solidFill>
              </a:rPr>
              <a:t>Rochira</a:t>
            </a:r>
            <a:r>
              <a:rPr lang="tr-TR" sz="2000" b="1" i="1" dirty="0" smtClean="0">
                <a:solidFill>
                  <a:schemeClr val="tx2"/>
                </a:solidFill>
              </a:rPr>
              <a:t> V J </a:t>
            </a:r>
            <a:r>
              <a:rPr lang="tr-TR" sz="2000" b="1" i="1" dirty="0" err="1" smtClean="0">
                <a:solidFill>
                  <a:schemeClr val="tx2"/>
                </a:solidFill>
              </a:rPr>
              <a:t>Androl</a:t>
            </a:r>
            <a:r>
              <a:rPr lang="tr-TR" sz="2000" b="1" i="1" dirty="0" smtClean="0">
                <a:solidFill>
                  <a:schemeClr val="tx2"/>
                </a:solidFill>
              </a:rPr>
              <a:t> 2002; 23: 566-71. </a:t>
            </a:r>
          </a:p>
          <a:p>
            <a:pPr lvl="1" eaLnBrk="1" hangingPunct="1"/>
            <a:endParaRPr lang="tr-TR" sz="2200" dirty="0" smtClean="0"/>
          </a:p>
          <a:p>
            <a:pPr lvl="1" eaLnBrk="1" hangingPunct="1"/>
            <a:r>
              <a:rPr lang="tr-TR" sz="2200" dirty="0" err="1" smtClean="0"/>
              <a:t>Koit</a:t>
            </a:r>
            <a:r>
              <a:rPr lang="tr-TR" sz="2200" dirty="0" smtClean="0"/>
              <a:t> öncesi </a:t>
            </a:r>
            <a:r>
              <a:rPr lang="tr-TR" sz="2200" dirty="0" err="1" smtClean="0"/>
              <a:t>tadalafil</a:t>
            </a:r>
            <a:r>
              <a:rPr lang="tr-TR" sz="2200" dirty="0" smtClean="0"/>
              <a:t> yanıtsız hastalarda 12 hafta süre ile devamlı kullanım sonrası %69 </a:t>
            </a:r>
            <a:r>
              <a:rPr lang="tr-TR" sz="2200" dirty="0" err="1" smtClean="0"/>
              <a:t>ereksiyonda</a:t>
            </a:r>
            <a:r>
              <a:rPr lang="tr-TR" sz="2200" dirty="0" smtClean="0"/>
              <a:t> iyileşme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tr-TR" sz="2000" b="1" i="1" dirty="0" err="1" smtClean="0">
                <a:solidFill>
                  <a:schemeClr val="tx2"/>
                </a:solidFill>
              </a:rPr>
              <a:t>Mc</a:t>
            </a:r>
            <a:r>
              <a:rPr lang="tr-TR" sz="2000" b="1" i="1" dirty="0" smtClean="0">
                <a:solidFill>
                  <a:schemeClr val="tx2"/>
                </a:solidFill>
              </a:rPr>
              <a:t> </a:t>
            </a:r>
            <a:r>
              <a:rPr lang="tr-TR" sz="2000" b="1" i="1" dirty="0" err="1" smtClean="0">
                <a:solidFill>
                  <a:schemeClr val="tx2"/>
                </a:solidFill>
              </a:rPr>
              <a:t>Mahon</a:t>
            </a:r>
            <a:r>
              <a:rPr lang="tr-TR" sz="2000" b="1" i="1" dirty="0" smtClean="0">
                <a:solidFill>
                  <a:schemeClr val="tx2"/>
                </a:solidFill>
              </a:rPr>
              <a:t> C J </a:t>
            </a:r>
            <a:r>
              <a:rPr lang="tr-TR" sz="2000" b="1" i="1" dirty="0" err="1" smtClean="0">
                <a:solidFill>
                  <a:schemeClr val="tx2"/>
                </a:solidFill>
              </a:rPr>
              <a:t>Sex</a:t>
            </a:r>
            <a:r>
              <a:rPr lang="tr-TR" sz="2000" b="1" i="1" dirty="0" smtClean="0">
                <a:solidFill>
                  <a:schemeClr val="tx2"/>
                </a:solidFill>
              </a:rPr>
              <a:t> </a:t>
            </a:r>
            <a:r>
              <a:rPr lang="tr-TR" sz="2000" b="1" i="1" dirty="0" err="1" smtClean="0">
                <a:solidFill>
                  <a:schemeClr val="tx2"/>
                </a:solidFill>
              </a:rPr>
              <a:t>Med</a:t>
            </a:r>
            <a:r>
              <a:rPr lang="tr-TR" sz="2000" b="1" i="1" dirty="0" smtClean="0">
                <a:solidFill>
                  <a:schemeClr val="tx2"/>
                </a:solidFill>
              </a:rPr>
              <a:t> 2005; 47: 81-91.</a:t>
            </a:r>
          </a:p>
          <a:p>
            <a:pPr algn="r" eaLnBrk="1" hangingPunct="1">
              <a:buFont typeface="Wingdings" pitchFamily="2" charset="2"/>
              <a:buNone/>
            </a:pPr>
            <a:endParaRPr lang="tr-TR" sz="2000" b="1" i="1" dirty="0" smtClean="0"/>
          </a:p>
          <a:p>
            <a:pPr lvl="1" eaLnBrk="1" hangingPunct="1"/>
            <a:r>
              <a:rPr lang="tr-TR" sz="2200" dirty="0" err="1" smtClean="0"/>
              <a:t>Koit</a:t>
            </a:r>
            <a:r>
              <a:rPr lang="tr-TR" sz="2200" dirty="0" smtClean="0"/>
              <a:t> öncesi yanıtsız olgularda 2 hafta süre ile T20 mg/gün aşırı ve V20 mg/gün kullanım sonrası yanıt %11,2-%18,2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tr-TR" sz="2000" b="1" i="1" dirty="0" err="1" smtClean="0">
                <a:solidFill>
                  <a:schemeClr val="tx2"/>
                </a:solidFill>
              </a:rPr>
              <a:t>Hatzimouratidis</a:t>
            </a:r>
            <a:r>
              <a:rPr lang="tr-TR" sz="2000" b="1" i="1" dirty="0" smtClean="0">
                <a:solidFill>
                  <a:schemeClr val="tx2"/>
                </a:solidFill>
              </a:rPr>
              <a:t> K </a:t>
            </a:r>
            <a:r>
              <a:rPr lang="tr-TR" sz="2000" b="1" i="1" dirty="0" err="1" smtClean="0">
                <a:solidFill>
                  <a:schemeClr val="tx2"/>
                </a:solidFill>
              </a:rPr>
              <a:t>Eur</a:t>
            </a:r>
            <a:r>
              <a:rPr lang="tr-TR" sz="2000" b="1" i="1" dirty="0" smtClean="0">
                <a:solidFill>
                  <a:schemeClr val="tx2"/>
                </a:solidFill>
              </a:rPr>
              <a:t> </a:t>
            </a:r>
            <a:r>
              <a:rPr lang="tr-TR" sz="2000" b="1" i="1" dirty="0" err="1" smtClean="0">
                <a:solidFill>
                  <a:schemeClr val="tx2"/>
                </a:solidFill>
              </a:rPr>
              <a:t>Urol</a:t>
            </a:r>
            <a:r>
              <a:rPr lang="tr-TR" sz="2000" b="1" i="1" dirty="0" smtClean="0">
                <a:solidFill>
                  <a:schemeClr val="tx2"/>
                </a:solidFill>
              </a:rPr>
              <a:t> 2007; 34: 507-15.</a:t>
            </a:r>
          </a:p>
        </p:txBody>
      </p:sp>
    </p:spTree>
    <p:extLst>
      <p:ext uri="{BB962C8B-B14F-4D97-AF65-F5344CB8AC3E}">
        <p14:creationId xmlns:p14="http://schemas.microsoft.com/office/powerpoint/2010/main" val="5018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943600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tr-TR" sz="2800" dirty="0" err="1">
                <a:latin typeface="+mj-lt"/>
              </a:rPr>
              <a:t>Tadalafil</a:t>
            </a:r>
            <a:r>
              <a:rPr lang="tr-TR" sz="2800" dirty="0">
                <a:latin typeface="+mj-lt"/>
              </a:rPr>
              <a:t> yanıtsız </a:t>
            </a:r>
            <a:r>
              <a:rPr lang="tr-TR" sz="2800" dirty="0" smtClean="0">
                <a:latin typeface="+mj-lt"/>
              </a:rPr>
              <a:t>hastalarda (n=112) </a:t>
            </a:r>
            <a:r>
              <a:rPr lang="tr-TR" sz="2800" dirty="0">
                <a:latin typeface="+mj-lt"/>
              </a:rPr>
              <a:t>12 hafta </a:t>
            </a:r>
            <a:r>
              <a:rPr lang="tr-TR" sz="2800" dirty="0" smtClean="0">
                <a:latin typeface="+mj-lt"/>
              </a:rPr>
              <a:t>T10-T20 </a:t>
            </a:r>
          </a:p>
          <a:p>
            <a:pPr lvl="1">
              <a:lnSpc>
                <a:spcPct val="80000"/>
              </a:lnSpc>
            </a:pPr>
            <a:r>
              <a:rPr lang="tr-TR" sz="2400" dirty="0" err="1" smtClean="0">
                <a:latin typeface="+mj-lt"/>
              </a:rPr>
              <a:t>ereksiyonda</a:t>
            </a:r>
            <a:r>
              <a:rPr lang="tr-TR" sz="2400" dirty="0" smtClean="0">
                <a:latin typeface="+mj-lt"/>
              </a:rPr>
              <a:t> düzelme…%58/%52 (T10/T20)</a:t>
            </a:r>
          </a:p>
          <a:p>
            <a:pPr lvl="1">
              <a:lnSpc>
                <a:spcPct val="80000"/>
              </a:lnSpc>
            </a:pPr>
            <a:r>
              <a:rPr lang="tr-TR" sz="2400" dirty="0" smtClean="0">
                <a:latin typeface="+mj-lt"/>
              </a:rPr>
              <a:t>IIEF&gt;26…%41/%32 (T10/T20)</a:t>
            </a:r>
            <a:endParaRPr lang="tr-TR" sz="2400" dirty="0">
              <a:latin typeface="+mj-lt"/>
            </a:endParaRP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i="1" dirty="0" err="1">
                <a:solidFill>
                  <a:schemeClr val="tx2"/>
                </a:solidFill>
                <a:latin typeface="+mj-lt"/>
              </a:rPr>
              <a:t>Mc</a:t>
            </a:r>
            <a:r>
              <a:rPr lang="tr-TR" sz="1800" b="1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tr-TR" sz="1800" b="1" i="1" dirty="0" err="1">
                <a:solidFill>
                  <a:schemeClr val="tx2"/>
                </a:solidFill>
                <a:latin typeface="+mj-lt"/>
              </a:rPr>
              <a:t>Mahon</a:t>
            </a:r>
            <a:r>
              <a:rPr lang="tr-TR" sz="1800" b="1" i="1" dirty="0">
                <a:solidFill>
                  <a:schemeClr val="tx2"/>
                </a:solidFill>
                <a:latin typeface="+mj-lt"/>
              </a:rPr>
              <a:t> C J </a:t>
            </a:r>
            <a:r>
              <a:rPr lang="tr-TR" sz="1800" b="1" i="1" dirty="0" err="1">
                <a:solidFill>
                  <a:schemeClr val="tx2"/>
                </a:solidFill>
                <a:latin typeface="+mj-lt"/>
              </a:rPr>
              <a:t>Sex</a:t>
            </a:r>
            <a:r>
              <a:rPr lang="tr-TR" sz="1800" b="1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tr-TR" sz="1800" b="1" i="1" dirty="0" err="1">
                <a:solidFill>
                  <a:schemeClr val="tx2"/>
                </a:solidFill>
                <a:latin typeface="+mj-lt"/>
              </a:rPr>
              <a:t>Med</a:t>
            </a:r>
            <a:r>
              <a:rPr lang="tr-TR" sz="1800" b="1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tr-TR" sz="1800" b="1" i="1" dirty="0" smtClean="0">
                <a:solidFill>
                  <a:schemeClr val="tx2"/>
                </a:solidFill>
                <a:latin typeface="+mj-lt"/>
              </a:rPr>
              <a:t>2004; 1</a:t>
            </a:r>
            <a:r>
              <a:rPr lang="tr-TR" sz="1800" b="1" i="1" dirty="0">
                <a:solidFill>
                  <a:schemeClr val="tx2"/>
                </a:solidFill>
                <a:latin typeface="+mj-lt"/>
              </a:rPr>
              <a:t>: </a:t>
            </a:r>
            <a:r>
              <a:rPr lang="tr-TR" sz="1800" b="1" i="1" dirty="0" smtClean="0">
                <a:solidFill>
                  <a:schemeClr val="tx2"/>
                </a:solidFill>
                <a:latin typeface="+mj-lt"/>
              </a:rPr>
              <a:t>292-300</a:t>
            </a:r>
            <a:r>
              <a:rPr lang="tr-TR" sz="1800" b="1" i="1" dirty="0" smtClean="0">
                <a:latin typeface="+mj-lt"/>
              </a:rPr>
              <a:t>.</a:t>
            </a:r>
            <a:endParaRPr lang="tr-TR" sz="1800" b="1" i="1" dirty="0">
              <a:latin typeface="+mj-lt"/>
            </a:endParaRPr>
          </a:p>
          <a:p>
            <a:pPr>
              <a:lnSpc>
                <a:spcPct val="80000"/>
              </a:lnSpc>
            </a:pPr>
            <a:endParaRPr lang="tr-TR" sz="28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tr-TR" sz="2800" dirty="0">
                <a:latin typeface="+mj-lt"/>
              </a:rPr>
              <a:t>T20 on-</a:t>
            </a:r>
            <a:r>
              <a:rPr lang="tr-TR" sz="2800" dirty="0" err="1">
                <a:latin typeface="+mj-lt"/>
              </a:rPr>
              <a:t>demand</a:t>
            </a:r>
            <a:r>
              <a:rPr lang="tr-TR" sz="2800" dirty="0">
                <a:latin typeface="+mj-lt"/>
              </a:rPr>
              <a:t> </a:t>
            </a:r>
            <a:r>
              <a:rPr lang="tr-TR" sz="2800" dirty="0" err="1">
                <a:latin typeface="+mj-lt"/>
              </a:rPr>
              <a:t>vs</a:t>
            </a:r>
            <a:r>
              <a:rPr lang="tr-TR" sz="2800" dirty="0">
                <a:latin typeface="+mj-lt"/>
              </a:rPr>
              <a:t> T10 </a:t>
            </a:r>
            <a:r>
              <a:rPr lang="tr-TR" sz="2800" dirty="0" smtClean="0">
                <a:latin typeface="+mj-lt"/>
              </a:rPr>
              <a:t>günlük 12 hafta (n=145);</a:t>
            </a:r>
            <a:endParaRPr lang="tr-TR" sz="2800" dirty="0">
              <a:latin typeface="+mj-lt"/>
            </a:endParaRPr>
          </a:p>
          <a:p>
            <a:pPr lvl="1">
              <a:lnSpc>
                <a:spcPct val="80000"/>
              </a:lnSpc>
            </a:pPr>
            <a:r>
              <a:rPr lang="tr-TR" sz="2400" dirty="0">
                <a:latin typeface="+mj-lt"/>
              </a:rPr>
              <a:t>IIEF artışı</a:t>
            </a:r>
            <a:r>
              <a:rPr lang="tr-TR" sz="2400" dirty="0" smtClean="0">
                <a:latin typeface="+mj-lt"/>
              </a:rPr>
              <a:t>………8.3 vs. 11.9 </a:t>
            </a:r>
            <a:endParaRPr lang="tr-TR" sz="2400" dirty="0">
              <a:latin typeface="+mj-lt"/>
            </a:endParaRPr>
          </a:p>
          <a:p>
            <a:pPr lvl="1">
              <a:lnSpc>
                <a:spcPct val="80000"/>
              </a:lnSpc>
            </a:pPr>
            <a:r>
              <a:rPr lang="tr-TR" sz="2400" dirty="0">
                <a:latin typeface="+mj-lt"/>
              </a:rPr>
              <a:t>başarılı </a:t>
            </a:r>
            <a:r>
              <a:rPr lang="tr-TR" sz="2400" dirty="0" err="1">
                <a:latin typeface="+mj-lt"/>
              </a:rPr>
              <a:t>koit</a:t>
            </a:r>
            <a:r>
              <a:rPr lang="tr-TR" sz="2400" dirty="0">
                <a:latin typeface="+mj-lt"/>
              </a:rPr>
              <a:t>…..%69 </a:t>
            </a:r>
            <a:r>
              <a:rPr lang="tr-TR" sz="2400" dirty="0" smtClean="0">
                <a:latin typeface="+mj-lt"/>
              </a:rPr>
              <a:t>vs. </a:t>
            </a:r>
            <a:r>
              <a:rPr lang="tr-TR" sz="2400" dirty="0">
                <a:latin typeface="+mj-lt"/>
              </a:rPr>
              <a:t>%</a:t>
            </a:r>
            <a:r>
              <a:rPr lang="tr-TR" sz="2400" dirty="0" smtClean="0">
                <a:latin typeface="+mj-lt"/>
              </a:rPr>
              <a:t>84</a:t>
            </a:r>
          </a:p>
          <a:p>
            <a:pPr lvl="1">
              <a:lnSpc>
                <a:spcPct val="80000"/>
              </a:lnSpc>
            </a:pPr>
            <a:r>
              <a:rPr lang="tr-TR" sz="2400" dirty="0" smtClean="0">
                <a:latin typeface="+mj-lt"/>
              </a:rPr>
              <a:t>IIEF&gt;26…………%57 vs. %73</a:t>
            </a:r>
          </a:p>
          <a:p>
            <a:pPr lvl="1">
              <a:lnSpc>
                <a:spcPct val="80000"/>
              </a:lnSpc>
            </a:pPr>
            <a:r>
              <a:rPr lang="tr-TR" sz="2400" dirty="0" smtClean="0">
                <a:latin typeface="+mj-lt"/>
              </a:rPr>
              <a:t>Tercih…………..%28 vs. %72</a:t>
            </a:r>
            <a:endParaRPr lang="tr-TR" sz="2400" dirty="0">
              <a:latin typeface="+mj-lt"/>
            </a:endParaRP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tr-TR" sz="1800" b="1" i="1" dirty="0" err="1">
                <a:solidFill>
                  <a:schemeClr val="tx2"/>
                </a:solidFill>
                <a:latin typeface="+mj-lt"/>
              </a:rPr>
              <a:t>Mc</a:t>
            </a:r>
            <a:r>
              <a:rPr lang="tr-TR" sz="1800" b="1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tr-TR" sz="1800" b="1" i="1" dirty="0" err="1">
                <a:solidFill>
                  <a:schemeClr val="tx2"/>
                </a:solidFill>
                <a:latin typeface="+mj-lt"/>
              </a:rPr>
              <a:t>Mahon</a:t>
            </a:r>
            <a:r>
              <a:rPr lang="tr-TR" sz="1800" b="1" i="1" dirty="0">
                <a:solidFill>
                  <a:schemeClr val="tx2"/>
                </a:solidFill>
                <a:latin typeface="+mj-lt"/>
              </a:rPr>
              <a:t> C J </a:t>
            </a:r>
            <a:r>
              <a:rPr lang="tr-TR" sz="1800" b="1" i="1" dirty="0" err="1">
                <a:solidFill>
                  <a:schemeClr val="tx2"/>
                </a:solidFill>
                <a:latin typeface="+mj-lt"/>
              </a:rPr>
              <a:t>Sex</a:t>
            </a:r>
            <a:r>
              <a:rPr lang="tr-TR" sz="1800" b="1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tr-TR" sz="1800" b="1" i="1" dirty="0" err="1">
                <a:solidFill>
                  <a:schemeClr val="tx2"/>
                </a:solidFill>
                <a:latin typeface="+mj-lt"/>
              </a:rPr>
              <a:t>Med</a:t>
            </a:r>
            <a:r>
              <a:rPr lang="tr-TR" sz="1800" b="1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tr-TR" sz="1800" b="1" i="1" dirty="0" smtClean="0">
                <a:solidFill>
                  <a:schemeClr val="tx2"/>
                </a:solidFill>
                <a:latin typeface="+mj-lt"/>
              </a:rPr>
              <a:t>2005; 2</a:t>
            </a:r>
            <a:r>
              <a:rPr lang="tr-TR" sz="1800" b="1" i="1" dirty="0">
                <a:solidFill>
                  <a:schemeClr val="tx2"/>
                </a:solidFill>
                <a:latin typeface="+mj-lt"/>
              </a:rPr>
              <a:t>: </a:t>
            </a:r>
            <a:r>
              <a:rPr lang="tr-TR" sz="1800" b="1" i="1" dirty="0" smtClean="0">
                <a:solidFill>
                  <a:schemeClr val="tx2"/>
                </a:solidFill>
                <a:latin typeface="+mj-lt"/>
              </a:rPr>
              <a:t>415-427.</a:t>
            </a:r>
            <a:endParaRPr lang="tr-TR" sz="1800" b="1" i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tr-TR" sz="2800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tr-TR" sz="2800" dirty="0" smtClean="0">
                <a:latin typeface="+mj-lt"/>
              </a:rPr>
              <a:t>T5 vs. T10 günlük 12-15 hafta (</a:t>
            </a:r>
            <a:r>
              <a:rPr lang="tr-TR" sz="2800" dirty="0" err="1" smtClean="0">
                <a:latin typeface="+mj-lt"/>
              </a:rPr>
              <a:t>plasebo</a:t>
            </a:r>
            <a:r>
              <a:rPr lang="tr-TR" sz="2800" dirty="0" smtClean="0">
                <a:latin typeface="+mj-lt"/>
              </a:rPr>
              <a:t>) (n=234)</a:t>
            </a:r>
          </a:p>
          <a:p>
            <a:pPr lvl="1">
              <a:lnSpc>
                <a:spcPct val="80000"/>
              </a:lnSpc>
            </a:pPr>
            <a:r>
              <a:rPr lang="tr-TR" sz="2400" dirty="0" smtClean="0">
                <a:latin typeface="+mj-lt"/>
              </a:rPr>
              <a:t>IIEF artışı……..9.7 vs. 9.4 (0.9)</a:t>
            </a:r>
          </a:p>
          <a:p>
            <a:pPr lvl="1">
              <a:lnSpc>
                <a:spcPct val="80000"/>
              </a:lnSpc>
            </a:pPr>
            <a:r>
              <a:rPr lang="tr-TR" sz="2400" dirty="0" smtClean="0">
                <a:latin typeface="+mj-lt"/>
              </a:rPr>
              <a:t>SEP2 yanıt…..%79.4 </a:t>
            </a:r>
            <a:r>
              <a:rPr lang="tr-TR" sz="2400" dirty="0" err="1" smtClean="0">
                <a:latin typeface="+mj-lt"/>
              </a:rPr>
              <a:t>vs</a:t>
            </a:r>
            <a:r>
              <a:rPr lang="tr-TR" sz="2400" dirty="0" smtClean="0">
                <a:latin typeface="+mj-lt"/>
              </a:rPr>
              <a:t> %81.2 (%51.7)</a:t>
            </a:r>
          </a:p>
          <a:p>
            <a:pPr lvl="1">
              <a:lnSpc>
                <a:spcPct val="80000"/>
              </a:lnSpc>
            </a:pPr>
            <a:r>
              <a:rPr lang="tr-TR" sz="2400" dirty="0" smtClean="0">
                <a:latin typeface="+mj-lt"/>
              </a:rPr>
              <a:t>SEP3 yanıt…..%67.2 vs.%72.8 (%36.7)</a:t>
            </a:r>
          </a:p>
          <a:p>
            <a:pPr marL="457200" lvl="1" indent="0" algn="r">
              <a:lnSpc>
                <a:spcPct val="80000"/>
              </a:lnSpc>
              <a:buNone/>
            </a:pPr>
            <a:r>
              <a:rPr lang="tr-TR" sz="1900" b="1" i="1" dirty="0" err="1" smtClean="0">
                <a:solidFill>
                  <a:schemeClr val="tx2"/>
                </a:solidFill>
                <a:latin typeface="+mj-lt"/>
              </a:rPr>
              <a:t>Porst</a:t>
            </a:r>
            <a:r>
              <a:rPr lang="tr-TR" sz="1900" b="1" i="1" dirty="0" smtClean="0">
                <a:solidFill>
                  <a:schemeClr val="tx2"/>
                </a:solidFill>
                <a:latin typeface="+mj-lt"/>
              </a:rPr>
              <a:t> H </a:t>
            </a:r>
            <a:r>
              <a:rPr lang="tr-TR" sz="1900" b="1" i="1" dirty="0" err="1" smtClean="0">
                <a:solidFill>
                  <a:schemeClr val="tx2"/>
                </a:solidFill>
                <a:latin typeface="+mj-lt"/>
              </a:rPr>
              <a:t>Eur</a:t>
            </a:r>
            <a:r>
              <a:rPr lang="tr-TR" sz="1900" b="1" i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tr-TR" sz="1900" b="1" i="1" dirty="0" err="1" smtClean="0">
                <a:solidFill>
                  <a:schemeClr val="tx2"/>
                </a:solidFill>
                <a:latin typeface="+mj-lt"/>
              </a:rPr>
              <a:t>Urol</a:t>
            </a:r>
            <a:r>
              <a:rPr lang="tr-TR" sz="1900" b="1" i="1" dirty="0" smtClean="0">
                <a:solidFill>
                  <a:schemeClr val="tx2"/>
                </a:solidFill>
                <a:latin typeface="+mj-lt"/>
              </a:rPr>
              <a:t> 2006; 50:351-359</a:t>
            </a:r>
            <a:r>
              <a:rPr lang="tr-TR" sz="1900" b="1" i="1" dirty="0" smtClean="0">
                <a:latin typeface="+mj-lt"/>
              </a:rPr>
              <a:t>.</a:t>
            </a:r>
          </a:p>
          <a:p>
            <a:pPr>
              <a:lnSpc>
                <a:spcPct val="80000"/>
              </a:lnSpc>
            </a:pPr>
            <a:endParaRPr lang="tr-T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066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6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6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6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6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326468"/>
            <a:ext cx="8229600" cy="4205064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tr-TR" sz="2800" dirty="0" smtClean="0"/>
              <a:t>T2.5 vs. T5 </a:t>
            </a:r>
            <a:r>
              <a:rPr lang="tr-TR" sz="2800" dirty="0"/>
              <a:t>günlük </a:t>
            </a:r>
            <a:r>
              <a:rPr lang="tr-TR" sz="2800" dirty="0" smtClean="0"/>
              <a:t>24 </a:t>
            </a:r>
            <a:r>
              <a:rPr lang="tr-TR" sz="2800" dirty="0"/>
              <a:t>hafta (</a:t>
            </a:r>
            <a:r>
              <a:rPr lang="tr-TR" sz="2800" dirty="0" err="1"/>
              <a:t>plasebo</a:t>
            </a:r>
            <a:r>
              <a:rPr lang="tr-TR" sz="2800" dirty="0"/>
              <a:t>) (</a:t>
            </a:r>
            <a:r>
              <a:rPr lang="tr-TR" sz="2800" dirty="0" smtClean="0"/>
              <a:t>n=238);</a:t>
            </a:r>
          </a:p>
          <a:p>
            <a:pPr lvl="1">
              <a:lnSpc>
                <a:spcPct val="80000"/>
              </a:lnSpc>
            </a:pPr>
            <a:r>
              <a:rPr lang="tr-TR" sz="2400" dirty="0"/>
              <a:t>IIEF artışı……..6.1 vs. 7.0 (1.2)</a:t>
            </a:r>
          </a:p>
          <a:p>
            <a:pPr lvl="1">
              <a:lnSpc>
                <a:spcPct val="80000"/>
              </a:lnSpc>
            </a:pPr>
            <a:r>
              <a:rPr lang="tr-TR" sz="2400" dirty="0"/>
              <a:t>SEP2 yanıt…..%24 </a:t>
            </a:r>
            <a:r>
              <a:rPr lang="tr-TR" sz="2400" dirty="0" err="1"/>
              <a:t>vs</a:t>
            </a:r>
            <a:r>
              <a:rPr lang="tr-TR" sz="2400" dirty="0"/>
              <a:t> %26 (%5)</a:t>
            </a:r>
          </a:p>
          <a:p>
            <a:pPr lvl="1">
              <a:lnSpc>
                <a:spcPct val="80000"/>
              </a:lnSpc>
            </a:pPr>
            <a:r>
              <a:rPr lang="tr-TR" sz="2400" dirty="0"/>
              <a:t>SEP3 yanıt…..%31 vs.%35 (%10)</a:t>
            </a:r>
          </a:p>
          <a:p>
            <a:pPr marL="457200" lvl="1" indent="0" algn="r">
              <a:lnSpc>
                <a:spcPct val="80000"/>
              </a:lnSpc>
              <a:buNone/>
            </a:pPr>
            <a:r>
              <a:rPr lang="tr-TR" sz="1800" b="1" i="1" dirty="0" err="1">
                <a:solidFill>
                  <a:schemeClr val="tx2"/>
                </a:solidFill>
              </a:rPr>
              <a:t>Rajfer</a:t>
            </a:r>
            <a:r>
              <a:rPr lang="tr-TR" sz="1800" b="1" i="1" dirty="0">
                <a:solidFill>
                  <a:schemeClr val="tx2"/>
                </a:solidFill>
              </a:rPr>
              <a:t> J </a:t>
            </a:r>
            <a:r>
              <a:rPr lang="tr-TR" sz="1800" b="1" i="1" dirty="0" err="1">
                <a:solidFill>
                  <a:schemeClr val="tx2"/>
                </a:solidFill>
              </a:rPr>
              <a:t>Int</a:t>
            </a:r>
            <a:r>
              <a:rPr lang="tr-TR" sz="1800" b="1" i="1" dirty="0">
                <a:solidFill>
                  <a:schemeClr val="tx2"/>
                </a:solidFill>
              </a:rPr>
              <a:t> J </a:t>
            </a:r>
            <a:r>
              <a:rPr lang="tr-TR" sz="1800" b="1" i="1" dirty="0" err="1">
                <a:solidFill>
                  <a:schemeClr val="tx2"/>
                </a:solidFill>
              </a:rPr>
              <a:t>Impot</a:t>
            </a:r>
            <a:r>
              <a:rPr lang="tr-TR" sz="1800" b="1" i="1" dirty="0">
                <a:solidFill>
                  <a:schemeClr val="tx2"/>
                </a:solidFill>
              </a:rPr>
              <a:t> </a:t>
            </a:r>
            <a:r>
              <a:rPr lang="tr-TR" sz="1800" b="1" i="1" dirty="0" err="1">
                <a:solidFill>
                  <a:schemeClr val="tx2"/>
                </a:solidFill>
              </a:rPr>
              <a:t>Res</a:t>
            </a:r>
            <a:r>
              <a:rPr lang="tr-TR" sz="1800" b="1" i="1" dirty="0">
                <a:solidFill>
                  <a:schemeClr val="tx2"/>
                </a:solidFill>
              </a:rPr>
              <a:t> 2007; 19:95-103.</a:t>
            </a:r>
          </a:p>
          <a:p>
            <a:pPr>
              <a:lnSpc>
                <a:spcPct val="80000"/>
              </a:lnSpc>
            </a:pPr>
            <a:endParaRPr lang="tr-TR" sz="2800" dirty="0"/>
          </a:p>
          <a:p>
            <a:pPr>
              <a:lnSpc>
                <a:spcPct val="80000"/>
              </a:lnSpc>
            </a:pPr>
            <a:r>
              <a:rPr lang="tr-TR" sz="2800" dirty="0" smtClean="0"/>
              <a:t>T5 1 yıl (n=202) ve 2 yıl (n=135);</a:t>
            </a:r>
          </a:p>
          <a:p>
            <a:pPr lvl="1">
              <a:lnSpc>
                <a:spcPct val="80000"/>
              </a:lnSpc>
            </a:pPr>
            <a:r>
              <a:rPr lang="tr-TR" sz="2400" dirty="0" smtClean="0"/>
              <a:t>IIEF……….24.1 (13.7) ve 24.8 (14.0)</a:t>
            </a:r>
          </a:p>
          <a:p>
            <a:pPr lvl="1">
              <a:lnSpc>
                <a:spcPct val="80000"/>
              </a:lnSpc>
            </a:pPr>
            <a:r>
              <a:rPr lang="tr-TR" sz="2400" dirty="0" smtClean="0"/>
              <a:t>IIEF&gt;26….%57.9 ve %57.7</a:t>
            </a:r>
          </a:p>
          <a:p>
            <a:pPr lvl="1">
              <a:lnSpc>
                <a:spcPct val="80000"/>
              </a:lnSpc>
            </a:pPr>
            <a:r>
              <a:rPr lang="tr-TR" sz="2400" dirty="0" smtClean="0"/>
              <a:t>Tedaviyi terk…%3 ve %16</a:t>
            </a:r>
          </a:p>
          <a:p>
            <a:pPr marL="457200" lvl="1" indent="0" algn="r">
              <a:lnSpc>
                <a:spcPct val="80000"/>
              </a:lnSpc>
              <a:buNone/>
            </a:pPr>
            <a:r>
              <a:rPr lang="tr-TR" sz="1800" b="1" i="1" dirty="0" err="1" smtClean="0">
                <a:solidFill>
                  <a:schemeClr val="tx2"/>
                </a:solidFill>
              </a:rPr>
              <a:t>Porst</a:t>
            </a:r>
            <a:r>
              <a:rPr lang="tr-TR" sz="1800" b="1" i="1" dirty="0" smtClean="0">
                <a:solidFill>
                  <a:schemeClr val="tx2"/>
                </a:solidFill>
              </a:rPr>
              <a:t> H J </a:t>
            </a:r>
            <a:r>
              <a:rPr lang="tr-TR" sz="1800" b="1" i="1" dirty="0" err="1" smtClean="0">
                <a:solidFill>
                  <a:schemeClr val="tx2"/>
                </a:solidFill>
              </a:rPr>
              <a:t>Sex</a:t>
            </a:r>
            <a:r>
              <a:rPr lang="tr-TR" sz="1800" b="1" i="1" dirty="0" smtClean="0">
                <a:solidFill>
                  <a:schemeClr val="tx2"/>
                </a:solidFill>
              </a:rPr>
              <a:t> </a:t>
            </a:r>
            <a:r>
              <a:rPr lang="tr-TR" sz="1800" b="1" i="1" dirty="0" err="1" smtClean="0">
                <a:solidFill>
                  <a:schemeClr val="tx2"/>
                </a:solidFill>
              </a:rPr>
              <a:t>Med</a:t>
            </a:r>
            <a:r>
              <a:rPr lang="tr-TR" sz="1800" b="1" i="1" dirty="0" smtClean="0">
                <a:solidFill>
                  <a:schemeClr val="tx2"/>
                </a:solidFill>
              </a:rPr>
              <a:t> 2008;5:2160-2169.</a:t>
            </a:r>
            <a:endParaRPr lang="tr-TR" sz="1800" b="1" i="1" dirty="0">
              <a:solidFill>
                <a:schemeClr val="tx2"/>
              </a:solidFill>
            </a:endParaRPr>
          </a:p>
          <a:p>
            <a:endParaRPr lang="tr-T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t="13142" r="7092" b="27243"/>
          <a:stretch/>
        </p:blipFill>
        <p:spPr bwMode="auto">
          <a:xfrm>
            <a:off x="251520" y="440668"/>
            <a:ext cx="8640960" cy="5976664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2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128" y="188640"/>
            <a:ext cx="7769745" cy="1143000"/>
          </a:xfr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T5 mg ile IIEF&gt;26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4" name="TextBox 16"/>
          <p:cNvSpPr txBox="1">
            <a:spLocks noChangeArrowheads="1"/>
          </p:cNvSpPr>
          <p:nvPr/>
        </p:nvSpPr>
        <p:spPr bwMode="auto">
          <a:xfrm>
            <a:off x="3881416" y="5949280"/>
            <a:ext cx="4608512" cy="400110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tr-TR" sz="2000" b="1" i="1" dirty="0" smtClean="0"/>
              <a:t>Kim ED </a:t>
            </a:r>
            <a:r>
              <a:rPr lang="sv-SE" sz="2000" b="1" i="1" dirty="0" smtClean="0"/>
              <a:t>J </a:t>
            </a:r>
            <a:r>
              <a:rPr lang="sv-SE" sz="2000" b="1" i="1" dirty="0"/>
              <a:t>Sex </a:t>
            </a:r>
            <a:r>
              <a:rPr lang="sv-SE" sz="2000" b="1" i="1" dirty="0" smtClean="0"/>
              <a:t>Med 2014;1:820-</a:t>
            </a:r>
            <a:r>
              <a:rPr lang="tr-TR" sz="2000" b="1" i="1" dirty="0" smtClean="0"/>
              <a:t>8</a:t>
            </a:r>
            <a:r>
              <a:rPr lang="sv-SE" sz="2000" b="1" i="1" dirty="0" smtClean="0"/>
              <a:t>30</a:t>
            </a:r>
            <a:r>
              <a:rPr lang="tr-TR" sz="2000" b="1" i="1" dirty="0" smtClean="0"/>
              <a:t>.</a:t>
            </a:r>
            <a:endParaRPr lang="en-US" altLang="tr-T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25" name="Group 12"/>
          <p:cNvGrpSpPr>
            <a:grpSpLocks noChangeAspect="1"/>
          </p:cNvGrpSpPr>
          <p:nvPr/>
        </p:nvGrpSpPr>
        <p:grpSpPr bwMode="auto">
          <a:xfrm>
            <a:off x="755576" y="1487587"/>
            <a:ext cx="7734352" cy="3957637"/>
            <a:chOff x="44" y="913"/>
            <a:chExt cx="5672" cy="2493"/>
          </a:xfrm>
        </p:grpSpPr>
        <p:sp>
          <p:nvSpPr>
            <p:cNvPr id="9227" name="AutoShape 11"/>
            <p:cNvSpPr>
              <a:spLocks noChangeAspect="1" noChangeArrowheads="1" noTextEdit="1"/>
            </p:cNvSpPr>
            <p:nvPr/>
          </p:nvSpPr>
          <p:spPr bwMode="auto">
            <a:xfrm>
              <a:off x="44" y="913"/>
              <a:ext cx="5672" cy="2493"/>
            </a:xfrm>
            <a:prstGeom prst="rect">
              <a:avLst/>
            </a:pr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228" name="Picture 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1" y="2479"/>
              <a:ext cx="743" cy="194"/>
            </a:xfrm>
            <a:prstGeom prst="rect">
              <a:avLst/>
            </a:pr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9" name="Picture 14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1" y="2479"/>
              <a:ext cx="743" cy="1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/>
          </p:spPr>
        </p:pic>
        <p:pic>
          <p:nvPicPr>
            <p:cNvPr id="9230" name="Picture 1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" y="2063"/>
              <a:ext cx="743" cy="6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2" name="Picture 1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2049"/>
              <a:ext cx="744" cy="62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3" name="Picture 18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" y="2049"/>
              <a:ext cx="744" cy="624"/>
            </a:xfrm>
            <a:prstGeom prst="rect">
              <a:avLst/>
            </a:prstGeom>
            <a:solidFill>
              <a:srgbClr val="FFC000"/>
            </a:solidFill>
            <a:ln w="3175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/>
          </p:spPr>
        </p:pic>
        <p:sp>
          <p:nvSpPr>
            <p:cNvPr id="9234" name="Rectangle 19"/>
            <p:cNvSpPr>
              <a:spLocks noChangeArrowheads="1"/>
            </p:cNvSpPr>
            <p:nvPr/>
          </p:nvSpPr>
          <p:spPr bwMode="auto">
            <a:xfrm>
              <a:off x="1113" y="1106"/>
              <a:ext cx="6" cy="1564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accent1">
                  <a:lumMod val="60000"/>
                  <a:lumOff val="40000"/>
                </a:schemeClr>
              </a:solidFill>
              <a:bevel/>
              <a:headEnd/>
              <a:tailEnd/>
            </a:ln>
          </p:spPr>
          <p:txBody>
            <a:bodyPr/>
            <a:lstStyle/>
            <a:p>
              <a:pPr eaLnBrk="1" hangingPunct="1"/>
              <a:endParaRPr lang="tr-TR" altLang="tr-TR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5" name="Freeform 20"/>
            <p:cNvSpPr>
              <a:spLocks noEditPoints="1"/>
            </p:cNvSpPr>
            <p:nvPr/>
          </p:nvSpPr>
          <p:spPr bwMode="auto">
            <a:xfrm>
              <a:off x="1073" y="1104"/>
              <a:ext cx="43" cy="1569"/>
            </a:xfrm>
            <a:custGeom>
              <a:avLst/>
              <a:gdLst>
                <a:gd name="T0" fmla="*/ 0 w 43"/>
                <a:gd name="T1" fmla="*/ 1563 h 1569"/>
                <a:gd name="T2" fmla="*/ 43 w 43"/>
                <a:gd name="T3" fmla="*/ 1563 h 1569"/>
                <a:gd name="T4" fmla="*/ 43 w 43"/>
                <a:gd name="T5" fmla="*/ 1569 h 1569"/>
                <a:gd name="T6" fmla="*/ 0 w 43"/>
                <a:gd name="T7" fmla="*/ 1569 h 1569"/>
                <a:gd name="T8" fmla="*/ 0 w 43"/>
                <a:gd name="T9" fmla="*/ 1563 h 1569"/>
                <a:gd name="T10" fmla="*/ 0 w 43"/>
                <a:gd name="T11" fmla="*/ 1250 h 1569"/>
                <a:gd name="T12" fmla="*/ 43 w 43"/>
                <a:gd name="T13" fmla="*/ 1250 h 1569"/>
                <a:gd name="T14" fmla="*/ 43 w 43"/>
                <a:gd name="T15" fmla="*/ 1256 h 1569"/>
                <a:gd name="T16" fmla="*/ 0 w 43"/>
                <a:gd name="T17" fmla="*/ 1256 h 1569"/>
                <a:gd name="T18" fmla="*/ 0 w 43"/>
                <a:gd name="T19" fmla="*/ 1250 h 1569"/>
                <a:gd name="T20" fmla="*/ 0 w 43"/>
                <a:gd name="T21" fmla="*/ 937 h 1569"/>
                <a:gd name="T22" fmla="*/ 43 w 43"/>
                <a:gd name="T23" fmla="*/ 937 h 1569"/>
                <a:gd name="T24" fmla="*/ 43 w 43"/>
                <a:gd name="T25" fmla="*/ 943 h 1569"/>
                <a:gd name="T26" fmla="*/ 0 w 43"/>
                <a:gd name="T27" fmla="*/ 943 h 1569"/>
                <a:gd name="T28" fmla="*/ 0 w 43"/>
                <a:gd name="T29" fmla="*/ 937 h 1569"/>
                <a:gd name="T30" fmla="*/ 0 w 43"/>
                <a:gd name="T31" fmla="*/ 624 h 1569"/>
                <a:gd name="T32" fmla="*/ 43 w 43"/>
                <a:gd name="T33" fmla="*/ 624 h 1569"/>
                <a:gd name="T34" fmla="*/ 43 w 43"/>
                <a:gd name="T35" fmla="*/ 630 h 1569"/>
                <a:gd name="T36" fmla="*/ 0 w 43"/>
                <a:gd name="T37" fmla="*/ 630 h 1569"/>
                <a:gd name="T38" fmla="*/ 0 w 43"/>
                <a:gd name="T39" fmla="*/ 624 h 1569"/>
                <a:gd name="T40" fmla="*/ 0 w 43"/>
                <a:gd name="T41" fmla="*/ 313 h 1569"/>
                <a:gd name="T42" fmla="*/ 43 w 43"/>
                <a:gd name="T43" fmla="*/ 313 h 1569"/>
                <a:gd name="T44" fmla="*/ 43 w 43"/>
                <a:gd name="T45" fmla="*/ 318 h 1569"/>
                <a:gd name="T46" fmla="*/ 0 w 43"/>
                <a:gd name="T47" fmla="*/ 318 h 1569"/>
                <a:gd name="T48" fmla="*/ 0 w 43"/>
                <a:gd name="T49" fmla="*/ 313 h 1569"/>
                <a:gd name="T50" fmla="*/ 0 w 43"/>
                <a:gd name="T51" fmla="*/ 0 h 1569"/>
                <a:gd name="T52" fmla="*/ 43 w 43"/>
                <a:gd name="T53" fmla="*/ 0 h 1569"/>
                <a:gd name="T54" fmla="*/ 43 w 43"/>
                <a:gd name="T55" fmla="*/ 5 h 1569"/>
                <a:gd name="T56" fmla="*/ 0 w 43"/>
                <a:gd name="T57" fmla="*/ 5 h 1569"/>
                <a:gd name="T58" fmla="*/ 0 w 43"/>
                <a:gd name="T59" fmla="*/ 0 h 15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3" h="1569">
                  <a:moveTo>
                    <a:pt x="0" y="1563"/>
                  </a:moveTo>
                  <a:lnTo>
                    <a:pt x="43" y="1563"/>
                  </a:lnTo>
                  <a:lnTo>
                    <a:pt x="43" y="1569"/>
                  </a:lnTo>
                  <a:lnTo>
                    <a:pt x="0" y="1569"/>
                  </a:lnTo>
                  <a:lnTo>
                    <a:pt x="0" y="1563"/>
                  </a:lnTo>
                  <a:close/>
                  <a:moveTo>
                    <a:pt x="0" y="1250"/>
                  </a:moveTo>
                  <a:lnTo>
                    <a:pt x="43" y="1250"/>
                  </a:lnTo>
                  <a:lnTo>
                    <a:pt x="43" y="1256"/>
                  </a:lnTo>
                  <a:lnTo>
                    <a:pt x="0" y="1256"/>
                  </a:lnTo>
                  <a:lnTo>
                    <a:pt x="0" y="1250"/>
                  </a:lnTo>
                  <a:close/>
                  <a:moveTo>
                    <a:pt x="0" y="937"/>
                  </a:moveTo>
                  <a:lnTo>
                    <a:pt x="43" y="937"/>
                  </a:lnTo>
                  <a:lnTo>
                    <a:pt x="43" y="943"/>
                  </a:lnTo>
                  <a:lnTo>
                    <a:pt x="0" y="943"/>
                  </a:lnTo>
                  <a:lnTo>
                    <a:pt x="0" y="937"/>
                  </a:lnTo>
                  <a:close/>
                  <a:moveTo>
                    <a:pt x="0" y="624"/>
                  </a:moveTo>
                  <a:lnTo>
                    <a:pt x="43" y="624"/>
                  </a:lnTo>
                  <a:lnTo>
                    <a:pt x="43" y="630"/>
                  </a:lnTo>
                  <a:lnTo>
                    <a:pt x="0" y="630"/>
                  </a:lnTo>
                  <a:lnTo>
                    <a:pt x="0" y="624"/>
                  </a:lnTo>
                  <a:close/>
                  <a:moveTo>
                    <a:pt x="0" y="313"/>
                  </a:moveTo>
                  <a:lnTo>
                    <a:pt x="43" y="313"/>
                  </a:lnTo>
                  <a:lnTo>
                    <a:pt x="43" y="318"/>
                  </a:lnTo>
                  <a:lnTo>
                    <a:pt x="0" y="318"/>
                  </a:lnTo>
                  <a:lnTo>
                    <a:pt x="0" y="313"/>
                  </a:lnTo>
                  <a:close/>
                  <a:moveTo>
                    <a:pt x="0" y="0"/>
                  </a:moveTo>
                  <a:lnTo>
                    <a:pt x="43" y="0"/>
                  </a:lnTo>
                  <a:lnTo>
                    <a:pt x="43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9F9"/>
            </a:solidFill>
            <a:ln w="3175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6" name="Rectangle 21"/>
            <p:cNvSpPr>
              <a:spLocks noChangeArrowheads="1"/>
            </p:cNvSpPr>
            <p:nvPr/>
          </p:nvSpPr>
          <p:spPr bwMode="auto">
            <a:xfrm>
              <a:off x="1116" y="2667"/>
              <a:ext cx="2584" cy="29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accent1">
                  <a:lumMod val="60000"/>
                  <a:lumOff val="40000"/>
                </a:schemeClr>
              </a:solidFill>
              <a:bevel/>
              <a:headEnd/>
              <a:tailEnd/>
            </a:ln>
          </p:spPr>
          <p:txBody>
            <a:bodyPr/>
            <a:lstStyle/>
            <a:p>
              <a:pPr eaLnBrk="1" hangingPunct="1"/>
              <a:endParaRPr lang="tr-TR" altLang="tr-TR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8" name="Rectangle 23"/>
            <p:cNvSpPr>
              <a:spLocks noChangeArrowheads="1"/>
            </p:cNvSpPr>
            <p:nvPr/>
          </p:nvSpPr>
          <p:spPr bwMode="auto">
            <a:xfrm>
              <a:off x="1642" y="2284"/>
              <a:ext cx="314" cy="19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2000" dirty="0">
                  <a:latin typeface="Arial" panose="020B0604020202020204" pitchFamily="34" charset="0"/>
                  <a:cs typeface="Arial" panose="020B0604020202020204" pitchFamily="34" charset="0"/>
                </a:rPr>
                <a:t>12.1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41" name="Rectangle 26"/>
            <p:cNvSpPr>
              <a:spLocks noChangeArrowheads="1"/>
            </p:cNvSpPr>
            <p:nvPr/>
          </p:nvSpPr>
          <p:spPr bwMode="auto">
            <a:xfrm>
              <a:off x="2801" y="1812"/>
              <a:ext cx="314" cy="19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2000" dirty="0">
                  <a:latin typeface="Arial" panose="020B0604020202020204" pitchFamily="34" charset="0"/>
                  <a:cs typeface="Arial" panose="020B0604020202020204" pitchFamily="34" charset="0"/>
                </a:rPr>
                <a:t>39.6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43" name="Rectangle 28"/>
            <p:cNvSpPr>
              <a:spLocks noChangeArrowheads="1"/>
            </p:cNvSpPr>
            <p:nvPr/>
          </p:nvSpPr>
          <p:spPr bwMode="auto">
            <a:xfrm>
              <a:off x="912" y="2588"/>
              <a:ext cx="81" cy="17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1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44" name="Rectangle 29"/>
            <p:cNvSpPr>
              <a:spLocks noChangeArrowheads="1"/>
            </p:cNvSpPr>
            <p:nvPr/>
          </p:nvSpPr>
          <p:spPr bwMode="auto">
            <a:xfrm>
              <a:off x="832" y="2275"/>
              <a:ext cx="162" cy="17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18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45" name="Rectangle 30"/>
            <p:cNvSpPr>
              <a:spLocks noChangeArrowheads="1"/>
            </p:cNvSpPr>
            <p:nvPr/>
          </p:nvSpPr>
          <p:spPr bwMode="auto">
            <a:xfrm>
              <a:off x="832" y="1962"/>
              <a:ext cx="162" cy="17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18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46" name="Rectangle 31"/>
            <p:cNvSpPr>
              <a:spLocks noChangeArrowheads="1"/>
            </p:cNvSpPr>
            <p:nvPr/>
          </p:nvSpPr>
          <p:spPr bwMode="auto">
            <a:xfrm>
              <a:off x="832" y="1650"/>
              <a:ext cx="162" cy="17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18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47" name="Rectangle 32"/>
            <p:cNvSpPr>
              <a:spLocks noChangeArrowheads="1"/>
            </p:cNvSpPr>
            <p:nvPr/>
          </p:nvSpPr>
          <p:spPr bwMode="auto">
            <a:xfrm>
              <a:off x="832" y="1337"/>
              <a:ext cx="162" cy="17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1800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48" name="Rectangle 33"/>
            <p:cNvSpPr>
              <a:spLocks noChangeArrowheads="1"/>
            </p:cNvSpPr>
            <p:nvPr/>
          </p:nvSpPr>
          <p:spPr bwMode="auto">
            <a:xfrm>
              <a:off x="752" y="1024"/>
              <a:ext cx="242" cy="17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18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54" name="Rectangle 40"/>
            <p:cNvSpPr>
              <a:spLocks noChangeArrowheads="1"/>
            </p:cNvSpPr>
            <p:nvPr/>
          </p:nvSpPr>
          <p:spPr bwMode="auto">
            <a:xfrm>
              <a:off x="738" y="1604"/>
              <a:ext cx="0" cy="174"/>
            </a:xfrm>
            <a:prstGeom prst="rect">
              <a:avLst/>
            </a:pr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endParaRPr lang="tr-TR" altLang="tr-T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55" name="Rectangle 41"/>
            <p:cNvSpPr>
              <a:spLocks noChangeArrowheads="1"/>
            </p:cNvSpPr>
            <p:nvPr/>
          </p:nvSpPr>
          <p:spPr bwMode="auto">
            <a:xfrm>
              <a:off x="1420" y="2743"/>
              <a:ext cx="585" cy="19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2000" dirty="0">
                  <a:latin typeface="Arial" panose="020B0604020202020204" pitchFamily="34" charset="0"/>
                  <a:cs typeface="Arial" panose="020B0604020202020204" pitchFamily="34" charset="0"/>
                </a:rPr>
                <a:t>Plasebo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56" name="Rectangle 42"/>
            <p:cNvSpPr>
              <a:spLocks noChangeArrowheads="1"/>
            </p:cNvSpPr>
            <p:nvPr/>
          </p:nvSpPr>
          <p:spPr bwMode="auto">
            <a:xfrm>
              <a:off x="1383" y="2935"/>
              <a:ext cx="602" cy="19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20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tr-TR" altLang="tr-TR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N=199</a:t>
              </a:r>
              <a:r>
                <a:rPr lang="tr-TR" altLang="tr-TR" sz="2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61" name="Rectangle 47"/>
            <p:cNvSpPr>
              <a:spLocks noChangeArrowheads="1"/>
            </p:cNvSpPr>
            <p:nvPr/>
          </p:nvSpPr>
          <p:spPr bwMode="auto">
            <a:xfrm>
              <a:off x="2683" y="2784"/>
              <a:ext cx="594" cy="19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2000" dirty="0">
                  <a:latin typeface="Arial" panose="020B0604020202020204" pitchFamily="34" charset="0"/>
                  <a:cs typeface="Arial" panose="020B0604020202020204" pitchFamily="34" charset="0"/>
                </a:rPr>
                <a:t>Tadalafil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62" name="Rectangle 48"/>
            <p:cNvSpPr>
              <a:spLocks noChangeArrowheads="1"/>
            </p:cNvSpPr>
            <p:nvPr/>
          </p:nvSpPr>
          <p:spPr bwMode="auto">
            <a:xfrm>
              <a:off x="2814" y="2978"/>
              <a:ext cx="134" cy="19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2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tr-TR" altLang="tr-T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63" name="Rectangle 49"/>
            <p:cNvSpPr>
              <a:spLocks noChangeArrowheads="1"/>
            </p:cNvSpPr>
            <p:nvPr/>
          </p:nvSpPr>
          <p:spPr bwMode="auto">
            <a:xfrm>
              <a:off x="2924" y="2978"/>
              <a:ext cx="224" cy="19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2000" dirty="0">
                  <a:latin typeface="Arial" panose="020B0604020202020204" pitchFamily="34" charset="0"/>
                  <a:cs typeface="Arial" panose="020B0604020202020204" pitchFamily="34" charset="0"/>
                </a:rPr>
                <a:t>mg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64" name="Rectangle 50"/>
            <p:cNvSpPr>
              <a:spLocks noChangeArrowheads="1"/>
            </p:cNvSpPr>
            <p:nvPr/>
          </p:nvSpPr>
          <p:spPr bwMode="auto">
            <a:xfrm>
              <a:off x="2707" y="3183"/>
              <a:ext cx="602" cy="19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tr-TR" altLang="tr-TR" sz="2000" dirty="0">
                  <a:latin typeface="Arial" panose="020B0604020202020204" pitchFamily="34" charset="0"/>
                  <a:cs typeface="Arial" panose="020B0604020202020204" pitchFamily="34" charset="0"/>
                </a:rPr>
                <a:t>(N=197)</a:t>
              </a:r>
              <a:endParaRPr lang="tr-TR" altLang="tr-T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37" name="Dikdörtgen 9236"/>
          <p:cNvSpPr/>
          <p:nvPr/>
        </p:nvSpPr>
        <p:spPr>
          <a:xfrm rot="16200000">
            <a:off x="-676001" y="3063180"/>
            <a:ext cx="3957637" cy="806450"/>
          </a:xfrm>
          <a:prstGeom prst="rect">
            <a:avLst/>
          </a:prstGeom>
          <a:solidFill>
            <a:srgbClr val="000099"/>
          </a:solidFill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7575" eaLnBrk="1" hangingPunct="1">
              <a:defRPr/>
            </a:pPr>
            <a:r>
              <a:rPr lang="tr-TR" altLang="tr-TR" sz="1700" dirty="0">
                <a:latin typeface="Arial" panose="020B0604020202020204" pitchFamily="34" charset="0"/>
                <a:cs typeface="Arial" panose="020B0604020202020204" pitchFamily="34" charset="0"/>
              </a:rPr>
              <a:t>IIEF-EF domain skoru sonlanım noktasında ≥26 olan hastaların yüzdesi (ortalama, %)</a:t>
            </a:r>
            <a:endParaRPr lang="en-US" altLang="tr-TR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3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t="28189" r="8832" b="21630"/>
          <a:stretch/>
        </p:blipFill>
        <p:spPr bwMode="auto">
          <a:xfrm>
            <a:off x="323664" y="368660"/>
            <a:ext cx="8496673" cy="6120680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4572000" y="692696"/>
            <a:ext cx="4032448" cy="187220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25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820279"/>
            <a:ext cx="8229600" cy="5217443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tr-TR" dirty="0" smtClean="0"/>
              <a:t>IIEF……14 (+2)</a:t>
            </a:r>
          </a:p>
          <a:p>
            <a:endParaRPr lang="tr-TR" dirty="0" smtClean="0"/>
          </a:p>
          <a:p>
            <a:r>
              <a:rPr lang="tr-TR" dirty="0" smtClean="0"/>
              <a:t>ESWT tedavisi 1500x6 seans/3 hafta</a:t>
            </a:r>
          </a:p>
          <a:p>
            <a:r>
              <a:rPr lang="tr-TR" dirty="0" smtClean="0"/>
              <a:t>T5mg/gün</a:t>
            </a:r>
          </a:p>
          <a:p>
            <a:r>
              <a:rPr lang="tr-TR" dirty="0" smtClean="0"/>
              <a:t>1. ayda IIEF…..18</a:t>
            </a:r>
          </a:p>
          <a:p>
            <a:endParaRPr lang="tr-TR" dirty="0" smtClean="0"/>
          </a:p>
          <a:p>
            <a:r>
              <a:rPr lang="tr-TR" dirty="0" smtClean="0"/>
              <a:t>ESWT 2. seans 1500x6/3 hafta</a:t>
            </a:r>
          </a:p>
          <a:p>
            <a:r>
              <a:rPr lang="tr-TR" dirty="0" smtClean="0"/>
              <a:t>1. ayda IIEF…..20</a:t>
            </a:r>
          </a:p>
          <a:p>
            <a:endParaRPr lang="tr-TR" dirty="0"/>
          </a:p>
          <a:p>
            <a:r>
              <a:rPr lang="tr-TR" dirty="0" smtClean="0"/>
              <a:t>6. ayda ESWT 3.seans 1500x6/3 hafta</a:t>
            </a:r>
          </a:p>
          <a:p>
            <a:r>
              <a:rPr lang="tr-TR" dirty="0" smtClean="0"/>
              <a:t>IIEF……24</a:t>
            </a:r>
          </a:p>
          <a:p>
            <a:r>
              <a:rPr lang="tr-TR" dirty="0" smtClean="0"/>
              <a:t>PDE5i (LH)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383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8960" r="23798" b="12595"/>
          <a:stretch/>
        </p:blipFill>
        <p:spPr bwMode="auto">
          <a:xfrm>
            <a:off x="1864042" y="621323"/>
            <a:ext cx="5791201" cy="5255949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2190" r="6250" b="20668"/>
          <a:stretch/>
        </p:blipFill>
        <p:spPr bwMode="auto">
          <a:xfrm>
            <a:off x="681826" y="1268097"/>
            <a:ext cx="8155632" cy="3962400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9510" r="18389" b="14693"/>
          <a:stretch/>
        </p:blipFill>
        <p:spPr bwMode="auto">
          <a:xfrm>
            <a:off x="1085292" y="476672"/>
            <a:ext cx="6973417" cy="5580303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74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728700"/>
            <a:ext cx="8229600" cy="5400600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Robotik RRP</a:t>
            </a:r>
          </a:p>
          <a:p>
            <a:pPr lvl="1"/>
            <a:r>
              <a:rPr lang="tr-TR" dirty="0" smtClean="0"/>
              <a:t>Patoloji:</a:t>
            </a:r>
          </a:p>
          <a:p>
            <a:pPr lvl="2"/>
            <a:r>
              <a:rPr lang="tr-TR" dirty="0" smtClean="0"/>
              <a:t>Prostat: 45ccc, 48 gr 5.2x4.1x3.8 cm </a:t>
            </a:r>
          </a:p>
          <a:p>
            <a:pPr lvl="2"/>
            <a:r>
              <a:rPr lang="tr-TR" dirty="0" err="1" smtClean="0"/>
              <a:t>Vesiküloseminalis</a:t>
            </a:r>
            <a:r>
              <a:rPr lang="tr-TR" dirty="0" smtClean="0"/>
              <a:t>: Sağ 4x1.5x1 cm; Sol 3x1.5x1 cm </a:t>
            </a:r>
          </a:p>
          <a:p>
            <a:pPr lvl="2"/>
            <a:r>
              <a:rPr lang="tr-TR" dirty="0" err="1" smtClean="0"/>
              <a:t>Duktus</a:t>
            </a:r>
            <a:r>
              <a:rPr lang="tr-TR" dirty="0" smtClean="0"/>
              <a:t> </a:t>
            </a:r>
            <a:r>
              <a:rPr lang="tr-TR" dirty="0" err="1" smtClean="0"/>
              <a:t>deferens</a:t>
            </a:r>
            <a:r>
              <a:rPr lang="tr-TR" dirty="0" smtClean="0"/>
              <a:t>: Sağ 1.5x0.5 cm; Sol 2.5x0.5 cm </a:t>
            </a:r>
          </a:p>
          <a:p>
            <a:pPr lvl="2"/>
            <a:r>
              <a:rPr lang="tr-TR" dirty="0" smtClean="0"/>
              <a:t>Sağ </a:t>
            </a:r>
            <a:r>
              <a:rPr lang="tr-TR" dirty="0" err="1" smtClean="0"/>
              <a:t>apeks</a:t>
            </a:r>
            <a:r>
              <a:rPr lang="tr-TR" dirty="0"/>
              <a:t> </a:t>
            </a:r>
            <a:r>
              <a:rPr lang="tr-TR" dirty="0" err="1" smtClean="0"/>
              <a:t>posterolateral</a:t>
            </a:r>
            <a:r>
              <a:rPr lang="tr-TR" dirty="0" smtClean="0"/>
              <a:t>, sol </a:t>
            </a:r>
            <a:r>
              <a:rPr lang="tr-TR" dirty="0" err="1" smtClean="0"/>
              <a:t>lateral</a:t>
            </a:r>
            <a:r>
              <a:rPr lang="tr-TR" dirty="0" smtClean="0"/>
              <a:t> ve </a:t>
            </a:r>
            <a:r>
              <a:rPr lang="tr-TR" dirty="0" err="1" smtClean="0"/>
              <a:t>mid</a:t>
            </a:r>
            <a:r>
              <a:rPr lang="tr-TR" dirty="0" smtClean="0"/>
              <a:t> </a:t>
            </a:r>
            <a:r>
              <a:rPr lang="tr-TR" dirty="0" err="1" smtClean="0"/>
              <a:t>anterior</a:t>
            </a:r>
            <a:r>
              <a:rPr lang="tr-TR" dirty="0" smtClean="0"/>
              <a:t> yerleşimli </a:t>
            </a:r>
            <a:r>
              <a:rPr lang="tr-TR" dirty="0" err="1" smtClean="0"/>
              <a:t>adenoca</a:t>
            </a:r>
            <a:r>
              <a:rPr lang="tr-TR" dirty="0"/>
              <a:t>.</a:t>
            </a:r>
            <a:r>
              <a:rPr lang="tr-TR" dirty="0" smtClean="0"/>
              <a:t> (3+4) (</a:t>
            </a:r>
            <a:r>
              <a:rPr lang="tr-TR" dirty="0" err="1" smtClean="0"/>
              <a:t>Tm</a:t>
            </a:r>
            <a:r>
              <a:rPr lang="tr-TR" dirty="0" smtClean="0"/>
              <a:t> volüm: %2.64)</a:t>
            </a:r>
          </a:p>
          <a:p>
            <a:pPr lvl="2"/>
            <a:r>
              <a:rPr lang="tr-TR" dirty="0" err="1" smtClean="0"/>
              <a:t>Vasküler</a:t>
            </a:r>
            <a:r>
              <a:rPr lang="tr-TR" dirty="0" smtClean="0"/>
              <a:t>/lenfatik/</a:t>
            </a:r>
            <a:r>
              <a:rPr lang="tr-TR" dirty="0" err="1" smtClean="0"/>
              <a:t>perinöral</a:t>
            </a:r>
            <a:r>
              <a:rPr lang="tr-TR" dirty="0" smtClean="0"/>
              <a:t> </a:t>
            </a:r>
            <a:r>
              <a:rPr lang="tr-TR" dirty="0" err="1" smtClean="0"/>
              <a:t>invazyon</a:t>
            </a:r>
            <a:r>
              <a:rPr lang="tr-TR" dirty="0" smtClean="0"/>
              <a:t> yok</a:t>
            </a:r>
          </a:p>
          <a:p>
            <a:pPr lvl="2"/>
            <a:r>
              <a:rPr lang="tr-TR" dirty="0" smtClean="0"/>
              <a:t>Cerrahi sınırlar negatif</a:t>
            </a:r>
          </a:p>
          <a:p>
            <a:endParaRPr lang="tr-TR" dirty="0" smtClean="0"/>
          </a:p>
          <a:p>
            <a:r>
              <a:rPr lang="tr-TR" dirty="0" err="1" smtClean="0"/>
              <a:t>Üretral</a:t>
            </a:r>
            <a:r>
              <a:rPr lang="tr-TR" dirty="0" smtClean="0"/>
              <a:t> sonda </a:t>
            </a:r>
            <a:r>
              <a:rPr lang="tr-TR" dirty="0" err="1" smtClean="0"/>
              <a:t>postop</a:t>
            </a:r>
            <a:r>
              <a:rPr lang="tr-TR" dirty="0" smtClean="0"/>
              <a:t> 10. günde alındı</a:t>
            </a:r>
          </a:p>
          <a:p>
            <a:endParaRPr lang="tr-TR" dirty="0" smtClean="0"/>
          </a:p>
          <a:p>
            <a:r>
              <a:rPr lang="tr-TR" dirty="0" smtClean="0"/>
              <a:t>PDE5i 5 mg/gün başlandı (</a:t>
            </a:r>
            <a:r>
              <a:rPr lang="tr-TR" dirty="0" err="1" smtClean="0"/>
              <a:t>Preop</a:t>
            </a:r>
            <a:r>
              <a:rPr lang="tr-TR" dirty="0" smtClean="0"/>
              <a:t> ED sorunu yok)</a:t>
            </a:r>
            <a:endParaRPr lang="tr-TR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57200" y="1686508"/>
            <a:ext cx="8229600" cy="3484984"/>
          </a:xfrm>
          <a:prstGeom prst="rect">
            <a:avLst/>
          </a:prstGeo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dirty="0" smtClean="0"/>
          </a:p>
          <a:p>
            <a:r>
              <a:rPr lang="tr-TR" b="1" dirty="0" smtClean="0"/>
              <a:t>3. ay kontrol;</a:t>
            </a:r>
          </a:p>
          <a:p>
            <a:pPr lvl="1"/>
            <a:r>
              <a:rPr lang="tr-TR" dirty="0" smtClean="0"/>
              <a:t>PSA düzeyi normal (&lt;0.001 </a:t>
            </a:r>
            <a:r>
              <a:rPr lang="tr-TR" dirty="0" err="1" smtClean="0"/>
              <a:t>ng</a:t>
            </a:r>
            <a:r>
              <a:rPr lang="tr-TR" dirty="0" smtClean="0"/>
              <a:t>/ml)</a:t>
            </a:r>
          </a:p>
          <a:p>
            <a:pPr lvl="1"/>
            <a:r>
              <a:rPr lang="tr-TR" dirty="0" err="1" smtClean="0"/>
              <a:t>İnkontinans</a:t>
            </a:r>
            <a:r>
              <a:rPr lang="tr-TR" dirty="0" smtClean="0"/>
              <a:t> </a:t>
            </a:r>
            <a:r>
              <a:rPr lang="tr-TR" dirty="0" err="1" smtClean="0"/>
              <a:t>postop</a:t>
            </a:r>
            <a:r>
              <a:rPr lang="tr-TR" dirty="0" smtClean="0"/>
              <a:t> 2. ayda kontrol; zaman zaman stres tip </a:t>
            </a:r>
            <a:r>
              <a:rPr lang="tr-TR" dirty="0" err="1" smtClean="0"/>
              <a:t>inkontinans</a:t>
            </a:r>
            <a:r>
              <a:rPr lang="tr-TR" dirty="0" smtClean="0"/>
              <a:t> tanımlıyor</a:t>
            </a:r>
          </a:p>
          <a:p>
            <a:pPr lvl="1"/>
            <a:r>
              <a:rPr lang="tr-TR" dirty="0" err="1" smtClean="0"/>
              <a:t>Ereksiyon</a:t>
            </a:r>
            <a:r>
              <a:rPr lang="tr-TR" dirty="0" smtClean="0"/>
              <a:t> sorunu yok (PDE5i günlük kullanıyor)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184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6" t="13942" r="7693" b="11379"/>
          <a:stretch/>
        </p:blipFill>
        <p:spPr bwMode="auto">
          <a:xfrm>
            <a:off x="1735354" y="1088740"/>
            <a:ext cx="5673292" cy="4536504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9121" r="16827"/>
          <a:stretch/>
        </p:blipFill>
        <p:spPr bwMode="auto">
          <a:xfrm>
            <a:off x="869322" y="260648"/>
            <a:ext cx="7405357" cy="6192688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0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t="15705" r="13462" b="47757"/>
          <a:stretch/>
        </p:blipFill>
        <p:spPr bwMode="auto">
          <a:xfrm>
            <a:off x="971599" y="1752482"/>
            <a:ext cx="7620001" cy="2672861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27164" r="42909" b="12259"/>
          <a:stretch/>
        </p:blipFill>
        <p:spPr bwMode="auto">
          <a:xfrm>
            <a:off x="2681092" y="548681"/>
            <a:ext cx="3781816" cy="2880320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6490" r="13582" b="35176"/>
          <a:stretch/>
        </p:blipFill>
        <p:spPr bwMode="auto">
          <a:xfrm>
            <a:off x="1086775" y="3717033"/>
            <a:ext cx="6970450" cy="2930252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7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18911" r="6422" b="29006"/>
          <a:stretch/>
        </p:blipFill>
        <p:spPr bwMode="auto">
          <a:xfrm>
            <a:off x="1169876" y="1844917"/>
            <a:ext cx="6804248" cy="3168167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t="46715" r="1563" b="31010"/>
          <a:stretch/>
        </p:blipFill>
        <p:spPr bwMode="auto">
          <a:xfrm>
            <a:off x="107504" y="116632"/>
            <a:ext cx="4824536" cy="1516348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9" t="39183" r="10697" b="17388"/>
          <a:stretch/>
        </p:blipFill>
        <p:spPr bwMode="auto">
          <a:xfrm>
            <a:off x="4139952" y="1771673"/>
            <a:ext cx="4725372" cy="1801343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48798" r="3125" b="28345"/>
          <a:stretch/>
        </p:blipFill>
        <p:spPr bwMode="auto">
          <a:xfrm>
            <a:off x="233518" y="3717032"/>
            <a:ext cx="4770530" cy="1296052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46875" r="3725" b="32853"/>
          <a:stretch/>
        </p:blipFill>
        <p:spPr bwMode="auto">
          <a:xfrm>
            <a:off x="4067944" y="5157192"/>
            <a:ext cx="4896544" cy="1194937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364088" y="620688"/>
            <a:ext cx="1893852" cy="3693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KK Elastik lif oranı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2483768" y="2636912"/>
            <a:ext cx="1256819" cy="3693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KKDK oranı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5364088" y="4067780"/>
            <a:ext cx="3100079" cy="3693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Dorsal</a:t>
            </a:r>
            <a:r>
              <a:rPr lang="tr-TR" b="1" dirty="0" smtClean="0">
                <a:solidFill>
                  <a:srgbClr val="FF0000"/>
                </a:solidFill>
              </a:rPr>
              <a:t> sinir </a:t>
            </a:r>
            <a:r>
              <a:rPr lang="tr-TR" b="1" dirty="0" err="1" smtClean="0">
                <a:solidFill>
                  <a:srgbClr val="FF0000"/>
                </a:solidFill>
              </a:rPr>
              <a:t>nNOS</a:t>
            </a:r>
            <a:r>
              <a:rPr lang="tr-TR" b="1" dirty="0" smtClean="0">
                <a:solidFill>
                  <a:srgbClr val="FF0000"/>
                </a:solidFill>
              </a:rPr>
              <a:t> ekspresyonu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1691680" y="5651956"/>
            <a:ext cx="1934119" cy="3693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VEGF ekspresyonu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26602" r="26081" b="21154"/>
          <a:stretch/>
        </p:blipFill>
        <p:spPr bwMode="auto">
          <a:xfrm>
            <a:off x="971601" y="1012225"/>
            <a:ext cx="7200799" cy="4833550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18349" r="52703" b="45433"/>
          <a:stretch/>
        </p:blipFill>
        <p:spPr bwMode="auto">
          <a:xfrm>
            <a:off x="322384" y="548680"/>
            <a:ext cx="4167554" cy="2649416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8" t="18349" r="8292" b="45433"/>
          <a:stretch/>
        </p:blipFill>
        <p:spPr bwMode="auto">
          <a:xfrm>
            <a:off x="4868942" y="548680"/>
            <a:ext cx="4167554" cy="2649416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16506" r="14904" b="23878"/>
          <a:stretch/>
        </p:blipFill>
        <p:spPr bwMode="auto">
          <a:xfrm>
            <a:off x="2470639" y="3665729"/>
            <a:ext cx="4202723" cy="2643591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8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4360" y="836713"/>
            <a:ext cx="8435280" cy="4176464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b="1" i="1" dirty="0"/>
              <a:t>3A.4.5.3 </a:t>
            </a:r>
            <a:r>
              <a:rPr lang="tr-TR" b="1" i="1" dirty="0" err="1"/>
              <a:t>Shockwave</a:t>
            </a:r>
            <a:r>
              <a:rPr lang="tr-TR" b="1" i="1" dirty="0"/>
              <a:t> </a:t>
            </a:r>
            <a:r>
              <a:rPr lang="tr-TR" b="1" i="1" dirty="0" err="1"/>
              <a:t>therapy</a:t>
            </a:r>
            <a:endParaRPr lang="tr-TR" b="1" i="1" dirty="0"/>
          </a:p>
          <a:p>
            <a:pPr marL="0" indent="0">
              <a:buNone/>
            </a:pPr>
            <a:r>
              <a:rPr lang="en-US" dirty="0" smtClean="0"/>
              <a:t>Recently, the use of low-intensity extracorporeal shock wave therapy (LI-SWT) was proposed as a novel</a:t>
            </a:r>
            <a:r>
              <a:rPr lang="tr-TR" dirty="0" smtClean="0"/>
              <a:t> </a:t>
            </a:r>
            <a:r>
              <a:rPr lang="en-US" dirty="0" smtClean="0"/>
              <a:t>treatment </a:t>
            </a:r>
            <a:r>
              <a:rPr lang="en-US" dirty="0"/>
              <a:t>for </a:t>
            </a:r>
            <a:r>
              <a:rPr lang="en-US" dirty="0" smtClean="0"/>
              <a:t>ED</a:t>
            </a:r>
            <a:r>
              <a:rPr lang="en-US" baseline="30000" dirty="0" smtClean="0"/>
              <a:t>[137</a:t>
            </a:r>
            <a:r>
              <a:rPr lang="en-US" baseline="30000" dirty="0"/>
              <a:t>]</a:t>
            </a:r>
            <a:r>
              <a:rPr lang="en-US" dirty="0"/>
              <a:t>. </a:t>
            </a:r>
            <a:r>
              <a:rPr lang="en-US" b="1" u="sng" dirty="0">
                <a:solidFill>
                  <a:srgbClr val="FF0000"/>
                </a:solidFill>
              </a:rPr>
              <a:t>In the first </a:t>
            </a:r>
            <a:r>
              <a:rPr lang="en-US" b="1" u="sng" dirty="0" err="1">
                <a:solidFill>
                  <a:srgbClr val="FF0000"/>
                </a:solidFill>
              </a:rPr>
              <a:t>randomised</a:t>
            </a:r>
            <a:r>
              <a:rPr lang="en-US" b="1" u="sng" dirty="0">
                <a:solidFill>
                  <a:srgbClr val="FF0000"/>
                </a:solidFill>
              </a:rPr>
              <a:t>, double-blind, sham-controlled study, it was demonstrated </a:t>
            </a:r>
            <a:r>
              <a:rPr lang="en-US" b="1" u="sng" dirty="0" smtClean="0">
                <a:solidFill>
                  <a:srgbClr val="FF0000"/>
                </a:solidFill>
              </a:rPr>
              <a:t>that</a:t>
            </a:r>
            <a:r>
              <a:rPr lang="tr-TR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</a:rPr>
              <a:t>LI-SWT </a:t>
            </a:r>
            <a:r>
              <a:rPr lang="en-US" b="1" u="sng" dirty="0">
                <a:solidFill>
                  <a:srgbClr val="FF0000"/>
                </a:solidFill>
              </a:rPr>
              <a:t>had a positive short-term clinical and physiological effect on the EF of men who respond to </a:t>
            </a:r>
            <a:r>
              <a:rPr lang="en-US" b="1" u="sng" dirty="0" smtClean="0">
                <a:solidFill>
                  <a:srgbClr val="FF0000"/>
                </a:solidFill>
              </a:rPr>
              <a:t>PDE5Is</a:t>
            </a:r>
            <a:r>
              <a:rPr lang="en-US" baseline="30000" dirty="0" smtClean="0"/>
              <a:t>[138</a:t>
            </a:r>
            <a:r>
              <a:rPr lang="en-US" baseline="30000" dirty="0"/>
              <a:t>]</a:t>
            </a:r>
            <a:r>
              <a:rPr lang="en-US" dirty="0"/>
              <a:t>. Moreover, there are preliminary data showing improvement in penile </a:t>
            </a:r>
            <a:r>
              <a:rPr lang="en-US" dirty="0" err="1"/>
              <a:t>haemodynamics</a:t>
            </a:r>
            <a:r>
              <a:rPr lang="en-US" dirty="0"/>
              <a:t> and </a:t>
            </a:r>
            <a:r>
              <a:rPr lang="en-US" dirty="0" smtClean="0"/>
              <a:t>endothelial</a:t>
            </a:r>
            <a:r>
              <a:rPr lang="tr-TR" dirty="0" smtClean="0"/>
              <a:t> </a:t>
            </a:r>
            <a:r>
              <a:rPr lang="en-US" dirty="0" smtClean="0"/>
              <a:t>function</a:t>
            </a:r>
            <a:r>
              <a:rPr lang="en-US" dirty="0"/>
              <a:t>, as well </a:t>
            </a:r>
            <a:r>
              <a:rPr lang="en-US" dirty="0" smtClean="0"/>
              <a:t>as IIEF-EF domain score in severe ED patients who are poor responders to PDE5Is</a:t>
            </a:r>
            <a:r>
              <a:rPr lang="en-US" baseline="30000" dirty="0" smtClean="0"/>
              <a:t>[139</a:t>
            </a:r>
            <a:r>
              <a:rPr lang="en-US" baseline="30000" dirty="0"/>
              <a:t>, 140</a:t>
            </a:r>
            <a:r>
              <a:rPr lang="en-US" baseline="30000" dirty="0" smtClean="0"/>
              <a:t>]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  <a:r>
              <a:rPr lang="en-US" b="1" u="sng" dirty="0" smtClean="0">
                <a:solidFill>
                  <a:schemeClr val="tx2"/>
                </a:solidFill>
              </a:rPr>
              <a:t>Current </a:t>
            </a:r>
            <a:r>
              <a:rPr lang="en-US" b="1" u="sng" dirty="0">
                <a:solidFill>
                  <a:schemeClr val="tx2"/>
                </a:solidFill>
              </a:rPr>
              <a:t>data are still limited </a:t>
            </a:r>
            <a:r>
              <a:rPr lang="en-US" b="1" u="sng" dirty="0" smtClean="0">
                <a:solidFill>
                  <a:schemeClr val="tx2"/>
                </a:solidFill>
              </a:rPr>
              <a:t>and </a:t>
            </a:r>
            <a:r>
              <a:rPr lang="en-US" b="1" u="sng" dirty="0">
                <a:solidFill>
                  <a:schemeClr val="tx2"/>
                </a:solidFill>
              </a:rPr>
              <a:t>clear recommendations cannot be given</a:t>
            </a:r>
            <a:r>
              <a:rPr lang="en-US" u="sng" dirty="0">
                <a:solidFill>
                  <a:schemeClr val="tx2"/>
                </a:solidFill>
              </a:rPr>
              <a:t>.</a:t>
            </a:r>
            <a:endParaRPr lang="tr-TR" u="sng" dirty="0">
              <a:solidFill>
                <a:schemeClr val="tx2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6586077" y="5589240"/>
            <a:ext cx="2162387" cy="369332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r-TR" b="1" i="1" dirty="0" smtClean="0">
                <a:solidFill>
                  <a:schemeClr val="tx2"/>
                </a:solidFill>
              </a:rPr>
              <a:t>EAU </a:t>
            </a:r>
            <a:r>
              <a:rPr lang="tr-TR" b="1" i="1" dirty="0" err="1" smtClean="0">
                <a:solidFill>
                  <a:schemeClr val="tx2"/>
                </a:solidFill>
              </a:rPr>
              <a:t>Guidelines</a:t>
            </a:r>
            <a:r>
              <a:rPr lang="tr-TR" b="1" i="1" dirty="0" smtClean="0">
                <a:solidFill>
                  <a:schemeClr val="tx2"/>
                </a:solidFill>
              </a:rPr>
              <a:t> 2015</a:t>
            </a:r>
            <a:endParaRPr lang="tr-TR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2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Sonuç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tr-TR" b="1" dirty="0" smtClean="0"/>
              <a:t>ED tanısında </a:t>
            </a:r>
            <a:r>
              <a:rPr lang="tr-TR" dirty="0" smtClean="0"/>
              <a:t>detaylı </a:t>
            </a:r>
            <a:r>
              <a:rPr lang="tr-TR" b="1" dirty="0" smtClean="0">
                <a:solidFill>
                  <a:srgbClr val="FF0000"/>
                </a:solidFill>
              </a:rPr>
              <a:t>öykü</a:t>
            </a:r>
            <a:r>
              <a:rPr lang="tr-TR" dirty="0" smtClean="0"/>
              <a:t> ve </a:t>
            </a:r>
            <a:r>
              <a:rPr lang="tr-TR" b="1" dirty="0" smtClean="0">
                <a:solidFill>
                  <a:srgbClr val="FF0000"/>
                </a:solidFill>
              </a:rPr>
              <a:t>muayene</a:t>
            </a:r>
            <a:r>
              <a:rPr lang="tr-TR" dirty="0" smtClean="0"/>
              <a:t> sonrası risk faktörlerine göre ek testler yapılmalıdır</a:t>
            </a:r>
          </a:p>
          <a:p>
            <a:r>
              <a:rPr lang="tr-TR" b="1" dirty="0" smtClean="0"/>
              <a:t>PDE5i</a:t>
            </a:r>
            <a:r>
              <a:rPr lang="tr-TR" dirty="0" smtClean="0"/>
              <a:t> ED tedavisinde </a:t>
            </a:r>
            <a:r>
              <a:rPr lang="tr-TR" b="1" u="sng" dirty="0" smtClean="0">
                <a:solidFill>
                  <a:srgbClr val="FF0000"/>
                </a:solidFill>
              </a:rPr>
              <a:t>ilk basamak tercih</a:t>
            </a:r>
            <a:r>
              <a:rPr lang="tr-TR" dirty="0" smtClean="0"/>
              <a:t>tir</a:t>
            </a:r>
          </a:p>
          <a:p>
            <a:r>
              <a:rPr lang="tr-TR" b="1" dirty="0" smtClean="0"/>
              <a:t>Günlük kullanım </a:t>
            </a:r>
            <a:r>
              <a:rPr lang="tr-TR" dirty="0" err="1" smtClean="0"/>
              <a:t>ED’de</a:t>
            </a:r>
            <a:r>
              <a:rPr lang="tr-TR" dirty="0" smtClean="0"/>
              <a:t> </a:t>
            </a:r>
            <a:r>
              <a:rPr lang="tr-TR" dirty="0" err="1" smtClean="0"/>
              <a:t>EnD</a:t>
            </a:r>
            <a:r>
              <a:rPr lang="tr-TR" dirty="0" smtClean="0"/>
              <a:t> tedavisinde </a:t>
            </a:r>
            <a:r>
              <a:rPr lang="tr-TR" b="1" dirty="0" smtClean="0">
                <a:solidFill>
                  <a:srgbClr val="FF0000"/>
                </a:solidFill>
              </a:rPr>
              <a:t>etkinliği ortaya konulmuş </a:t>
            </a:r>
            <a:r>
              <a:rPr lang="tr-TR" dirty="0" smtClean="0"/>
              <a:t>bir tedavi yöntemidir</a:t>
            </a:r>
          </a:p>
          <a:p>
            <a:r>
              <a:rPr lang="tr-TR" b="1" dirty="0" smtClean="0"/>
              <a:t>ESWT</a:t>
            </a:r>
            <a:r>
              <a:rPr lang="tr-TR" dirty="0" smtClean="0"/>
              <a:t> </a:t>
            </a:r>
            <a:r>
              <a:rPr lang="tr-T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yeni tanımlanan</a:t>
            </a:r>
            <a:r>
              <a:rPr lang="tr-TR" b="1" u="sng" dirty="0" smtClean="0">
                <a:solidFill>
                  <a:schemeClr val="bg1"/>
                </a:solidFill>
              </a:rPr>
              <a:t> </a:t>
            </a:r>
            <a:r>
              <a:rPr lang="tr-TR" dirty="0" smtClean="0"/>
              <a:t>ve </a:t>
            </a:r>
            <a:r>
              <a:rPr lang="tr-T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tek/kombine tedavide kullanılabilen</a:t>
            </a:r>
            <a:r>
              <a:rPr lang="tr-TR" dirty="0" smtClean="0"/>
              <a:t> bir tedavi alternatifi </a:t>
            </a:r>
            <a:r>
              <a:rPr lang="tr-T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olabilir</a:t>
            </a:r>
          </a:p>
          <a:p>
            <a:r>
              <a:rPr lang="tr-TR" b="1" dirty="0" smtClean="0"/>
              <a:t>Etkinlik </a:t>
            </a:r>
            <a:r>
              <a:rPr lang="tr-TR" dirty="0" smtClean="0"/>
              <a:t>için </a:t>
            </a:r>
            <a:r>
              <a:rPr lang="tr-TR" b="1" dirty="0" smtClean="0">
                <a:solidFill>
                  <a:srgbClr val="FF0000"/>
                </a:solidFill>
              </a:rPr>
              <a:t>geniş seri içeren ileri çalışmalar </a:t>
            </a:r>
            <a:r>
              <a:rPr lang="tr-TR" dirty="0" smtClean="0"/>
              <a:t>gereklidir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925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658617"/>
            <a:ext cx="8229600" cy="15407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Olgu </a:t>
            </a:r>
            <a:r>
              <a:rPr lang="tr-TR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≠3</a:t>
            </a:r>
            <a:endParaRPr lang="tr-TR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94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251520" y="440668"/>
            <a:ext cx="4244280" cy="5976664"/>
          </a:xfr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tr-TR" sz="2400" dirty="0" smtClean="0"/>
              <a:t>62 yaşında erkek hasta</a:t>
            </a:r>
          </a:p>
          <a:p>
            <a:r>
              <a:rPr lang="tr-TR" sz="2400" dirty="0" smtClean="0"/>
              <a:t>3 yıldır AÜSS, son 6 aydır artış göstermiş</a:t>
            </a:r>
          </a:p>
          <a:p>
            <a:pPr lvl="1"/>
            <a:r>
              <a:rPr lang="tr-TR" sz="2000" dirty="0" err="1" smtClean="0"/>
              <a:t>Hezitensi</a:t>
            </a:r>
            <a:r>
              <a:rPr lang="tr-TR" sz="2000" dirty="0" smtClean="0"/>
              <a:t> (+)</a:t>
            </a:r>
          </a:p>
          <a:p>
            <a:pPr lvl="1"/>
            <a:r>
              <a:rPr lang="tr-TR" sz="2000" dirty="0" err="1" smtClean="0"/>
              <a:t>Urgensi</a:t>
            </a:r>
            <a:r>
              <a:rPr lang="tr-TR" sz="2000" dirty="0" smtClean="0"/>
              <a:t> (+)</a:t>
            </a:r>
          </a:p>
          <a:p>
            <a:pPr lvl="1"/>
            <a:r>
              <a:rPr lang="tr-TR" sz="2000" dirty="0" err="1" smtClean="0"/>
              <a:t>Pollaküri</a:t>
            </a:r>
            <a:r>
              <a:rPr lang="tr-TR" sz="2000" dirty="0" smtClean="0"/>
              <a:t> +6</a:t>
            </a:r>
          </a:p>
          <a:p>
            <a:pPr lvl="1"/>
            <a:r>
              <a:rPr lang="tr-TR" sz="2000" dirty="0" err="1" smtClean="0"/>
              <a:t>Noktüri</a:t>
            </a:r>
            <a:r>
              <a:rPr lang="tr-TR" sz="2000" dirty="0" smtClean="0"/>
              <a:t> +2</a:t>
            </a:r>
          </a:p>
          <a:p>
            <a:pPr lvl="1"/>
            <a:r>
              <a:rPr lang="tr-TR" sz="2000" dirty="0" err="1" smtClean="0"/>
              <a:t>Rezidü</a:t>
            </a:r>
            <a:r>
              <a:rPr lang="tr-TR" sz="2000" dirty="0" smtClean="0"/>
              <a:t> idrar hissi</a:t>
            </a:r>
          </a:p>
          <a:p>
            <a:r>
              <a:rPr lang="tr-TR" sz="2400" dirty="0" smtClean="0"/>
              <a:t>Ek hastalık; </a:t>
            </a:r>
          </a:p>
          <a:p>
            <a:pPr lvl="1"/>
            <a:r>
              <a:rPr lang="tr-TR" sz="2000" dirty="0" smtClean="0"/>
              <a:t>Hipertansiyon 2,5 yıldır (</a:t>
            </a:r>
            <a:r>
              <a:rPr lang="tr-TR" sz="2000" dirty="0" err="1" smtClean="0"/>
              <a:t>Vasoxen</a:t>
            </a:r>
            <a:r>
              <a:rPr lang="tr-TR" sz="2000" dirty="0" smtClean="0"/>
              <a:t>=</a:t>
            </a:r>
            <a:r>
              <a:rPr lang="tr-TR" sz="2000" dirty="0" err="1" smtClean="0"/>
              <a:t>Nebivalol</a:t>
            </a:r>
            <a:r>
              <a:rPr lang="tr-TR" sz="2000" dirty="0" smtClean="0"/>
              <a:t> 5 mg/gün)</a:t>
            </a:r>
          </a:p>
          <a:p>
            <a:pPr lvl="1"/>
            <a:r>
              <a:rPr lang="tr-TR" sz="2000" dirty="0" smtClean="0"/>
              <a:t>4 yıl önce </a:t>
            </a:r>
            <a:r>
              <a:rPr lang="tr-TR" sz="2000" dirty="0" err="1" smtClean="0"/>
              <a:t>angina</a:t>
            </a:r>
            <a:r>
              <a:rPr lang="tr-TR" sz="2000" dirty="0" smtClean="0"/>
              <a:t>-koroner </a:t>
            </a:r>
            <a:r>
              <a:rPr lang="tr-TR" sz="2000" dirty="0" err="1" smtClean="0"/>
              <a:t>anjiografi</a:t>
            </a:r>
            <a:endParaRPr lang="tr-TR" sz="2000" dirty="0" smtClean="0"/>
          </a:p>
          <a:p>
            <a:r>
              <a:rPr lang="tr-TR" sz="2400" dirty="0" smtClean="0"/>
              <a:t>Alışkanlık;</a:t>
            </a:r>
          </a:p>
          <a:p>
            <a:pPr lvl="1"/>
            <a:r>
              <a:rPr lang="tr-TR" sz="2000" dirty="0" smtClean="0"/>
              <a:t>Alkol sosyal</a:t>
            </a:r>
          </a:p>
          <a:p>
            <a:pPr lvl="1"/>
            <a:r>
              <a:rPr lang="tr-TR" sz="2000" dirty="0" smtClean="0"/>
              <a:t>Sigara nadir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4781872" y="1819139"/>
            <a:ext cx="4038600" cy="3219722"/>
          </a:xfr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tr-TR" sz="2400" dirty="0"/>
              <a:t>Laboratuvar</a:t>
            </a:r>
            <a:r>
              <a:rPr lang="tr-TR" sz="2400" dirty="0" smtClean="0"/>
              <a:t>;</a:t>
            </a:r>
          </a:p>
          <a:p>
            <a:endParaRPr lang="tr-TR" sz="2400" dirty="0"/>
          </a:p>
          <a:p>
            <a:pPr lvl="1"/>
            <a:r>
              <a:rPr lang="tr-TR" sz="2000" dirty="0"/>
              <a:t>AKŞ…..96 mg/</a:t>
            </a:r>
            <a:r>
              <a:rPr lang="tr-TR" sz="2000" dirty="0" err="1"/>
              <a:t>dL</a:t>
            </a:r>
            <a:endParaRPr lang="tr-TR" sz="2000" dirty="0"/>
          </a:p>
          <a:p>
            <a:pPr lvl="1"/>
            <a:r>
              <a:rPr lang="tr-TR" sz="2000" dirty="0"/>
              <a:t>TİT…….Normal</a:t>
            </a:r>
          </a:p>
          <a:p>
            <a:pPr lvl="1"/>
            <a:r>
              <a:rPr lang="tr-TR" sz="2000" dirty="0"/>
              <a:t>PSA (f/t)</a:t>
            </a:r>
          </a:p>
          <a:p>
            <a:pPr lvl="2"/>
            <a:r>
              <a:rPr lang="tr-TR" sz="1600" dirty="0"/>
              <a:t>2008…..0.312/0.817 </a:t>
            </a:r>
            <a:r>
              <a:rPr lang="tr-TR" sz="1600" dirty="0" err="1"/>
              <a:t>ng</a:t>
            </a:r>
            <a:r>
              <a:rPr lang="tr-TR" sz="1600" dirty="0"/>
              <a:t>/ml</a:t>
            </a:r>
          </a:p>
          <a:p>
            <a:pPr lvl="2"/>
            <a:r>
              <a:rPr lang="tr-TR" sz="1600" dirty="0"/>
              <a:t>2012…..0.314/0.956 </a:t>
            </a:r>
            <a:r>
              <a:rPr lang="tr-TR" sz="1600" dirty="0" err="1"/>
              <a:t>ng</a:t>
            </a:r>
            <a:r>
              <a:rPr lang="tr-TR" sz="1600" dirty="0"/>
              <a:t>/ml</a:t>
            </a:r>
          </a:p>
          <a:p>
            <a:pPr lvl="2"/>
            <a:r>
              <a:rPr lang="tr-TR" sz="1600" dirty="0"/>
              <a:t>2015…..0.328/0.963 </a:t>
            </a:r>
            <a:r>
              <a:rPr lang="tr-TR" sz="1600" dirty="0" err="1"/>
              <a:t>ng</a:t>
            </a:r>
            <a:r>
              <a:rPr lang="tr-TR" sz="1600" dirty="0"/>
              <a:t>/ml</a:t>
            </a:r>
          </a:p>
          <a:p>
            <a:endParaRPr lang="tr-TR" sz="2400" dirty="0" smtClean="0"/>
          </a:p>
          <a:p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3707904" y="1174537"/>
            <a:ext cx="1728192" cy="45089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700" dirty="0" smtClean="0">
                <a:solidFill>
                  <a:srgbClr val="FF0000"/>
                </a:solidFill>
              </a:rPr>
              <a:t>?</a:t>
            </a:r>
            <a:endParaRPr lang="tr-TR" sz="28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6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43744" y="404664"/>
            <a:ext cx="8229600" cy="2664295"/>
          </a:xfr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2500"/>
          </a:bodyPr>
          <a:lstStyle/>
          <a:p>
            <a:r>
              <a:rPr lang="tr-TR" sz="2800" dirty="0" smtClean="0"/>
              <a:t>1 yıldır </a:t>
            </a:r>
            <a:r>
              <a:rPr lang="tr-TR" sz="2800" dirty="0" err="1" smtClean="0"/>
              <a:t>ereksiyonu</a:t>
            </a:r>
            <a:r>
              <a:rPr lang="tr-TR" sz="2800" dirty="0" smtClean="0"/>
              <a:t> sağlamada ve devam ettirmede zorluk</a:t>
            </a:r>
          </a:p>
          <a:p>
            <a:r>
              <a:rPr lang="tr-TR" sz="2800" dirty="0" smtClean="0"/>
              <a:t>ESD 2</a:t>
            </a:r>
          </a:p>
          <a:p>
            <a:r>
              <a:rPr lang="tr-TR" sz="2800" dirty="0" smtClean="0"/>
              <a:t>Libido azalmış (</a:t>
            </a:r>
            <a:r>
              <a:rPr lang="tr-TR" sz="2800" dirty="0" err="1" smtClean="0"/>
              <a:t>sekonder</a:t>
            </a:r>
            <a:r>
              <a:rPr lang="tr-TR" sz="2800" dirty="0" smtClean="0"/>
              <a:t> kazanım)</a:t>
            </a:r>
          </a:p>
          <a:p>
            <a:r>
              <a:rPr lang="tr-TR" sz="2800" dirty="0" smtClean="0"/>
              <a:t>IIEF……12</a:t>
            </a:r>
          </a:p>
          <a:p>
            <a:r>
              <a:rPr lang="tr-TR" sz="2800" dirty="0" smtClean="0"/>
              <a:t>IPSS…...16+5</a:t>
            </a:r>
          </a:p>
          <a:p>
            <a:endParaRPr lang="tr-TR" sz="2800" dirty="0"/>
          </a:p>
          <a:p>
            <a:endParaRPr lang="tr-TR" sz="2800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543744" y="3284984"/>
            <a:ext cx="8229600" cy="3168351"/>
          </a:xfrm>
          <a:prstGeom prst="rect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err="1" smtClean="0"/>
              <a:t>Lipid</a:t>
            </a:r>
            <a:r>
              <a:rPr lang="tr-TR" sz="2800" dirty="0" smtClean="0"/>
              <a:t> profili…….Normal</a:t>
            </a:r>
          </a:p>
          <a:p>
            <a:r>
              <a:rPr lang="tr-TR" sz="2800" dirty="0" smtClean="0"/>
              <a:t>Total Testosteron…..4.7 </a:t>
            </a:r>
            <a:r>
              <a:rPr lang="tr-TR" sz="2800" dirty="0" err="1" smtClean="0"/>
              <a:t>ng</a:t>
            </a:r>
            <a:r>
              <a:rPr lang="tr-TR" sz="2800" dirty="0" smtClean="0"/>
              <a:t>/ml</a:t>
            </a:r>
          </a:p>
          <a:p>
            <a:r>
              <a:rPr lang="tr-TR" sz="2800" dirty="0" smtClean="0"/>
              <a:t>S-Testosteron………..8.12 </a:t>
            </a:r>
            <a:r>
              <a:rPr lang="tr-TR" sz="2800" dirty="0" err="1" smtClean="0"/>
              <a:t>pg</a:t>
            </a:r>
            <a:r>
              <a:rPr lang="tr-TR" sz="2800" dirty="0" smtClean="0"/>
              <a:t>/ml</a:t>
            </a:r>
          </a:p>
          <a:p>
            <a:r>
              <a:rPr lang="tr-TR" sz="2800" dirty="0" err="1" smtClean="0"/>
              <a:t>Üroflovmetri</a:t>
            </a:r>
            <a:r>
              <a:rPr lang="tr-TR" sz="2800" dirty="0" smtClean="0"/>
              <a:t>…212 cc</a:t>
            </a:r>
          </a:p>
          <a:p>
            <a:pPr lvl="1"/>
            <a:r>
              <a:rPr lang="tr-TR" sz="2400" dirty="0" err="1" smtClean="0"/>
              <a:t>Qmax</a:t>
            </a:r>
            <a:r>
              <a:rPr lang="tr-TR" sz="2400" dirty="0" smtClean="0"/>
              <a:t>….12 ml/</a:t>
            </a:r>
            <a:r>
              <a:rPr lang="tr-TR" sz="2400" dirty="0" err="1" smtClean="0"/>
              <a:t>sn</a:t>
            </a:r>
            <a:endParaRPr lang="tr-TR" sz="2400" dirty="0" smtClean="0"/>
          </a:p>
          <a:p>
            <a:pPr lvl="1"/>
            <a:r>
              <a:rPr lang="tr-TR" sz="2400" dirty="0" smtClean="0"/>
              <a:t>OAH……. 7 ml/</a:t>
            </a:r>
            <a:r>
              <a:rPr lang="tr-TR" sz="2400" dirty="0" err="1" smtClean="0"/>
              <a:t>sn</a:t>
            </a:r>
            <a:endParaRPr lang="tr-TR" sz="2400" dirty="0" smtClean="0"/>
          </a:p>
          <a:p>
            <a:r>
              <a:rPr lang="tr-TR" sz="2800" dirty="0" smtClean="0"/>
              <a:t>PMR…….35 ml (</a:t>
            </a:r>
            <a:r>
              <a:rPr lang="tr-TR" sz="2800" dirty="0" err="1" smtClean="0"/>
              <a:t>bladderscan</a:t>
            </a:r>
            <a:r>
              <a:rPr lang="tr-TR" sz="2800" dirty="0" smtClean="0"/>
              <a:t>)</a:t>
            </a:r>
          </a:p>
          <a:p>
            <a:r>
              <a:rPr lang="tr-TR" sz="2800" dirty="0" smtClean="0"/>
              <a:t>USG: Prostat 42 ml. PMR 35 ml</a:t>
            </a:r>
          </a:p>
          <a:p>
            <a:endParaRPr lang="tr-TR" sz="2800" dirty="0" smtClean="0"/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0412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63"/>
            <a:ext cx="8229600" cy="5616475"/>
          </a:xfr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sz="2600" smtClean="0"/>
              <a:t>BPH/AÜSS insidansı yaşla artar; </a:t>
            </a:r>
          </a:p>
          <a:p>
            <a:pPr lvl="1" eaLnBrk="1" hangingPunct="1">
              <a:lnSpc>
                <a:spcPct val="80000"/>
              </a:lnSpc>
            </a:pPr>
            <a:r>
              <a:rPr lang="tr-TR" altLang="tr-TR" sz="2200" smtClean="0"/>
              <a:t>%50 &gt; 50 yaş</a:t>
            </a:r>
          </a:p>
          <a:p>
            <a:pPr lvl="1" eaLnBrk="1" hangingPunct="1">
              <a:lnSpc>
                <a:spcPct val="80000"/>
              </a:lnSpc>
            </a:pPr>
            <a:r>
              <a:rPr lang="tr-TR" altLang="tr-TR" sz="2200" smtClean="0"/>
              <a:t>%90 &gt; 80 yaş</a:t>
            </a:r>
          </a:p>
          <a:p>
            <a:pPr lvl="1" eaLnBrk="1" hangingPunct="1">
              <a:lnSpc>
                <a:spcPct val="80000"/>
              </a:lnSpc>
            </a:pPr>
            <a:endParaRPr lang="tr-TR" altLang="tr-TR" sz="2200" smtClean="0"/>
          </a:p>
          <a:p>
            <a:pPr eaLnBrk="1" hangingPunct="1">
              <a:lnSpc>
                <a:spcPct val="80000"/>
              </a:lnSpc>
            </a:pPr>
            <a:r>
              <a:rPr lang="tr-TR" altLang="tr-TR" sz="2600" smtClean="0"/>
              <a:t>Baltimore Longitudinal Study (n=1057)</a:t>
            </a:r>
          </a:p>
          <a:p>
            <a:pPr lvl="1" eaLnBrk="1" hangingPunct="1">
              <a:lnSpc>
                <a:spcPct val="80000"/>
              </a:lnSpc>
            </a:pPr>
            <a:r>
              <a:rPr lang="tr-TR" altLang="tr-TR" sz="2200" smtClean="0"/>
              <a:t>%26 50 yaş</a:t>
            </a:r>
          </a:p>
          <a:p>
            <a:pPr lvl="1" eaLnBrk="1" hangingPunct="1">
              <a:lnSpc>
                <a:spcPct val="80000"/>
              </a:lnSpc>
            </a:pPr>
            <a:r>
              <a:rPr lang="tr-TR" altLang="tr-TR" sz="2200" smtClean="0"/>
              <a:t>%79 80 yaş</a:t>
            </a:r>
          </a:p>
          <a:p>
            <a:pPr eaLnBrk="1" hangingPunct="1">
              <a:lnSpc>
                <a:spcPct val="80000"/>
              </a:lnSpc>
            </a:pPr>
            <a:endParaRPr lang="tr-TR" altLang="tr-TR" sz="2600" smtClean="0"/>
          </a:p>
          <a:p>
            <a:pPr eaLnBrk="1" hangingPunct="1">
              <a:lnSpc>
                <a:spcPct val="80000"/>
              </a:lnSpc>
            </a:pPr>
            <a:r>
              <a:rPr lang="tr-TR" altLang="tr-TR" sz="2600" smtClean="0"/>
              <a:t>Olmsted Country Study</a:t>
            </a:r>
          </a:p>
          <a:p>
            <a:pPr lvl="1" eaLnBrk="1" hangingPunct="1">
              <a:lnSpc>
                <a:spcPct val="80000"/>
              </a:lnSpc>
            </a:pPr>
            <a:r>
              <a:rPr lang="tr-TR" altLang="tr-TR" sz="2200" smtClean="0"/>
              <a:t>%26 40-49 yaş</a:t>
            </a:r>
          </a:p>
          <a:p>
            <a:pPr lvl="1" eaLnBrk="1" hangingPunct="1">
              <a:lnSpc>
                <a:spcPct val="80000"/>
              </a:lnSpc>
            </a:pPr>
            <a:r>
              <a:rPr lang="tr-TR" altLang="tr-TR" sz="2200" smtClean="0"/>
              <a:t>%46 70-79 yaş</a:t>
            </a:r>
          </a:p>
          <a:p>
            <a:pPr eaLnBrk="1" hangingPunct="1">
              <a:lnSpc>
                <a:spcPct val="80000"/>
              </a:lnSpc>
            </a:pPr>
            <a:endParaRPr lang="tr-TR" altLang="tr-TR" sz="2600" smtClean="0"/>
          </a:p>
          <a:p>
            <a:pPr eaLnBrk="1" hangingPunct="1">
              <a:lnSpc>
                <a:spcPct val="80000"/>
              </a:lnSpc>
            </a:pPr>
            <a:r>
              <a:rPr lang="tr-TR" altLang="tr-TR" sz="2600" smtClean="0"/>
              <a:t>MMAS ED</a:t>
            </a:r>
          </a:p>
          <a:p>
            <a:pPr lvl="1" eaLnBrk="1" hangingPunct="1">
              <a:lnSpc>
                <a:spcPct val="80000"/>
              </a:lnSpc>
            </a:pPr>
            <a:r>
              <a:rPr lang="tr-TR" altLang="tr-TR" sz="2200" smtClean="0"/>
              <a:t>%39 40 yaş</a:t>
            </a:r>
          </a:p>
          <a:p>
            <a:pPr lvl="1" eaLnBrk="1" hangingPunct="1">
              <a:lnSpc>
                <a:spcPct val="80000"/>
              </a:lnSpc>
            </a:pPr>
            <a:r>
              <a:rPr lang="tr-TR" altLang="tr-TR" sz="2200" smtClean="0"/>
              <a:t>%67 70 yaş</a:t>
            </a:r>
            <a:endParaRPr lang="en-US" altLang="tr-TR" sz="220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368300"/>
            <a:ext cx="8229600" cy="5869012"/>
          </a:xfrm>
          <a:prstGeom prst="rect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altLang="tr-TR" dirty="0" smtClean="0"/>
              <a:t>n=6.000…CFB AÜSS şiddeti ve yaş ile ilişkili</a:t>
            </a:r>
          </a:p>
          <a:p>
            <a:pPr algn="r">
              <a:buFont typeface="Wingdings" pitchFamily="2" charset="2"/>
              <a:buNone/>
            </a:pPr>
            <a:r>
              <a:rPr lang="tr-TR" altLang="tr-TR" sz="1900" b="1" i="1" dirty="0" err="1" smtClean="0">
                <a:solidFill>
                  <a:schemeClr val="tx2"/>
                </a:solidFill>
              </a:rPr>
              <a:t>Lukacs</a:t>
            </a:r>
            <a:r>
              <a:rPr lang="tr-TR" altLang="tr-TR" sz="1900" b="1" i="1" dirty="0" smtClean="0">
                <a:solidFill>
                  <a:schemeClr val="tx2"/>
                </a:solidFill>
              </a:rPr>
              <a:t> B </a:t>
            </a:r>
            <a:r>
              <a:rPr lang="tr-TR" altLang="tr-TR" sz="1900" b="1" i="1" dirty="0" err="1" smtClean="0">
                <a:solidFill>
                  <a:schemeClr val="tx2"/>
                </a:solidFill>
              </a:rPr>
              <a:t>Urology</a:t>
            </a:r>
            <a:r>
              <a:rPr lang="tr-TR" altLang="tr-TR" sz="1900" b="1" i="1" dirty="0" smtClean="0">
                <a:solidFill>
                  <a:schemeClr val="tx2"/>
                </a:solidFill>
              </a:rPr>
              <a:t> 1996; 48: 731-740</a:t>
            </a:r>
            <a:r>
              <a:rPr lang="tr-TR" altLang="tr-TR" sz="1900" b="1" i="1" dirty="0" smtClean="0"/>
              <a:t>.</a:t>
            </a:r>
          </a:p>
          <a:p>
            <a:endParaRPr lang="tr-TR" altLang="tr-TR" dirty="0" smtClean="0"/>
          </a:p>
          <a:p>
            <a:r>
              <a:rPr lang="tr-TR" altLang="tr-TR" dirty="0" smtClean="0"/>
              <a:t>n=2.972…AÜSS ED için en önemli bağımsız risk faktörü (2.67)</a:t>
            </a:r>
          </a:p>
          <a:p>
            <a:pPr algn="r">
              <a:buFont typeface="Wingdings" pitchFamily="2" charset="2"/>
              <a:buNone/>
            </a:pPr>
            <a:r>
              <a:rPr lang="tr-TR" altLang="tr-TR" sz="1900" b="1" i="1" dirty="0" smtClean="0">
                <a:solidFill>
                  <a:schemeClr val="tx2"/>
                </a:solidFill>
              </a:rPr>
              <a:t>Martin-</a:t>
            </a:r>
            <a:r>
              <a:rPr lang="tr-TR" altLang="tr-TR" sz="1900" b="1" i="1" dirty="0" err="1" smtClean="0">
                <a:solidFill>
                  <a:schemeClr val="tx2"/>
                </a:solidFill>
              </a:rPr>
              <a:t>Morales</a:t>
            </a:r>
            <a:r>
              <a:rPr lang="tr-TR" altLang="tr-TR" sz="1900" b="1" i="1" dirty="0" smtClean="0">
                <a:solidFill>
                  <a:schemeClr val="tx2"/>
                </a:solidFill>
              </a:rPr>
              <a:t> A J </a:t>
            </a:r>
            <a:r>
              <a:rPr lang="tr-TR" altLang="tr-TR" sz="1900" b="1" i="1" dirty="0" err="1" smtClean="0">
                <a:solidFill>
                  <a:schemeClr val="tx2"/>
                </a:solidFill>
              </a:rPr>
              <a:t>Urol</a:t>
            </a:r>
            <a:r>
              <a:rPr lang="tr-TR" altLang="tr-TR" sz="1900" b="1" i="1" dirty="0" smtClean="0">
                <a:solidFill>
                  <a:schemeClr val="tx2"/>
                </a:solidFill>
              </a:rPr>
              <a:t> 2001; 166: 569-575.</a:t>
            </a:r>
          </a:p>
          <a:p>
            <a:endParaRPr lang="tr-TR" altLang="tr-TR" dirty="0" smtClean="0">
              <a:solidFill>
                <a:schemeClr val="tx2"/>
              </a:solidFill>
            </a:endParaRPr>
          </a:p>
          <a:p>
            <a:r>
              <a:rPr lang="tr-TR" altLang="tr-TR" dirty="0" err="1" smtClean="0"/>
              <a:t>Cologne</a:t>
            </a:r>
            <a:r>
              <a:rPr lang="tr-TR" altLang="tr-TR" dirty="0" smtClean="0"/>
              <a:t> Male </a:t>
            </a:r>
            <a:r>
              <a:rPr lang="tr-TR" altLang="tr-TR" dirty="0" err="1" smtClean="0"/>
              <a:t>Survey</a:t>
            </a:r>
            <a:r>
              <a:rPr lang="tr-TR" altLang="tr-TR" dirty="0" smtClean="0"/>
              <a:t> (n=5.000 30-80 yaş)</a:t>
            </a:r>
          </a:p>
          <a:p>
            <a:pPr lvl="1"/>
            <a:r>
              <a:rPr lang="tr-TR" altLang="tr-TR" dirty="0" smtClean="0"/>
              <a:t>AÜSS+ED %72.2</a:t>
            </a:r>
          </a:p>
          <a:p>
            <a:pPr lvl="1"/>
            <a:r>
              <a:rPr lang="tr-TR" altLang="tr-TR" dirty="0" smtClean="0"/>
              <a:t>AÜSS-ED %37.7</a:t>
            </a:r>
          </a:p>
          <a:p>
            <a:pPr algn="r">
              <a:buFont typeface="Wingdings" pitchFamily="2" charset="2"/>
              <a:buNone/>
            </a:pPr>
            <a:r>
              <a:rPr lang="tr-TR" altLang="tr-TR" sz="1900" b="1" i="1" dirty="0" err="1" smtClean="0">
                <a:solidFill>
                  <a:schemeClr val="tx2"/>
                </a:solidFill>
              </a:rPr>
              <a:t>Braun</a:t>
            </a:r>
            <a:r>
              <a:rPr lang="tr-TR" altLang="tr-TR" sz="1900" b="1" i="1" dirty="0" smtClean="0">
                <a:solidFill>
                  <a:schemeClr val="tx2"/>
                </a:solidFill>
              </a:rPr>
              <a:t> MH </a:t>
            </a:r>
            <a:r>
              <a:rPr lang="tr-TR" altLang="tr-TR" sz="1900" b="1" i="1" dirty="0" err="1" smtClean="0">
                <a:solidFill>
                  <a:schemeClr val="tx2"/>
                </a:solidFill>
              </a:rPr>
              <a:t>Eur</a:t>
            </a:r>
            <a:r>
              <a:rPr lang="tr-TR" altLang="tr-TR" sz="1900" b="1" i="1" dirty="0" smtClean="0">
                <a:solidFill>
                  <a:schemeClr val="tx2"/>
                </a:solidFill>
              </a:rPr>
              <a:t> </a:t>
            </a:r>
            <a:r>
              <a:rPr lang="tr-TR" altLang="tr-TR" sz="1900" b="1" i="1" dirty="0" err="1" smtClean="0">
                <a:solidFill>
                  <a:schemeClr val="tx2"/>
                </a:solidFill>
              </a:rPr>
              <a:t>Urol</a:t>
            </a:r>
            <a:r>
              <a:rPr lang="tr-TR" altLang="tr-TR" sz="1900" b="1" i="1" dirty="0" smtClean="0">
                <a:solidFill>
                  <a:schemeClr val="tx2"/>
                </a:solidFill>
              </a:rPr>
              <a:t> 2003; 44: 588-594.</a:t>
            </a:r>
            <a:endParaRPr lang="en-US" altLang="tr-TR" sz="1900" b="1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6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>
          <a:xfrm>
            <a:off x="323528" y="764704"/>
            <a:ext cx="4038600" cy="5328592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tr-TR" dirty="0" smtClean="0"/>
              <a:t>RRP </a:t>
            </a:r>
            <a:r>
              <a:rPr lang="tr-TR" dirty="0"/>
              <a:t>sonrası ED %30-87</a:t>
            </a:r>
          </a:p>
          <a:p>
            <a:pPr marL="0" indent="0" algn="r">
              <a:buNone/>
            </a:pPr>
            <a:endParaRPr lang="tr-TR" b="1" i="1" dirty="0"/>
          </a:p>
          <a:p>
            <a:pPr marL="0" indent="0" algn="r">
              <a:buNone/>
            </a:pPr>
            <a:r>
              <a:rPr lang="tr-TR" sz="2100" b="1" i="1" dirty="0" err="1">
                <a:solidFill>
                  <a:schemeClr val="tx2"/>
                </a:solidFill>
              </a:rPr>
              <a:t>Tal</a:t>
            </a:r>
            <a:r>
              <a:rPr lang="tr-TR" sz="2100" b="1" i="1" dirty="0">
                <a:solidFill>
                  <a:schemeClr val="tx2"/>
                </a:solidFill>
              </a:rPr>
              <a:t> R J </a:t>
            </a:r>
            <a:r>
              <a:rPr lang="tr-TR" sz="2100" b="1" i="1" dirty="0" err="1">
                <a:solidFill>
                  <a:schemeClr val="tx2"/>
                </a:solidFill>
              </a:rPr>
              <a:t>Sex</a:t>
            </a:r>
            <a:r>
              <a:rPr lang="tr-TR" sz="2100" b="1" i="1" dirty="0">
                <a:solidFill>
                  <a:schemeClr val="tx2"/>
                </a:solidFill>
              </a:rPr>
              <a:t> </a:t>
            </a:r>
            <a:r>
              <a:rPr lang="tr-TR" sz="2100" b="1" i="1" dirty="0" err="1">
                <a:solidFill>
                  <a:schemeClr val="tx2"/>
                </a:solidFill>
              </a:rPr>
              <a:t>Med</a:t>
            </a:r>
            <a:r>
              <a:rPr lang="tr-TR" sz="2100" b="1" i="1" dirty="0">
                <a:solidFill>
                  <a:schemeClr val="tx2"/>
                </a:solidFill>
              </a:rPr>
              <a:t> 2009;6:2538.</a:t>
            </a:r>
          </a:p>
          <a:p>
            <a:pPr marL="0" indent="0" algn="r">
              <a:buNone/>
            </a:pPr>
            <a:r>
              <a:rPr lang="tr-TR" sz="2100" b="1" i="1" dirty="0">
                <a:solidFill>
                  <a:schemeClr val="tx2"/>
                </a:solidFill>
              </a:rPr>
              <a:t>Rabbani F J </a:t>
            </a:r>
            <a:r>
              <a:rPr lang="tr-TR" sz="2100" b="1" i="1" dirty="0" err="1">
                <a:solidFill>
                  <a:schemeClr val="tx2"/>
                </a:solidFill>
              </a:rPr>
              <a:t>Sex</a:t>
            </a:r>
            <a:r>
              <a:rPr lang="tr-TR" sz="2100" b="1" i="1" dirty="0">
                <a:solidFill>
                  <a:schemeClr val="tx2"/>
                </a:solidFill>
              </a:rPr>
              <a:t> </a:t>
            </a:r>
            <a:r>
              <a:rPr lang="tr-TR" sz="2100" b="1" i="1" dirty="0" err="1">
                <a:solidFill>
                  <a:schemeClr val="tx2"/>
                </a:solidFill>
              </a:rPr>
              <a:t>Med</a:t>
            </a:r>
            <a:r>
              <a:rPr lang="tr-TR" sz="2100" b="1" i="1" dirty="0">
                <a:solidFill>
                  <a:schemeClr val="tx2"/>
                </a:solidFill>
              </a:rPr>
              <a:t> 2010;7:3984.</a:t>
            </a:r>
          </a:p>
          <a:p>
            <a:pPr marL="0" indent="0" algn="r">
              <a:buNone/>
            </a:pPr>
            <a:r>
              <a:rPr lang="tr-TR" sz="2100" b="1" i="1" dirty="0" err="1">
                <a:solidFill>
                  <a:schemeClr val="tx2"/>
                </a:solidFill>
              </a:rPr>
              <a:t>Alemozaffar</a:t>
            </a:r>
            <a:r>
              <a:rPr lang="tr-TR" sz="2100" b="1" i="1" dirty="0">
                <a:solidFill>
                  <a:schemeClr val="tx2"/>
                </a:solidFill>
              </a:rPr>
              <a:t> M JAMA </a:t>
            </a:r>
            <a:r>
              <a:rPr lang="tr-TR" sz="2100" b="1" i="1" dirty="0" smtClean="0">
                <a:solidFill>
                  <a:schemeClr val="tx2"/>
                </a:solidFill>
              </a:rPr>
              <a:t>2011;306:1205.</a:t>
            </a:r>
            <a:endParaRPr lang="tr-TR" sz="2100" dirty="0">
              <a:solidFill>
                <a:schemeClr val="tx2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>
          <a:xfrm>
            <a:off x="4648200" y="1397410"/>
            <a:ext cx="4172272" cy="4063181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tr-TR" dirty="0" err="1"/>
              <a:t>Kavernozal</a:t>
            </a:r>
            <a:r>
              <a:rPr lang="tr-TR" dirty="0"/>
              <a:t> sinir yaralanması</a:t>
            </a:r>
          </a:p>
          <a:p>
            <a:r>
              <a:rPr lang="tr-TR" dirty="0" err="1"/>
              <a:t>Pudendal</a:t>
            </a:r>
            <a:r>
              <a:rPr lang="tr-TR" dirty="0"/>
              <a:t> arter yaralanması ve çevre doku hasarı</a:t>
            </a:r>
          </a:p>
          <a:p>
            <a:r>
              <a:rPr lang="tr-TR" dirty="0"/>
              <a:t>Cerrahiye bağlı lokal </a:t>
            </a:r>
            <a:r>
              <a:rPr lang="tr-TR" dirty="0" err="1"/>
              <a:t>inflamatuar</a:t>
            </a:r>
            <a:r>
              <a:rPr lang="tr-TR" dirty="0"/>
              <a:t> değişimler</a:t>
            </a:r>
          </a:p>
          <a:p>
            <a:r>
              <a:rPr lang="tr-TR" dirty="0" err="1"/>
              <a:t>Kavernozal</a:t>
            </a:r>
            <a:r>
              <a:rPr lang="tr-TR" dirty="0"/>
              <a:t> düz kas </a:t>
            </a:r>
            <a:r>
              <a:rPr lang="tr-TR" dirty="0" err="1"/>
              <a:t>hipoksisi</a:t>
            </a:r>
            <a:r>
              <a:rPr lang="tr-TR" dirty="0"/>
              <a:t> sonucu </a:t>
            </a:r>
            <a:r>
              <a:rPr lang="tr-TR" dirty="0" err="1"/>
              <a:t>apoptosis</a:t>
            </a:r>
            <a:r>
              <a:rPr lang="tr-TR" dirty="0"/>
              <a:t> ve </a:t>
            </a:r>
            <a:r>
              <a:rPr lang="tr-TR" dirty="0" err="1"/>
              <a:t>fibrozis</a:t>
            </a:r>
            <a:endParaRPr lang="tr-TR" dirty="0"/>
          </a:p>
          <a:p>
            <a:r>
              <a:rPr lang="tr-TR" dirty="0"/>
              <a:t>VOD gelişimi</a:t>
            </a:r>
          </a:p>
          <a:p>
            <a:pPr marL="0" indent="0" algn="r">
              <a:buNone/>
            </a:pPr>
            <a:r>
              <a:rPr lang="tr-TR" sz="2100" b="1" i="1" dirty="0" err="1">
                <a:solidFill>
                  <a:schemeClr val="tx2"/>
                </a:solidFill>
              </a:rPr>
              <a:t>Mulhall</a:t>
            </a:r>
            <a:r>
              <a:rPr lang="tr-TR" sz="2100" b="1" i="1" dirty="0">
                <a:solidFill>
                  <a:schemeClr val="tx2"/>
                </a:solidFill>
              </a:rPr>
              <a:t> JP J </a:t>
            </a:r>
            <a:r>
              <a:rPr lang="tr-TR" sz="2100" b="1" i="1" dirty="0" err="1">
                <a:solidFill>
                  <a:schemeClr val="tx2"/>
                </a:solidFill>
              </a:rPr>
              <a:t>Sex</a:t>
            </a:r>
            <a:r>
              <a:rPr lang="tr-TR" sz="2100" b="1" i="1" dirty="0">
                <a:solidFill>
                  <a:schemeClr val="tx2"/>
                </a:solidFill>
              </a:rPr>
              <a:t> </a:t>
            </a:r>
            <a:r>
              <a:rPr lang="tr-TR" sz="2100" b="1" i="1" dirty="0" err="1">
                <a:solidFill>
                  <a:schemeClr val="tx2"/>
                </a:solidFill>
              </a:rPr>
              <a:t>Med</a:t>
            </a:r>
            <a:r>
              <a:rPr lang="tr-TR" sz="2100" b="1" i="1" dirty="0">
                <a:solidFill>
                  <a:schemeClr val="tx2"/>
                </a:solidFill>
              </a:rPr>
              <a:t> </a:t>
            </a:r>
            <a:r>
              <a:rPr lang="tr-TR" sz="2100" b="1" i="1" dirty="0" smtClean="0">
                <a:solidFill>
                  <a:schemeClr val="tx2"/>
                </a:solidFill>
              </a:rPr>
              <a:t>2010;7(4Pt2</a:t>
            </a:r>
            <a:r>
              <a:rPr lang="tr-TR" sz="2100" b="1" i="1" dirty="0">
                <a:solidFill>
                  <a:schemeClr val="tx2"/>
                </a:solidFill>
              </a:rPr>
              <a:t>):</a:t>
            </a:r>
            <a:r>
              <a:rPr lang="tr-TR" sz="2100" b="1" i="1" dirty="0" smtClean="0">
                <a:solidFill>
                  <a:schemeClr val="tx2"/>
                </a:solidFill>
              </a:rPr>
              <a:t>1687.</a:t>
            </a:r>
          </a:p>
          <a:p>
            <a:pPr marL="0" indent="0" algn="r">
              <a:buNone/>
            </a:pPr>
            <a:r>
              <a:rPr lang="tr-TR" sz="2100" b="1" i="1" dirty="0" err="1" smtClean="0">
                <a:solidFill>
                  <a:schemeClr val="tx2"/>
                </a:solidFill>
              </a:rPr>
              <a:t>Salonia</a:t>
            </a:r>
            <a:r>
              <a:rPr lang="tr-TR" sz="2100" b="1" i="1" dirty="0" smtClean="0">
                <a:solidFill>
                  <a:schemeClr val="tx2"/>
                </a:solidFill>
              </a:rPr>
              <a:t> </a:t>
            </a:r>
            <a:r>
              <a:rPr lang="tr-TR" sz="2100" b="1" i="1" dirty="0">
                <a:solidFill>
                  <a:schemeClr val="tx2"/>
                </a:solidFill>
              </a:rPr>
              <a:t>A </a:t>
            </a:r>
            <a:r>
              <a:rPr lang="tr-TR" sz="2100" b="1" i="1" dirty="0" err="1">
                <a:solidFill>
                  <a:schemeClr val="tx2"/>
                </a:solidFill>
              </a:rPr>
              <a:t>Eur</a:t>
            </a:r>
            <a:r>
              <a:rPr lang="tr-TR" sz="2100" b="1" i="1" dirty="0">
                <a:solidFill>
                  <a:schemeClr val="tx2"/>
                </a:solidFill>
              </a:rPr>
              <a:t> </a:t>
            </a:r>
            <a:r>
              <a:rPr lang="tr-TR" sz="2100" b="1" i="1" dirty="0" err="1">
                <a:solidFill>
                  <a:schemeClr val="tx2"/>
                </a:solidFill>
              </a:rPr>
              <a:t>Urol</a:t>
            </a:r>
            <a:r>
              <a:rPr lang="tr-TR" sz="2100" b="1" i="1" dirty="0">
                <a:solidFill>
                  <a:schemeClr val="tx2"/>
                </a:solidFill>
              </a:rPr>
              <a:t> 2012;62:261.</a:t>
            </a:r>
          </a:p>
          <a:p>
            <a:pPr marL="0" indent="0" algn="r">
              <a:buNone/>
            </a:pPr>
            <a:r>
              <a:rPr lang="tr-TR" sz="2100" b="1" i="1" dirty="0" err="1" smtClean="0">
                <a:solidFill>
                  <a:schemeClr val="tx2"/>
                </a:solidFill>
              </a:rPr>
              <a:t>Chung</a:t>
            </a:r>
            <a:r>
              <a:rPr lang="tr-TR" sz="2100" b="1" i="1" dirty="0" smtClean="0">
                <a:solidFill>
                  <a:schemeClr val="tx2"/>
                </a:solidFill>
              </a:rPr>
              <a:t> </a:t>
            </a:r>
            <a:r>
              <a:rPr lang="tr-TR" sz="2100" b="1" i="1" dirty="0">
                <a:solidFill>
                  <a:schemeClr val="tx2"/>
                </a:solidFill>
              </a:rPr>
              <a:t>E J </a:t>
            </a:r>
            <a:r>
              <a:rPr lang="tr-TR" sz="2100" b="1" i="1" dirty="0" err="1">
                <a:solidFill>
                  <a:schemeClr val="tx2"/>
                </a:solidFill>
              </a:rPr>
              <a:t>Sex</a:t>
            </a:r>
            <a:r>
              <a:rPr lang="tr-TR" sz="2100" b="1" i="1" dirty="0">
                <a:solidFill>
                  <a:schemeClr val="tx2"/>
                </a:solidFill>
              </a:rPr>
              <a:t> </a:t>
            </a:r>
            <a:r>
              <a:rPr lang="tr-TR" sz="2100" b="1" i="1" dirty="0" err="1">
                <a:solidFill>
                  <a:schemeClr val="tx2"/>
                </a:solidFill>
              </a:rPr>
              <a:t>Med</a:t>
            </a:r>
            <a:r>
              <a:rPr lang="tr-TR" sz="2100" b="1" i="1" dirty="0">
                <a:solidFill>
                  <a:schemeClr val="tx2"/>
                </a:solidFill>
              </a:rPr>
              <a:t> 2013;10 (</a:t>
            </a:r>
            <a:r>
              <a:rPr lang="tr-TR" sz="2100" b="1" i="1" dirty="0" err="1">
                <a:solidFill>
                  <a:schemeClr val="tx2"/>
                </a:solidFill>
              </a:rPr>
              <a:t>Suppl</a:t>
            </a:r>
            <a:r>
              <a:rPr lang="tr-TR" sz="2100" b="1" i="1" dirty="0">
                <a:solidFill>
                  <a:schemeClr val="tx2"/>
                </a:solidFill>
              </a:rPr>
              <a:t> 1):</a:t>
            </a:r>
            <a:r>
              <a:rPr lang="tr-TR" sz="2100" b="1" i="1" dirty="0" smtClean="0">
                <a:solidFill>
                  <a:schemeClr val="tx2"/>
                </a:solidFill>
              </a:rPr>
              <a:t>102.</a:t>
            </a:r>
            <a:endParaRPr lang="tr-TR" dirty="0"/>
          </a:p>
        </p:txBody>
      </p:sp>
      <p:pic>
        <p:nvPicPr>
          <p:cNvPr id="8" name="İçerik Yer Tutucus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12974"/>
            <a:ext cx="3096344" cy="2319269"/>
          </a:xfrm>
          <a:prstGeom prst="rect">
            <a:avLst/>
          </a:prstGeom>
          <a:ln w="3175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8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718864018"/>
              </p:ext>
            </p:extLst>
          </p:nvPr>
        </p:nvGraphicFramePr>
        <p:xfrm>
          <a:off x="250825" y="2433092"/>
          <a:ext cx="8353425" cy="373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Grafik" r:id="rId3" imgW="8229687" imgH="3676765" progId="MSGraph.Chart.8">
                  <p:embed followColorScheme="full"/>
                </p:oleObj>
              </mc:Choice>
              <mc:Fallback>
                <p:oleObj name="Grafik" r:id="rId3" imgW="8229687" imgH="367676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433092"/>
                        <a:ext cx="8353425" cy="3732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60375" y="612229"/>
            <a:ext cx="4398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800" b="1"/>
              <a:t>Cinsel Aktivitede Azalma</a:t>
            </a:r>
            <a:endParaRPr lang="en-US" altLang="tr-TR" sz="2800" b="1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66725" y="1202779"/>
            <a:ext cx="8569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400"/>
              <a:t>Orta-şiddetli semptomları olan erkeklerin %6-53’ünde cinsel </a:t>
            </a:r>
          </a:p>
          <a:p>
            <a:pPr eaLnBrk="1" hangingPunct="1"/>
            <a:r>
              <a:rPr lang="tr-TR" altLang="tr-TR" sz="2400"/>
              <a:t>aktivite sıklığında azalma olur</a:t>
            </a:r>
            <a:endParaRPr lang="en-US" altLang="tr-TR" sz="2400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199957" y="1916832"/>
            <a:ext cx="1260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000"/>
              <a:t>n=12.815</a:t>
            </a:r>
            <a:endParaRPr lang="en-US" altLang="tr-TR" sz="2000"/>
          </a:p>
        </p:txBody>
      </p:sp>
    </p:spTree>
    <p:extLst>
      <p:ext uri="{BB962C8B-B14F-4D97-AF65-F5344CB8AC3E}">
        <p14:creationId xmlns:p14="http://schemas.microsoft.com/office/powerpoint/2010/main" val="12533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Grp="1" noChangeAspect="1"/>
          </p:cNvGraphicFramePr>
          <p:nvPr>
            <p:ph/>
          </p:nvPr>
        </p:nvGraphicFramePr>
        <p:xfrm>
          <a:off x="468313" y="1268413"/>
          <a:ext cx="8229600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Grafik" r:id="rId3" imgW="8229687" imgH="5848381" progId="MSGraph.Chart.8">
                  <p:embed followColorScheme="full"/>
                </p:oleObj>
              </mc:Choice>
              <mc:Fallback>
                <p:oleObj name="Grafik" r:id="rId3" imgW="8229687" imgH="584838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268413"/>
                        <a:ext cx="8229600" cy="485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09588" y="333375"/>
            <a:ext cx="5070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800" b="1"/>
              <a:t>Ereksiyon sertliğinde azalma</a:t>
            </a:r>
            <a:endParaRPr lang="en-US" altLang="tr-TR" sz="2800" b="1"/>
          </a:p>
        </p:txBody>
      </p:sp>
    </p:spTree>
    <p:extLst>
      <p:ext uri="{BB962C8B-B14F-4D97-AF65-F5344CB8AC3E}">
        <p14:creationId xmlns:p14="http://schemas.microsoft.com/office/powerpoint/2010/main" val="25110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Grp="1" noChangeAspect="1"/>
          </p:cNvGraphicFramePr>
          <p:nvPr>
            <p:ph/>
          </p:nvPr>
        </p:nvGraphicFramePr>
        <p:xfrm>
          <a:off x="395288" y="1052513"/>
          <a:ext cx="8229600" cy="489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Grafik" r:id="rId4" imgW="8229687" imgH="5848381" progId="MSGraph.Chart.8">
                  <p:embed followColorScheme="full"/>
                </p:oleObj>
              </mc:Choice>
              <mc:Fallback>
                <p:oleObj name="Grafik" r:id="rId4" imgW="8229687" imgH="584838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229600" cy="4897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68313" y="333375"/>
            <a:ext cx="3486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800" b="1"/>
              <a:t>AÜSS&amp;CF Başarısı </a:t>
            </a:r>
            <a:endParaRPr lang="en-US" altLang="tr-TR" sz="2800" b="1"/>
          </a:p>
        </p:txBody>
      </p:sp>
    </p:spTree>
    <p:extLst>
      <p:ext uri="{BB962C8B-B14F-4D97-AF65-F5344CB8AC3E}">
        <p14:creationId xmlns:p14="http://schemas.microsoft.com/office/powerpoint/2010/main" val="5471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28390"/>
            <a:ext cx="8229600" cy="5201220"/>
          </a:xfr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/>
            <a:r>
              <a:rPr lang="tr-TR" altLang="tr-TR" sz="3200" smtClean="0"/>
              <a:t>AÜSS Cinsel Yaşama Etkileri;</a:t>
            </a:r>
          </a:p>
          <a:p>
            <a:pPr lvl="1" eaLnBrk="1" hangingPunct="1"/>
            <a:r>
              <a:rPr lang="tr-TR" altLang="tr-TR" smtClean="0"/>
              <a:t>Cinsel aktivitede azalma (%32-66)</a:t>
            </a:r>
          </a:p>
          <a:p>
            <a:pPr lvl="1" eaLnBrk="1" hangingPunct="1"/>
            <a:r>
              <a:rPr lang="tr-TR" altLang="tr-TR" smtClean="0"/>
              <a:t>Ereksiyon sertliğinde azalma (%41-71)</a:t>
            </a:r>
          </a:p>
          <a:p>
            <a:pPr lvl="1" eaLnBrk="1" hangingPunct="1"/>
            <a:r>
              <a:rPr lang="tr-TR" altLang="tr-TR" smtClean="0"/>
              <a:t>Ejakülat volümünde azalma (%38-70)</a:t>
            </a:r>
          </a:p>
          <a:p>
            <a:pPr lvl="1" eaLnBrk="1" hangingPunct="1"/>
            <a:r>
              <a:rPr lang="tr-TR" altLang="tr-TR" smtClean="0"/>
              <a:t>Ağrılı ejakülasyon (%17-23)</a:t>
            </a:r>
          </a:p>
          <a:p>
            <a:pPr eaLnBrk="1" hangingPunct="1"/>
            <a:endParaRPr lang="tr-TR" altLang="tr-TR" smtClean="0"/>
          </a:p>
          <a:p>
            <a:pPr eaLnBrk="1" hangingPunct="1"/>
            <a:r>
              <a:rPr lang="tr-TR" altLang="tr-TR" smtClean="0"/>
              <a:t>BPH/AÜSS ve ED yaşlanan erkeklerde sıktır. </a:t>
            </a:r>
          </a:p>
          <a:p>
            <a:pPr eaLnBrk="1" hangingPunct="1"/>
            <a:r>
              <a:rPr lang="tr-TR" altLang="tr-TR" smtClean="0"/>
              <a:t>AÜSS ve ED yaşam kalitesini olumsuz etkiler.</a:t>
            </a:r>
          </a:p>
          <a:p>
            <a:pPr eaLnBrk="1" hangingPunct="1"/>
            <a:r>
              <a:rPr lang="tr-TR" altLang="tr-TR" smtClean="0"/>
              <a:t>AÜSS ve ED aynı patofizyolojik yolu paylaşırlar.</a:t>
            </a:r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31200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750" y="1752575"/>
            <a:ext cx="3740150" cy="3476625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5538" y="1700808"/>
            <a:ext cx="3740150" cy="3462337"/>
          </a:xfr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1679278" y="5373216"/>
            <a:ext cx="1452562" cy="519112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800" dirty="0"/>
              <a:t>Mesane</a:t>
            </a:r>
            <a:endParaRPr lang="en-US" altLang="tr-TR" sz="2800" dirty="0"/>
          </a:p>
        </p:txBody>
      </p:sp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5749875" y="5353397"/>
            <a:ext cx="2422525" cy="523875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800" dirty="0"/>
              <a:t>Prostat/</a:t>
            </a:r>
            <a:r>
              <a:rPr lang="tr-TR" altLang="tr-TR" sz="2800" dirty="0" err="1"/>
              <a:t>Üretra</a:t>
            </a:r>
            <a:endParaRPr lang="en-US" altLang="tr-TR" sz="2800" dirty="0"/>
          </a:p>
        </p:txBody>
      </p:sp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2699792" y="6093296"/>
            <a:ext cx="5999162" cy="396875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tr-TR" altLang="tr-TR" sz="2000" b="1" i="1" dirty="0" err="1">
                <a:solidFill>
                  <a:schemeClr val="tx2"/>
                </a:solidFill>
              </a:rPr>
              <a:t>Andersson</a:t>
            </a:r>
            <a:r>
              <a:rPr lang="tr-TR" altLang="tr-TR" sz="2000" b="1" i="1" dirty="0">
                <a:solidFill>
                  <a:schemeClr val="tx2"/>
                </a:solidFill>
              </a:rPr>
              <a:t> KE </a:t>
            </a:r>
            <a:r>
              <a:rPr lang="tr-TR" altLang="tr-TR" sz="2000" b="1" i="1" dirty="0" err="1">
                <a:solidFill>
                  <a:schemeClr val="tx2"/>
                </a:solidFill>
              </a:rPr>
              <a:t>Neurol</a:t>
            </a:r>
            <a:r>
              <a:rPr lang="tr-TR" altLang="tr-TR" sz="2000" b="1" i="1" dirty="0">
                <a:solidFill>
                  <a:schemeClr val="tx2"/>
                </a:solidFill>
              </a:rPr>
              <a:t> </a:t>
            </a:r>
            <a:r>
              <a:rPr lang="tr-TR" altLang="tr-TR" sz="2000" b="1" i="1" dirty="0" err="1">
                <a:solidFill>
                  <a:schemeClr val="tx2"/>
                </a:solidFill>
              </a:rPr>
              <a:t>Urodyn</a:t>
            </a:r>
            <a:r>
              <a:rPr lang="tr-TR" altLang="tr-TR" sz="2000" b="1" i="1" dirty="0">
                <a:solidFill>
                  <a:schemeClr val="tx2"/>
                </a:solidFill>
              </a:rPr>
              <a:t> 2007; 26: 928-933.</a:t>
            </a:r>
            <a:endParaRPr lang="en-US" altLang="tr-TR" sz="2000" b="1" i="1" dirty="0">
              <a:solidFill>
                <a:schemeClr val="tx2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847725"/>
          </a:xfr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/>
            <a:r>
              <a:rPr lang="tr-TR" altLang="tr-TR" sz="4400" b="1" dirty="0" smtClean="0">
                <a:solidFill>
                  <a:srgbClr val="FF0000"/>
                </a:solidFill>
              </a:rPr>
              <a:t>AÜSS </a:t>
            </a:r>
            <a:r>
              <a:rPr lang="tr-TR" altLang="tr-TR" sz="4400" b="1" dirty="0" err="1" smtClean="0">
                <a:solidFill>
                  <a:srgbClr val="FF0000"/>
                </a:solidFill>
              </a:rPr>
              <a:t>Fizyopatolojisi</a:t>
            </a:r>
            <a:endParaRPr lang="en-US" altLang="tr-TR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5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4248472"/>
          </a:xfr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eaLnBrk="1" hangingPunct="1"/>
            <a:r>
              <a:rPr lang="tr-TR" altLang="tr-TR" dirty="0" smtClean="0"/>
              <a:t>NOS/NO düzeyinin alt </a:t>
            </a:r>
            <a:r>
              <a:rPr lang="tr-TR" altLang="tr-TR" dirty="0" err="1" smtClean="0"/>
              <a:t>üriner</a:t>
            </a:r>
            <a:r>
              <a:rPr lang="tr-TR" altLang="tr-TR" dirty="0" smtClean="0"/>
              <a:t> sistem/prostat düz kaslarında azalması</a:t>
            </a:r>
          </a:p>
          <a:p>
            <a:pPr eaLnBrk="1" hangingPunct="1"/>
            <a:r>
              <a:rPr lang="tr-TR" altLang="tr-TR" dirty="0" err="1" smtClean="0"/>
              <a:t>Metabolik</a:t>
            </a:r>
            <a:r>
              <a:rPr lang="tr-TR" altLang="tr-TR" dirty="0" smtClean="0"/>
              <a:t> sendrom ve </a:t>
            </a:r>
            <a:r>
              <a:rPr lang="tr-TR" altLang="tr-TR" dirty="0" err="1" smtClean="0"/>
              <a:t>otonomik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hiperaktivite</a:t>
            </a:r>
            <a:r>
              <a:rPr lang="tr-TR" altLang="tr-TR" dirty="0" smtClean="0"/>
              <a:t> gelişimi</a:t>
            </a:r>
          </a:p>
          <a:p>
            <a:pPr eaLnBrk="1" hangingPunct="1"/>
            <a:r>
              <a:rPr lang="tr-TR" altLang="tr-TR" dirty="0" err="1" smtClean="0"/>
              <a:t>Ateroskleroz</a:t>
            </a:r>
            <a:r>
              <a:rPr lang="tr-TR" altLang="tr-TR" dirty="0" smtClean="0"/>
              <a:t> ve </a:t>
            </a:r>
            <a:r>
              <a:rPr lang="tr-TR" altLang="tr-TR" dirty="0" err="1" smtClean="0"/>
              <a:t>pelvik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iskemi</a:t>
            </a:r>
            <a:r>
              <a:rPr lang="tr-TR" altLang="tr-TR" dirty="0" smtClean="0"/>
              <a:t> gelişimi</a:t>
            </a:r>
          </a:p>
          <a:p>
            <a:pPr eaLnBrk="1" hangingPunct="1"/>
            <a:r>
              <a:rPr lang="tr-TR" altLang="tr-TR" dirty="0" err="1" smtClean="0"/>
              <a:t>İnflamasyon</a:t>
            </a:r>
            <a:r>
              <a:rPr lang="tr-TR" altLang="tr-TR" dirty="0" smtClean="0"/>
              <a:t> sonucu </a:t>
            </a:r>
            <a:r>
              <a:rPr lang="tr-TR" altLang="tr-TR" i="1" dirty="0" err="1" smtClean="0"/>
              <a:t>Rho-kinase</a:t>
            </a:r>
            <a:r>
              <a:rPr lang="tr-TR" altLang="tr-TR" dirty="0" smtClean="0"/>
              <a:t>/</a:t>
            </a:r>
            <a:r>
              <a:rPr lang="tr-TR" altLang="tr-TR" i="1" dirty="0" err="1" smtClean="0"/>
              <a:t>Endotelin</a:t>
            </a:r>
            <a:r>
              <a:rPr lang="tr-TR" altLang="tr-TR" dirty="0" smtClean="0"/>
              <a:t> aktivitesinde artış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707904" y="5877272"/>
            <a:ext cx="5003800" cy="333375"/>
          </a:xfrm>
          <a:prstGeom prst="rect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266700" lvl="1" indent="-266700" algn="r" eaLnBrk="0" hangingPunct="0">
              <a:lnSpc>
                <a:spcPct val="95000"/>
              </a:lnSpc>
              <a:spcAft>
                <a:spcPts val="0"/>
              </a:spcAft>
              <a:buClr>
                <a:srgbClr val="FFCC00"/>
              </a:buClr>
              <a:defRPr/>
            </a:pPr>
            <a:r>
              <a:rPr lang="en-US" b="1" i="1" kern="0" dirty="0" err="1">
                <a:latin typeface="+mj-lt"/>
                <a:cs typeface="Arial" panose="020B0604020202020204" pitchFamily="34" charset="0"/>
              </a:rPr>
              <a:t>Andersson</a:t>
            </a:r>
            <a:r>
              <a:rPr lang="en-US" b="1" i="1" kern="0" dirty="0">
                <a:latin typeface="+mj-lt"/>
                <a:cs typeface="Arial" panose="020B0604020202020204" pitchFamily="34" charset="0"/>
              </a:rPr>
              <a:t> </a:t>
            </a:r>
            <a:r>
              <a:rPr lang="tr-TR" b="1" i="1" kern="0" dirty="0" smtClean="0">
                <a:latin typeface="+mj-lt"/>
                <a:cs typeface="Arial" panose="020B0604020202020204" pitchFamily="34" charset="0"/>
              </a:rPr>
              <a:t>KE</a:t>
            </a:r>
            <a:r>
              <a:rPr lang="en-US" b="1" i="1" kern="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b="1" i="1" kern="0" dirty="0">
                <a:latin typeface="+mj-lt"/>
                <a:cs typeface="Arial" panose="020B0604020202020204" pitchFamily="34" charset="0"/>
              </a:rPr>
              <a:t>Neurourol </a:t>
            </a:r>
            <a:r>
              <a:rPr lang="en-US" b="1" i="1" kern="0" dirty="0" err="1">
                <a:latin typeface="+mj-lt"/>
                <a:cs typeface="Arial" panose="020B0604020202020204" pitchFamily="34" charset="0"/>
              </a:rPr>
              <a:t>Urodyn</a:t>
            </a:r>
            <a:r>
              <a:rPr lang="en-US" b="1" i="1" kern="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b="1" i="1" kern="0" dirty="0" smtClean="0">
                <a:latin typeface="+mj-lt"/>
                <a:cs typeface="Arial" panose="020B0604020202020204" pitchFamily="34" charset="0"/>
              </a:rPr>
              <a:t>2011;30:292-301</a:t>
            </a:r>
            <a:r>
              <a:rPr lang="en-US" b="1" i="1" kern="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003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11057" r="10456" b="10898"/>
          <a:stretch/>
        </p:blipFill>
        <p:spPr bwMode="auto">
          <a:xfrm>
            <a:off x="438926" y="336313"/>
            <a:ext cx="8266148" cy="6185375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10978" r="11899" b="17869"/>
          <a:stretch/>
        </p:blipFill>
        <p:spPr bwMode="auto">
          <a:xfrm>
            <a:off x="438926" y="336314"/>
            <a:ext cx="8266148" cy="6185374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1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18430" r="4928" b="47275"/>
          <a:stretch/>
        </p:blipFill>
        <p:spPr bwMode="auto">
          <a:xfrm>
            <a:off x="1104601" y="2383897"/>
            <a:ext cx="6934799" cy="2090206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1" t="32451" r="17909" b="18190"/>
          <a:stretch/>
        </p:blipFill>
        <p:spPr bwMode="auto">
          <a:xfrm>
            <a:off x="1043608" y="1293377"/>
            <a:ext cx="7056784" cy="4271247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1" t="20805" r="17909" b="29728"/>
          <a:stretch/>
        </p:blipFill>
        <p:spPr bwMode="auto">
          <a:xfrm>
            <a:off x="395536" y="548680"/>
            <a:ext cx="8208912" cy="2376264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36538" r="31731" b="13782"/>
          <a:stretch/>
        </p:blipFill>
        <p:spPr bwMode="auto">
          <a:xfrm>
            <a:off x="395536" y="3573016"/>
            <a:ext cx="8208912" cy="2376264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0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22596" r="17548" b="17789"/>
          <a:stretch/>
        </p:blipFill>
        <p:spPr bwMode="auto">
          <a:xfrm>
            <a:off x="575556" y="764704"/>
            <a:ext cx="7992888" cy="5328592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5080" r="17548" b="15625"/>
          <a:stretch/>
        </p:blipFill>
        <p:spPr bwMode="auto">
          <a:xfrm>
            <a:off x="575556" y="764704"/>
            <a:ext cx="7992888" cy="5328592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11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2147" r="3366" b="10577"/>
          <a:stretch/>
        </p:blipFill>
        <p:spPr bwMode="auto">
          <a:xfrm>
            <a:off x="757027" y="1963614"/>
            <a:ext cx="7629946" cy="2930773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t="14010" r="3125" b="10509"/>
          <a:stretch/>
        </p:blipFill>
        <p:spPr bwMode="auto">
          <a:xfrm>
            <a:off x="111369" y="620688"/>
            <a:ext cx="8921262" cy="5521569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8316416" y="4894387"/>
            <a:ext cx="505507" cy="5508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" name="Düz Bağlayıcı 4"/>
          <p:cNvCxnSpPr/>
          <p:nvPr/>
        </p:nvCxnSpPr>
        <p:spPr>
          <a:xfrm>
            <a:off x="251520" y="5013176"/>
            <a:ext cx="813545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7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>
          <a:xfrm>
            <a:off x="457200" y="944724"/>
            <a:ext cx="4038600" cy="5184576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tr-TR" dirty="0" smtClean="0"/>
              <a:t>Risk Faktör;</a:t>
            </a:r>
          </a:p>
          <a:p>
            <a:pPr lvl="1"/>
            <a:r>
              <a:rPr lang="tr-TR" dirty="0" smtClean="0"/>
              <a:t>Yaş</a:t>
            </a:r>
          </a:p>
          <a:p>
            <a:pPr lvl="1"/>
            <a:r>
              <a:rPr lang="tr-TR" dirty="0"/>
              <a:t>NV korunma</a:t>
            </a:r>
          </a:p>
          <a:p>
            <a:pPr lvl="1"/>
            <a:r>
              <a:rPr lang="tr-TR" dirty="0" smtClean="0"/>
              <a:t>Operasyon öncesi ED</a:t>
            </a:r>
          </a:p>
          <a:p>
            <a:pPr lvl="1"/>
            <a:r>
              <a:rPr lang="tr-TR" dirty="0" smtClean="0"/>
              <a:t>Cerrahi </a:t>
            </a:r>
            <a:r>
              <a:rPr lang="tr-TR" dirty="0" err="1" smtClean="0"/>
              <a:t>hemodinamik</a:t>
            </a:r>
            <a:r>
              <a:rPr lang="tr-TR" dirty="0" smtClean="0"/>
              <a:t> değişim</a:t>
            </a:r>
          </a:p>
          <a:p>
            <a:pPr lvl="1"/>
            <a:endParaRPr lang="tr-TR" i="1" dirty="0" smtClean="0"/>
          </a:p>
          <a:p>
            <a:pPr lvl="1"/>
            <a:r>
              <a:rPr lang="tr-TR" i="1" dirty="0" smtClean="0"/>
              <a:t>Düşük PSA düzeyi</a:t>
            </a:r>
          </a:p>
          <a:p>
            <a:pPr lvl="1"/>
            <a:r>
              <a:rPr lang="tr-TR" i="1" dirty="0" smtClean="0"/>
              <a:t>Irk</a:t>
            </a:r>
          </a:p>
          <a:p>
            <a:pPr lvl="1"/>
            <a:r>
              <a:rPr lang="tr-TR" i="1" dirty="0" smtClean="0"/>
              <a:t>Düşük BMI</a:t>
            </a:r>
          </a:p>
          <a:p>
            <a:pPr lvl="1"/>
            <a:r>
              <a:rPr lang="tr-TR" i="1" dirty="0" err="1" smtClean="0"/>
              <a:t>Preop</a:t>
            </a:r>
            <a:r>
              <a:rPr lang="tr-TR" i="1" dirty="0" smtClean="0"/>
              <a:t> bilgilendirme</a:t>
            </a:r>
            <a:endParaRPr lang="tr-TR" i="1" dirty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>
          <a:xfrm>
            <a:off x="4648200" y="944724"/>
            <a:ext cx="4038600" cy="5184576"/>
          </a:xfr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tr-TR" dirty="0" err="1" smtClean="0"/>
              <a:t>Penil</a:t>
            </a:r>
            <a:r>
              <a:rPr lang="tr-TR" dirty="0" smtClean="0"/>
              <a:t> Rehabilitasyon;</a:t>
            </a:r>
          </a:p>
          <a:p>
            <a:pPr lvl="1"/>
            <a:r>
              <a:rPr lang="tr-TR" dirty="0" err="1"/>
              <a:t>Kavernozal</a:t>
            </a:r>
            <a:r>
              <a:rPr lang="tr-TR" dirty="0"/>
              <a:t> </a:t>
            </a:r>
            <a:r>
              <a:rPr lang="tr-TR" dirty="0" err="1"/>
              <a:t>oksijenizasyonu</a:t>
            </a:r>
            <a:r>
              <a:rPr lang="tr-TR" dirty="0"/>
              <a:t> artırma</a:t>
            </a:r>
          </a:p>
          <a:p>
            <a:pPr lvl="1"/>
            <a:r>
              <a:rPr lang="tr-TR" dirty="0" err="1"/>
              <a:t>Endotelyal</a:t>
            </a:r>
            <a:r>
              <a:rPr lang="tr-TR" dirty="0"/>
              <a:t> doku ve fonksiyonunu koruma</a:t>
            </a:r>
          </a:p>
          <a:p>
            <a:pPr lvl="1"/>
            <a:r>
              <a:rPr lang="tr-TR" dirty="0" err="1"/>
              <a:t>Kavernozal</a:t>
            </a:r>
            <a:r>
              <a:rPr lang="tr-TR" dirty="0"/>
              <a:t> kas yapısını koruma</a:t>
            </a:r>
          </a:p>
          <a:p>
            <a:endParaRPr lang="tr-TR" dirty="0" smtClean="0"/>
          </a:p>
          <a:p>
            <a:r>
              <a:rPr lang="tr-TR" dirty="0" smtClean="0"/>
              <a:t>Tedavi;</a:t>
            </a:r>
          </a:p>
          <a:p>
            <a:pPr lvl="1"/>
            <a:r>
              <a:rPr lang="tr-TR" dirty="0" err="1" smtClean="0"/>
              <a:t>ED’nin</a:t>
            </a:r>
            <a:r>
              <a:rPr lang="tr-TR" dirty="0" smtClean="0"/>
              <a:t> tedavisi</a:t>
            </a:r>
          </a:p>
          <a:p>
            <a:pPr lvl="1"/>
            <a:r>
              <a:rPr lang="tr-TR" dirty="0" err="1" smtClean="0"/>
              <a:t>Penil</a:t>
            </a:r>
            <a:r>
              <a:rPr lang="tr-TR" dirty="0" smtClean="0"/>
              <a:t> deformasyonun tedavisi</a:t>
            </a:r>
          </a:p>
        </p:txBody>
      </p:sp>
    </p:spTree>
    <p:extLst>
      <p:ext uri="{BB962C8B-B14F-4D97-AF65-F5344CB8AC3E}">
        <p14:creationId xmlns:p14="http://schemas.microsoft.com/office/powerpoint/2010/main" val="1079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2"/>
          <p:cNvSpPr txBox="1">
            <a:spLocks/>
          </p:cNvSpPr>
          <p:nvPr/>
        </p:nvSpPr>
        <p:spPr>
          <a:xfrm>
            <a:off x="518864" y="332657"/>
            <a:ext cx="8229600" cy="2880320"/>
          </a:xfrm>
          <a:prstGeom prst="rect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/>
              <a:t>Lipid</a:t>
            </a:r>
            <a:r>
              <a:rPr lang="tr-TR" sz="2000" dirty="0" smtClean="0"/>
              <a:t> profili…….Normal</a:t>
            </a:r>
          </a:p>
          <a:p>
            <a:r>
              <a:rPr lang="tr-TR" sz="2000" dirty="0" smtClean="0"/>
              <a:t>Total Testosteron…..4.7 </a:t>
            </a:r>
            <a:r>
              <a:rPr lang="tr-TR" sz="2000" dirty="0" err="1" smtClean="0"/>
              <a:t>ng</a:t>
            </a:r>
            <a:r>
              <a:rPr lang="tr-TR" sz="2000" dirty="0" smtClean="0"/>
              <a:t>/ml</a:t>
            </a:r>
          </a:p>
          <a:p>
            <a:r>
              <a:rPr lang="tr-TR" sz="2000" dirty="0" smtClean="0"/>
              <a:t>S-Testosteron………..8.12 </a:t>
            </a:r>
            <a:r>
              <a:rPr lang="tr-TR" sz="2000" dirty="0" err="1" smtClean="0"/>
              <a:t>pg</a:t>
            </a:r>
            <a:r>
              <a:rPr lang="tr-TR" sz="2000" dirty="0" smtClean="0"/>
              <a:t>/ml</a:t>
            </a:r>
          </a:p>
          <a:p>
            <a:r>
              <a:rPr lang="tr-TR" sz="2000" dirty="0" err="1" smtClean="0"/>
              <a:t>Üroflovmetri</a:t>
            </a:r>
            <a:r>
              <a:rPr lang="tr-TR" sz="2000" dirty="0" smtClean="0"/>
              <a:t>…212 cc</a:t>
            </a:r>
          </a:p>
          <a:p>
            <a:pPr lvl="1"/>
            <a:r>
              <a:rPr lang="tr-TR" sz="1800" dirty="0" err="1" smtClean="0"/>
              <a:t>Qmax</a:t>
            </a:r>
            <a:r>
              <a:rPr lang="tr-TR" sz="1800" dirty="0" smtClean="0"/>
              <a:t>….12 ml/</a:t>
            </a:r>
            <a:r>
              <a:rPr lang="tr-TR" sz="1800" dirty="0" err="1" smtClean="0"/>
              <a:t>sn</a:t>
            </a:r>
            <a:endParaRPr lang="tr-TR" sz="1800" dirty="0" smtClean="0"/>
          </a:p>
          <a:p>
            <a:pPr lvl="1"/>
            <a:r>
              <a:rPr lang="tr-TR" sz="1800" dirty="0" smtClean="0"/>
              <a:t>OAH……. 7 ml/</a:t>
            </a:r>
            <a:r>
              <a:rPr lang="tr-TR" sz="1800" dirty="0" err="1" smtClean="0"/>
              <a:t>sn</a:t>
            </a:r>
            <a:endParaRPr lang="tr-TR" sz="1800" dirty="0" smtClean="0"/>
          </a:p>
          <a:p>
            <a:r>
              <a:rPr lang="tr-TR" sz="2000" dirty="0" smtClean="0"/>
              <a:t>PMR…….35 ml (</a:t>
            </a:r>
            <a:r>
              <a:rPr lang="tr-TR" sz="2000" dirty="0" err="1" smtClean="0"/>
              <a:t>bladderscan</a:t>
            </a:r>
            <a:r>
              <a:rPr lang="tr-TR" sz="2000" dirty="0" smtClean="0"/>
              <a:t>)</a:t>
            </a:r>
          </a:p>
          <a:p>
            <a:r>
              <a:rPr lang="tr-TR" sz="2000" dirty="0" smtClean="0"/>
              <a:t>USG: Prostat 42 ml. PMR 35 ml</a:t>
            </a:r>
          </a:p>
          <a:p>
            <a:endParaRPr lang="tr-TR" sz="2000" dirty="0" smtClean="0"/>
          </a:p>
          <a:p>
            <a:endParaRPr lang="tr-TR" sz="2000" dirty="0"/>
          </a:p>
        </p:txBody>
      </p:sp>
      <p:sp>
        <p:nvSpPr>
          <p:cNvPr id="3" name="Aşağı Ok 2"/>
          <p:cNvSpPr/>
          <p:nvPr/>
        </p:nvSpPr>
        <p:spPr>
          <a:xfrm>
            <a:off x="4422812" y="3356991"/>
            <a:ext cx="298376" cy="648073"/>
          </a:xfrm>
          <a:prstGeom prst="downArrow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3597966" y="4077072"/>
            <a:ext cx="1910138" cy="369332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Tadalafil</a:t>
            </a:r>
            <a:r>
              <a:rPr lang="tr-TR" b="1" dirty="0" smtClean="0"/>
              <a:t> 5mg/gün</a:t>
            </a:r>
            <a:endParaRPr lang="tr-TR" b="1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57200" y="4437112"/>
            <a:ext cx="8229600" cy="2232248"/>
          </a:xfrm>
          <a:prstGeom prst="rect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/>
              <a:t>Üroflovmetri</a:t>
            </a:r>
            <a:r>
              <a:rPr lang="tr-TR" sz="2000" dirty="0" smtClean="0"/>
              <a:t>…235 cc</a:t>
            </a:r>
          </a:p>
          <a:p>
            <a:pPr lvl="1"/>
            <a:r>
              <a:rPr lang="tr-TR" sz="1800" dirty="0" err="1" smtClean="0"/>
              <a:t>Qmax</a:t>
            </a:r>
            <a:r>
              <a:rPr lang="tr-TR" sz="1800" dirty="0" smtClean="0"/>
              <a:t>….13 ml/</a:t>
            </a:r>
            <a:r>
              <a:rPr lang="tr-TR" sz="1800" dirty="0" err="1" smtClean="0"/>
              <a:t>sn</a:t>
            </a:r>
            <a:endParaRPr lang="tr-TR" sz="1800" dirty="0" smtClean="0"/>
          </a:p>
          <a:p>
            <a:pPr lvl="1"/>
            <a:r>
              <a:rPr lang="tr-TR" sz="1800" dirty="0" smtClean="0"/>
              <a:t>OAH……. 7 ml/</a:t>
            </a:r>
            <a:r>
              <a:rPr lang="tr-TR" sz="1800" dirty="0" err="1" smtClean="0"/>
              <a:t>sn</a:t>
            </a:r>
            <a:endParaRPr lang="tr-TR" sz="1800" dirty="0" smtClean="0"/>
          </a:p>
          <a:p>
            <a:r>
              <a:rPr lang="tr-TR" sz="2000" dirty="0" smtClean="0"/>
              <a:t>PMR…….22 ml (</a:t>
            </a:r>
            <a:r>
              <a:rPr lang="tr-TR" sz="2000" dirty="0" err="1" smtClean="0"/>
              <a:t>bladderscan</a:t>
            </a:r>
            <a:r>
              <a:rPr lang="tr-TR" sz="2000" dirty="0" smtClean="0"/>
              <a:t>)</a:t>
            </a:r>
          </a:p>
          <a:p>
            <a:r>
              <a:rPr lang="tr-TR" sz="2000" dirty="0" smtClean="0"/>
              <a:t>IPSS:……8+2</a:t>
            </a:r>
          </a:p>
          <a:p>
            <a:r>
              <a:rPr lang="tr-TR" sz="2000" dirty="0" smtClean="0"/>
              <a:t>IIEF…….21</a:t>
            </a:r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8025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3182652"/>
          </a:xfr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tr-TR" sz="3600" b="1" dirty="0" err="1" smtClean="0">
                <a:solidFill>
                  <a:srgbClr val="FF0000"/>
                </a:solidFill>
              </a:rPr>
              <a:t>Antihipertansif</a:t>
            </a:r>
            <a:r>
              <a:rPr lang="tr-TR" sz="3600" b="1" dirty="0" smtClean="0">
                <a:solidFill>
                  <a:srgbClr val="FF0000"/>
                </a:solidFill>
              </a:rPr>
              <a:t> kullanımı!!!</a:t>
            </a:r>
          </a:p>
          <a:p>
            <a:pPr marL="0" indent="0" algn="ctr">
              <a:buNone/>
            </a:pPr>
            <a:endParaRPr lang="tr-TR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tr-TR" sz="3600" b="1" dirty="0" err="1" smtClean="0">
                <a:solidFill>
                  <a:srgbClr val="FF0000"/>
                </a:solidFill>
              </a:rPr>
              <a:t>Anjina</a:t>
            </a:r>
            <a:r>
              <a:rPr lang="tr-TR" sz="3600" b="1" dirty="0" smtClean="0">
                <a:solidFill>
                  <a:srgbClr val="FF0000"/>
                </a:solidFill>
              </a:rPr>
              <a:t> ve koroner anjiyografi öyküsü!!!</a:t>
            </a:r>
          </a:p>
          <a:p>
            <a:pPr marL="0" indent="0" algn="ctr">
              <a:buNone/>
            </a:pPr>
            <a:endParaRPr lang="tr-TR" sz="3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tr-TR" sz="3600" b="1" dirty="0" smtClean="0">
                <a:solidFill>
                  <a:srgbClr val="FF0000"/>
                </a:solidFill>
              </a:rPr>
              <a:t>PDE5i/</a:t>
            </a:r>
            <a:r>
              <a:rPr lang="tr-TR" sz="3600" b="1" dirty="0" err="1" smtClean="0">
                <a:solidFill>
                  <a:srgbClr val="FF0000"/>
                </a:solidFill>
              </a:rPr>
              <a:t>Tadalafil</a:t>
            </a:r>
            <a:r>
              <a:rPr lang="tr-TR" sz="3600" b="1" dirty="0" smtClean="0">
                <a:solidFill>
                  <a:srgbClr val="FF0000"/>
                </a:solidFill>
              </a:rPr>
              <a:t>??? </a:t>
            </a:r>
            <a:endParaRPr lang="tr-T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8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492720"/>
              </p:ext>
            </p:extLst>
          </p:nvPr>
        </p:nvGraphicFramePr>
        <p:xfrm>
          <a:off x="323528" y="260648"/>
          <a:ext cx="8568951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8346"/>
                <a:gridCol w="2216108"/>
                <a:gridCol w="1994497"/>
              </a:tblGrid>
              <a:tr h="370840">
                <a:tc>
                  <a:txBody>
                    <a:bodyPr/>
                    <a:lstStyle/>
                    <a:p>
                      <a:endParaRPr lang="tr-T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</a:t>
                      </a:r>
                      <a:r>
                        <a:rPr lang="tr-TR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ebo</a:t>
                      </a:r>
                      <a:r>
                        <a:rPr lang="tr-TR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tr-TR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=2118</a:t>
                      </a:r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Tadalafil</a:t>
                      </a:r>
                      <a:r>
                        <a:rPr lang="tr-TR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tr-TR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=5228)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/is</a:t>
                      </a: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KAH</a:t>
                      </a:r>
                      <a:endParaRPr lang="tr-TR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Konjestif kalp yetmezliği</a:t>
                      </a:r>
                      <a:endParaRPr lang="tr-TR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Ventriküler aritmiler</a:t>
                      </a:r>
                      <a:endParaRPr lang="tr-TR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Serebrovasküler olaylar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Senkop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hipotansiyon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olası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hipotansif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semptomlar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Supraventriküler aritmiler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Diğer aritmiler</a:t>
                      </a:r>
                      <a:endParaRPr lang="tr-TR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Diğer kardiyovasküler olaylar</a:t>
                      </a:r>
                      <a:endParaRPr lang="tr-TR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İleti defektleri</a:t>
                      </a:r>
                      <a:endParaRPr lang="tr-TR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Subjektif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ritm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tr-TR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hız</a:t>
                      </a:r>
                      <a:endParaRPr lang="tr-TR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tr-TR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6133" name="Text Box 63"/>
          <p:cNvSpPr txBox="1">
            <a:spLocks noChangeArrowheads="1"/>
          </p:cNvSpPr>
          <p:nvPr/>
        </p:nvSpPr>
        <p:spPr bwMode="auto">
          <a:xfrm>
            <a:off x="4355976" y="6309320"/>
            <a:ext cx="4464496" cy="369332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 algn="r"/>
            <a:r>
              <a:rPr 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Jackson G </a:t>
            </a:r>
            <a:r>
              <a:rPr lang="en-US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 Med. </a:t>
            </a:r>
            <a:r>
              <a:rPr lang="en-US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2004;1:161–167</a:t>
            </a:r>
            <a:r>
              <a:rPr lang="tr-TR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16186" r="1322" b="44712"/>
          <a:stretch/>
        </p:blipFill>
        <p:spPr bwMode="auto">
          <a:xfrm>
            <a:off x="676182" y="188640"/>
            <a:ext cx="7848872" cy="1872208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14823" r="7332" b="23798"/>
          <a:stretch/>
        </p:blipFill>
        <p:spPr bwMode="auto">
          <a:xfrm>
            <a:off x="611560" y="2204864"/>
            <a:ext cx="7978116" cy="4392488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19231" r="28606" b="16346"/>
          <a:stretch/>
        </p:blipFill>
        <p:spPr bwMode="auto">
          <a:xfrm>
            <a:off x="1746738" y="2204865"/>
            <a:ext cx="5650524" cy="4392487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7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6" t="11698" r="32605" b="9295"/>
          <a:stretch/>
        </p:blipFill>
        <p:spPr bwMode="auto">
          <a:xfrm>
            <a:off x="565357" y="349706"/>
            <a:ext cx="8013287" cy="6158589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6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409575" y="404664"/>
            <a:ext cx="8412163" cy="5832648"/>
          </a:xfrm>
          <a:prstGeom prst="rect">
            <a:avLst/>
          </a:prstGeom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defRPr/>
            </a:pPr>
            <a:r>
              <a:rPr lang="tr-T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üç PDE5i aşağıdaki </a:t>
            </a:r>
            <a:r>
              <a:rPr lang="tr-TR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antihipertansif</a:t>
            </a:r>
            <a:r>
              <a:rPr lang="tr-T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ajanlarla birlikte kullanıldıklarında </a:t>
            </a:r>
            <a:r>
              <a:rPr lang="tr-TR" sz="28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farmakokinetikleri</a:t>
            </a:r>
            <a:r>
              <a:rPr lang="tr-T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etkilenmez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yan etki profilleri </a:t>
            </a:r>
            <a:r>
              <a:rPr lang="tr-T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değişmez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lvl="1" indent="-333375"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defRPr/>
            </a:pP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lvl="1" indent="-333375"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defRPr/>
            </a:pPr>
            <a:r>
              <a:rPr lang="tr-T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Diüretikler</a:t>
            </a:r>
            <a:endParaRPr lang="tr-T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lvl="1" indent="-333375"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defRPr/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ACE inhibitörleri</a:t>
            </a:r>
          </a:p>
          <a:p>
            <a:pPr marL="793750" lvl="1" indent="-333375"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defRPr/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Kalsiyum Kanal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Blokerleri</a:t>
            </a:r>
            <a:endParaRPr lang="tr-T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lvl="1" indent="-333375"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defRPr/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Beta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Blokerler</a:t>
            </a:r>
            <a:endParaRPr lang="tr-T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defRPr/>
            </a:pPr>
            <a:endParaRPr lang="tr-T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buFont typeface="Arial" pitchFamily="34" charset="0"/>
              <a:buChar char="•"/>
              <a:defRPr/>
            </a:pPr>
            <a:r>
              <a:rPr lang="tr-T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Nonselektif</a:t>
            </a:r>
            <a:r>
              <a:rPr lang="tr-T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alfa </a:t>
            </a:r>
            <a:r>
              <a:rPr lang="tr-TR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blokörlerle</a:t>
            </a: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kullanımlarında dikkatli olunmalı ve </a:t>
            </a:r>
            <a:r>
              <a:rPr lang="tr-TR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hekim tavsiyesine </a:t>
            </a:r>
            <a:r>
              <a:rPr lang="tr-T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uyulmalıdır</a:t>
            </a:r>
          </a:p>
          <a:p>
            <a:pPr marL="342900" lvl="1" indent="-342900"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buFont typeface="Arial" pitchFamily="34" charset="0"/>
              <a:buChar char="•"/>
              <a:defRPr/>
            </a:pPr>
            <a:r>
              <a:rPr lang="tr-TR" sz="35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Nitratlarla kullanımı </a:t>
            </a:r>
            <a:r>
              <a:rPr lang="tr-TR" sz="35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kontrendikedir</a:t>
            </a:r>
            <a:endParaRPr lang="tr-TR" sz="35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defRPr/>
            </a:pPr>
            <a:endParaRPr lang="tr-T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buFont typeface="Wingdings 3" pitchFamily="18" charset="2"/>
              <a:buNone/>
              <a:defRPr/>
            </a:pP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lvl="1" indent="-333375" eaLnBrk="1" hangingPunct="1">
              <a:lnSpc>
                <a:spcPct val="105000"/>
              </a:lnSpc>
              <a:spcBef>
                <a:spcPct val="5000"/>
              </a:spcBef>
              <a:spcAft>
                <a:spcPct val="25000"/>
              </a:spcAft>
              <a:defRPr/>
            </a:pPr>
            <a:endParaRPr lang="tr-TR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Slide Modified" hidden="1"/>
          <p:cNvSpPr txBox="1">
            <a:spLocks noChangeArrowheads="1"/>
          </p:cNvSpPr>
          <p:nvPr/>
        </p:nvSpPr>
        <p:spPr bwMode="auto">
          <a:xfrm>
            <a:off x="127000" y="7239000"/>
            <a:ext cx="3810000" cy="274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FAFAFA"/>
                </a:solidFill>
                <a:latin typeface="Tahoma" pitchFamily="34" charset="0"/>
              </a:defRPr>
            </a:lvl1pPr>
            <a:lvl2pPr marL="742950" indent="-285750">
              <a:defRPr sz="1600" b="1">
                <a:solidFill>
                  <a:srgbClr val="FAFAFA"/>
                </a:solidFill>
                <a:latin typeface="Tahoma" pitchFamily="34" charset="0"/>
              </a:defRPr>
            </a:lvl2pPr>
            <a:lvl3pPr marL="11430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3pPr>
            <a:lvl4pPr marL="16002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4pPr>
            <a:lvl5pPr marL="20574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Slide Modified: </a:t>
            </a:r>
          </a:p>
        </p:txBody>
      </p:sp>
      <p:sp>
        <p:nvSpPr>
          <p:cNvPr id="21509" name="Review" hidden="1"/>
          <p:cNvSpPr txBox="1">
            <a:spLocks noChangeArrowheads="1"/>
          </p:cNvSpPr>
          <p:nvPr/>
        </p:nvSpPr>
        <p:spPr bwMode="auto">
          <a:xfrm>
            <a:off x="9652000" y="1778000"/>
            <a:ext cx="3810000" cy="274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FAFAFA"/>
                </a:solidFill>
                <a:latin typeface="Tahoma" pitchFamily="34" charset="0"/>
              </a:defRPr>
            </a:lvl1pPr>
            <a:lvl2pPr marL="742950" indent="-285750">
              <a:defRPr sz="1600" b="1">
                <a:solidFill>
                  <a:srgbClr val="FAFAFA"/>
                </a:solidFill>
                <a:latin typeface="Tahoma" pitchFamily="34" charset="0"/>
              </a:defRPr>
            </a:lvl2pPr>
            <a:lvl3pPr marL="11430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3pPr>
            <a:lvl4pPr marL="16002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4pPr>
            <a:lvl5pPr marL="20574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Review: </a:t>
            </a:r>
          </a:p>
        </p:txBody>
      </p:sp>
      <p:sp>
        <p:nvSpPr>
          <p:cNvPr id="21510" name="ReviewerMemo" hidden="1"/>
          <p:cNvSpPr txBox="1">
            <a:spLocks noChangeArrowheads="1"/>
          </p:cNvSpPr>
          <p:nvPr/>
        </p:nvSpPr>
        <p:spPr bwMode="auto">
          <a:xfrm>
            <a:off x="9652000" y="3429000"/>
            <a:ext cx="3810000" cy="274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FAFAFA"/>
                </a:solidFill>
                <a:latin typeface="Tahoma" pitchFamily="34" charset="0"/>
              </a:defRPr>
            </a:lvl1pPr>
            <a:lvl2pPr marL="742950" indent="-285750">
              <a:defRPr sz="1600" b="1">
                <a:solidFill>
                  <a:srgbClr val="FAFAFA"/>
                </a:solidFill>
                <a:latin typeface="Tahoma" pitchFamily="34" charset="0"/>
              </a:defRPr>
            </a:lvl2pPr>
            <a:lvl3pPr marL="11430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3pPr>
            <a:lvl4pPr marL="16002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4pPr>
            <a:lvl5pPr marL="20574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Reviewer Memo: </a:t>
            </a:r>
          </a:p>
        </p:txBody>
      </p:sp>
      <p:sp>
        <p:nvSpPr>
          <p:cNvPr id="21511" name="Source" hidden="1"/>
          <p:cNvSpPr txBox="1">
            <a:spLocks noChangeArrowheads="1"/>
          </p:cNvSpPr>
          <p:nvPr/>
        </p:nvSpPr>
        <p:spPr bwMode="auto">
          <a:xfrm>
            <a:off x="9652000" y="127000"/>
            <a:ext cx="3810000" cy="274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FAFAFA"/>
                </a:solidFill>
                <a:latin typeface="Tahoma" pitchFamily="34" charset="0"/>
              </a:defRPr>
            </a:lvl1pPr>
            <a:lvl2pPr marL="742950" indent="-285750">
              <a:defRPr sz="1600" b="1">
                <a:solidFill>
                  <a:srgbClr val="FAFAFA"/>
                </a:solidFill>
                <a:latin typeface="Tahoma" pitchFamily="34" charset="0"/>
              </a:defRPr>
            </a:lvl2pPr>
            <a:lvl3pPr marL="11430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3pPr>
            <a:lvl4pPr marL="16002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4pPr>
            <a:lvl5pPr marL="20574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Source: </a:t>
            </a:r>
          </a:p>
        </p:txBody>
      </p:sp>
      <p:sp>
        <p:nvSpPr>
          <p:cNvPr id="21512" name="Memo" hidden="1"/>
          <p:cNvSpPr txBox="1">
            <a:spLocks noChangeArrowheads="1"/>
          </p:cNvSpPr>
          <p:nvPr/>
        </p:nvSpPr>
        <p:spPr bwMode="auto">
          <a:xfrm>
            <a:off x="4762500" y="7239000"/>
            <a:ext cx="5080000" cy="274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FAFAFA"/>
                </a:solidFill>
                <a:latin typeface="Tahoma" pitchFamily="34" charset="0"/>
              </a:defRPr>
            </a:lvl1pPr>
            <a:lvl2pPr marL="742950" indent="-285750">
              <a:defRPr sz="1600" b="1">
                <a:solidFill>
                  <a:srgbClr val="FAFAFA"/>
                </a:solidFill>
                <a:latin typeface="Tahoma" pitchFamily="34" charset="0"/>
              </a:defRPr>
            </a:lvl2pPr>
            <a:lvl3pPr marL="11430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3pPr>
            <a:lvl4pPr marL="16002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4pPr>
            <a:lvl5pPr marL="2057400" indent="-228600">
              <a:defRPr sz="1600" b="1">
                <a:solidFill>
                  <a:srgbClr val="FAFAFA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AFAFA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Memo: </a:t>
            </a:r>
          </a:p>
        </p:txBody>
      </p:sp>
    </p:spTree>
    <p:extLst>
      <p:ext uri="{BB962C8B-B14F-4D97-AF65-F5344CB8AC3E}">
        <p14:creationId xmlns:p14="http://schemas.microsoft.com/office/powerpoint/2010/main" val="49983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13435"/>
            <a:ext cx="8229600" cy="3183718"/>
          </a:xfr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err="1" smtClean="0"/>
              <a:t>Q</a:t>
            </a:r>
            <a:r>
              <a:rPr lang="tr-TR" sz="2400" baseline="-25000" dirty="0" err="1" smtClean="0"/>
              <a:t>max</a:t>
            </a:r>
            <a:r>
              <a:rPr lang="tr-TR" sz="2400" dirty="0" smtClean="0"/>
              <a:t>=12 ml/</a:t>
            </a:r>
            <a:r>
              <a:rPr lang="tr-TR" sz="2400" dirty="0" err="1" smtClean="0"/>
              <a:t>sn</a:t>
            </a:r>
            <a:r>
              <a:rPr lang="tr-TR" sz="2400" dirty="0" smtClean="0"/>
              <a:t> ve OAH=7 ml/</a:t>
            </a:r>
            <a:r>
              <a:rPr lang="tr-TR" sz="2400" dirty="0" err="1" smtClean="0"/>
              <a:t>sn</a:t>
            </a:r>
            <a:r>
              <a:rPr lang="tr-TR" sz="2400" dirty="0" smtClean="0"/>
              <a:t> </a:t>
            </a:r>
          </a:p>
          <a:p>
            <a:r>
              <a:rPr lang="tr-TR" sz="2400" dirty="0" err="1" smtClean="0"/>
              <a:t>Q</a:t>
            </a:r>
            <a:r>
              <a:rPr lang="tr-TR" sz="2400" baseline="-25000" dirty="0" err="1" smtClean="0"/>
              <a:t>max</a:t>
            </a:r>
            <a:r>
              <a:rPr lang="tr-TR" sz="2400" dirty="0" smtClean="0"/>
              <a:t>=13 ml/</a:t>
            </a:r>
            <a:r>
              <a:rPr lang="tr-TR" sz="2400" dirty="0" err="1" smtClean="0"/>
              <a:t>sn</a:t>
            </a:r>
            <a:r>
              <a:rPr lang="tr-TR" sz="2400" dirty="0" smtClean="0"/>
              <a:t>  ve OAH=7 ml/</a:t>
            </a:r>
            <a:r>
              <a:rPr lang="tr-TR" sz="2400" dirty="0" err="1" smtClean="0"/>
              <a:t>sn</a:t>
            </a:r>
            <a:endParaRPr lang="tr-TR" sz="2400" dirty="0" smtClean="0"/>
          </a:p>
          <a:p>
            <a:endParaRPr lang="tr-TR" sz="2400" dirty="0"/>
          </a:p>
          <a:p>
            <a:pPr marL="0" indent="0" algn="ctr">
              <a:buNone/>
            </a:pPr>
            <a:r>
              <a:rPr lang="tr-TR" b="1" dirty="0" smtClean="0">
                <a:solidFill>
                  <a:srgbClr val="FF0000"/>
                </a:solidFill>
              </a:rPr>
              <a:t>Alfa-</a:t>
            </a:r>
            <a:r>
              <a:rPr lang="tr-TR" b="1" dirty="0" err="1" smtClean="0">
                <a:solidFill>
                  <a:srgbClr val="FF0000"/>
                </a:solidFill>
              </a:rPr>
              <a:t>Bloker</a:t>
            </a:r>
            <a:r>
              <a:rPr lang="tr-TR" b="1" dirty="0" smtClean="0">
                <a:solidFill>
                  <a:srgbClr val="FF0000"/>
                </a:solidFill>
              </a:rPr>
              <a:t>/Antikolinerjik+PDE5i??</a:t>
            </a:r>
            <a:endParaRPr lang="tr-TR" b="1" dirty="0">
              <a:solidFill>
                <a:srgbClr val="FF0000"/>
              </a:solidFill>
            </a:endParaRPr>
          </a:p>
          <a:p>
            <a:endParaRPr lang="tr-TR" sz="2400" dirty="0"/>
          </a:p>
          <a:p>
            <a:endParaRPr lang="tr-TR" sz="4000" dirty="0" smtClean="0"/>
          </a:p>
          <a:p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172214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t="28403" r="3727" b="34235"/>
          <a:stretch/>
        </p:blipFill>
        <p:spPr bwMode="auto">
          <a:xfrm>
            <a:off x="708539" y="2133600"/>
            <a:ext cx="7726923" cy="2590800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18977" r="3125" b="28445"/>
          <a:stretch/>
        </p:blipFill>
        <p:spPr bwMode="auto">
          <a:xfrm>
            <a:off x="175846" y="1758642"/>
            <a:ext cx="8792308" cy="419063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5221732" y="6237312"/>
            <a:ext cx="3742756" cy="369332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r-TR" b="1" i="1" dirty="0" smtClean="0">
                <a:solidFill>
                  <a:schemeClr val="tx2"/>
                </a:solidFill>
              </a:rPr>
              <a:t>Singh DV J </a:t>
            </a:r>
            <a:r>
              <a:rPr lang="tr-TR" b="1" i="1" dirty="0" err="1" smtClean="0">
                <a:solidFill>
                  <a:schemeClr val="tx2"/>
                </a:solidFill>
              </a:rPr>
              <a:t>Sex</a:t>
            </a:r>
            <a:r>
              <a:rPr lang="tr-TR" b="1" i="1" dirty="0" smtClean="0">
                <a:solidFill>
                  <a:schemeClr val="tx2"/>
                </a:solidFill>
              </a:rPr>
              <a:t> </a:t>
            </a:r>
            <a:r>
              <a:rPr lang="tr-TR" b="1" i="1" dirty="0" err="1" smtClean="0">
                <a:solidFill>
                  <a:schemeClr val="tx2"/>
                </a:solidFill>
              </a:rPr>
              <a:t>med</a:t>
            </a:r>
            <a:r>
              <a:rPr lang="tr-TR" b="1" i="1" dirty="0" smtClean="0">
                <a:solidFill>
                  <a:schemeClr val="tx2"/>
                </a:solidFill>
              </a:rPr>
              <a:t> 2014;11:187-196.</a:t>
            </a:r>
            <a:endParaRPr lang="tr-TR" b="1" i="1" dirty="0">
              <a:solidFill>
                <a:schemeClr val="tx2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36699" r="29722" b="40064"/>
          <a:stretch/>
        </p:blipFill>
        <p:spPr bwMode="auto">
          <a:xfrm>
            <a:off x="1043608" y="116632"/>
            <a:ext cx="7056785" cy="1440160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9949" r="3846" b="29501"/>
          <a:stretch/>
        </p:blipFill>
        <p:spPr bwMode="auto">
          <a:xfrm>
            <a:off x="885728" y="1946959"/>
            <a:ext cx="7395338" cy="2964083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9146" r="10456" b="6466"/>
          <a:stretch/>
        </p:blipFill>
        <p:spPr bwMode="auto">
          <a:xfrm>
            <a:off x="806116" y="821540"/>
            <a:ext cx="7554562" cy="5158154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7963" r="8174" b="25909"/>
          <a:stretch/>
        </p:blipFill>
        <p:spPr bwMode="auto">
          <a:xfrm>
            <a:off x="611560" y="2996952"/>
            <a:ext cx="7934238" cy="3672649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23880" r="9976" b="40786"/>
          <a:stretch/>
        </p:blipFill>
        <p:spPr bwMode="auto">
          <a:xfrm>
            <a:off x="620997" y="258797"/>
            <a:ext cx="7924801" cy="2450123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3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31953" r="4327" b="21893"/>
          <a:stretch/>
        </p:blipFill>
        <p:spPr bwMode="auto">
          <a:xfrm>
            <a:off x="323528" y="675220"/>
            <a:ext cx="8496944" cy="5328592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677448" y="6237312"/>
            <a:ext cx="2071016" cy="369332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r-TR" b="1" i="1" dirty="0" smtClean="0">
                <a:solidFill>
                  <a:schemeClr val="tx2"/>
                </a:solidFill>
              </a:rPr>
              <a:t>EAU </a:t>
            </a:r>
            <a:r>
              <a:rPr lang="tr-TR" b="1" i="1" dirty="0" err="1" smtClean="0">
                <a:solidFill>
                  <a:schemeClr val="tx2"/>
                </a:solidFill>
              </a:rPr>
              <a:t>Guideline</a:t>
            </a:r>
            <a:r>
              <a:rPr lang="tr-TR" b="1" i="1" dirty="0" smtClean="0">
                <a:solidFill>
                  <a:schemeClr val="tx2"/>
                </a:solidFill>
              </a:rPr>
              <a:t> 2015</a:t>
            </a:r>
            <a:endParaRPr lang="tr-TR" b="1" i="1" dirty="0">
              <a:solidFill>
                <a:schemeClr val="tx2"/>
              </a:solidFill>
            </a:endParaRPr>
          </a:p>
        </p:txBody>
      </p:sp>
      <p:cxnSp>
        <p:nvCxnSpPr>
          <p:cNvPr id="6" name="Düz Bağlayıcı 5"/>
          <p:cNvCxnSpPr/>
          <p:nvPr/>
        </p:nvCxnSpPr>
        <p:spPr>
          <a:xfrm>
            <a:off x="1187624" y="1484784"/>
            <a:ext cx="86409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Bağlayıcı 6"/>
          <p:cNvCxnSpPr/>
          <p:nvPr/>
        </p:nvCxnSpPr>
        <p:spPr>
          <a:xfrm>
            <a:off x="4427984" y="1916832"/>
            <a:ext cx="410445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Bağlayıcı 8"/>
          <p:cNvCxnSpPr/>
          <p:nvPr/>
        </p:nvCxnSpPr>
        <p:spPr>
          <a:xfrm>
            <a:off x="1259632" y="2276872"/>
            <a:ext cx="554461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/>
          <p:cNvCxnSpPr/>
          <p:nvPr/>
        </p:nvCxnSpPr>
        <p:spPr>
          <a:xfrm>
            <a:off x="1259632" y="2708920"/>
            <a:ext cx="698477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Bağlayıcı 12"/>
          <p:cNvCxnSpPr/>
          <p:nvPr/>
        </p:nvCxnSpPr>
        <p:spPr>
          <a:xfrm>
            <a:off x="1259632" y="3140968"/>
            <a:ext cx="18002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Bağlayıcı 16"/>
          <p:cNvCxnSpPr/>
          <p:nvPr/>
        </p:nvCxnSpPr>
        <p:spPr>
          <a:xfrm>
            <a:off x="1259632" y="3933056"/>
            <a:ext cx="712879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Bağlayıcı 18"/>
          <p:cNvCxnSpPr/>
          <p:nvPr/>
        </p:nvCxnSpPr>
        <p:spPr>
          <a:xfrm>
            <a:off x="1259632" y="4725144"/>
            <a:ext cx="698477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Bağlayıcı 20"/>
          <p:cNvCxnSpPr/>
          <p:nvPr/>
        </p:nvCxnSpPr>
        <p:spPr>
          <a:xfrm>
            <a:off x="1259632" y="5157192"/>
            <a:ext cx="676875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Bağlayıcı 22"/>
          <p:cNvCxnSpPr/>
          <p:nvPr/>
        </p:nvCxnSpPr>
        <p:spPr>
          <a:xfrm>
            <a:off x="6804248" y="5589240"/>
            <a:ext cx="187220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Bağlayıcı 24"/>
          <p:cNvCxnSpPr/>
          <p:nvPr/>
        </p:nvCxnSpPr>
        <p:spPr>
          <a:xfrm>
            <a:off x="1187624" y="5949280"/>
            <a:ext cx="230425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9058" r="6250" b="11051"/>
          <a:stretch/>
        </p:blipFill>
        <p:spPr bwMode="auto">
          <a:xfrm>
            <a:off x="371061" y="506896"/>
            <a:ext cx="8401878" cy="5844208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9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Sonuç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tr-TR" dirty="0" err="1" smtClean="0"/>
              <a:t>BPH’ya</a:t>
            </a:r>
            <a:r>
              <a:rPr lang="tr-TR" dirty="0" smtClean="0"/>
              <a:t> bağlı </a:t>
            </a:r>
            <a:r>
              <a:rPr lang="tr-TR" b="1" dirty="0" smtClean="0">
                <a:solidFill>
                  <a:srgbClr val="FF0000"/>
                </a:solidFill>
              </a:rPr>
              <a:t>AÜSS</a:t>
            </a:r>
            <a:r>
              <a:rPr lang="tr-TR" dirty="0" smtClean="0"/>
              <a:t> olan olgularda </a:t>
            </a:r>
            <a:r>
              <a:rPr lang="tr-TR" b="1" dirty="0" smtClean="0">
                <a:solidFill>
                  <a:srgbClr val="FF0000"/>
                </a:solidFill>
              </a:rPr>
              <a:t>CFB/ED sıklıkla </a:t>
            </a:r>
            <a:r>
              <a:rPr lang="tr-TR" dirty="0" smtClean="0"/>
              <a:t>birliktelik gösterir</a:t>
            </a:r>
            <a:endParaRPr lang="tr-TR" dirty="0"/>
          </a:p>
          <a:p>
            <a:r>
              <a:rPr lang="tr-TR" dirty="0" smtClean="0"/>
              <a:t>Her iki durum </a:t>
            </a:r>
            <a:r>
              <a:rPr lang="tr-TR" b="1" dirty="0" smtClean="0">
                <a:solidFill>
                  <a:srgbClr val="FF0000"/>
                </a:solidFill>
              </a:rPr>
              <a:t>benzer </a:t>
            </a:r>
            <a:r>
              <a:rPr lang="tr-TR" b="1" dirty="0" err="1" smtClean="0">
                <a:solidFill>
                  <a:srgbClr val="FF0000"/>
                </a:solidFill>
              </a:rPr>
              <a:t>fizyopatolojik</a:t>
            </a:r>
            <a:r>
              <a:rPr lang="tr-TR" b="1" dirty="0" smtClean="0">
                <a:solidFill>
                  <a:srgbClr val="FF0000"/>
                </a:solidFill>
              </a:rPr>
              <a:t> mekanizma </a:t>
            </a:r>
            <a:r>
              <a:rPr lang="tr-TR" dirty="0" smtClean="0"/>
              <a:t>ile gelişir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PDE5i</a:t>
            </a:r>
            <a:r>
              <a:rPr lang="tr-TR" dirty="0" smtClean="0"/>
              <a:t> günümüzde </a:t>
            </a:r>
            <a:r>
              <a:rPr lang="tr-TR" b="1" u="sng" dirty="0" smtClean="0">
                <a:solidFill>
                  <a:srgbClr val="FF0000"/>
                </a:solidFill>
              </a:rPr>
              <a:t>BPH tedavisinde yeni seçenek </a:t>
            </a:r>
            <a:r>
              <a:rPr lang="tr-TR" dirty="0" smtClean="0"/>
              <a:t>olarak kullanılmaktadır </a:t>
            </a:r>
          </a:p>
          <a:p>
            <a:r>
              <a:rPr lang="tr-TR" b="1" dirty="0" smtClean="0"/>
              <a:t>PDE5i</a:t>
            </a:r>
            <a:r>
              <a:rPr lang="tr-TR" dirty="0" smtClean="0"/>
              <a:t> ile </a:t>
            </a:r>
            <a:r>
              <a:rPr lang="tr-TR" b="1" dirty="0" smtClean="0">
                <a:solidFill>
                  <a:srgbClr val="FF0000"/>
                </a:solidFill>
              </a:rPr>
              <a:t>IIEF</a:t>
            </a:r>
            <a:r>
              <a:rPr lang="tr-TR" dirty="0" smtClean="0"/>
              <a:t> ve </a:t>
            </a:r>
            <a:r>
              <a:rPr lang="tr-TR" b="1" dirty="0" smtClean="0">
                <a:solidFill>
                  <a:srgbClr val="FF0000"/>
                </a:solidFill>
              </a:rPr>
              <a:t>IPSS</a:t>
            </a:r>
            <a:r>
              <a:rPr lang="tr-TR" dirty="0" smtClean="0"/>
              <a:t> </a:t>
            </a:r>
            <a:r>
              <a:rPr lang="tr-TR" dirty="0" err="1" smtClean="0"/>
              <a:t>skrolarında</a:t>
            </a:r>
            <a:r>
              <a:rPr lang="tr-TR" dirty="0" smtClean="0"/>
              <a:t> </a:t>
            </a:r>
            <a:r>
              <a:rPr lang="tr-TR" b="1" dirty="0" smtClean="0">
                <a:solidFill>
                  <a:srgbClr val="FF0000"/>
                </a:solidFill>
              </a:rPr>
              <a:t>anlamlı </a:t>
            </a:r>
            <a:r>
              <a:rPr lang="tr-TR" b="1" dirty="0" err="1" smtClean="0">
                <a:solidFill>
                  <a:srgbClr val="FF0000"/>
                </a:solidFill>
              </a:rPr>
              <a:t>semptomatik</a:t>
            </a:r>
            <a:r>
              <a:rPr lang="tr-TR" b="1" dirty="0" smtClean="0">
                <a:solidFill>
                  <a:srgbClr val="FF0000"/>
                </a:solidFill>
              </a:rPr>
              <a:t> düzelme </a:t>
            </a:r>
            <a:r>
              <a:rPr lang="tr-TR" dirty="0" smtClean="0"/>
              <a:t>olmasına rağmen </a:t>
            </a:r>
            <a:r>
              <a:rPr lang="tr-TR" dirty="0" err="1" smtClean="0">
                <a:solidFill>
                  <a:schemeClr val="tx2"/>
                </a:solidFill>
              </a:rPr>
              <a:t>Qmax</a:t>
            </a:r>
            <a:r>
              <a:rPr lang="tr-TR" dirty="0" smtClean="0">
                <a:solidFill>
                  <a:schemeClr val="tx2"/>
                </a:solidFill>
              </a:rPr>
              <a:t> ve OAH değişimleri </a:t>
            </a:r>
            <a:r>
              <a:rPr lang="tr-TR" dirty="0" smtClean="0"/>
              <a:t>daha </a:t>
            </a:r>
            <a:r>
              <a:rPr lang="tr-TR" b="1" u="sng" dirty="0" smtClean="0">
                <a:solidFill>
                  <a:schemeClr val="tx2"/>
                </a:solidFill>
              </a:rPr>
              <a:t>sınırlı</a:t>
            </a:r>
            <a:r>
              <a:rPr lang="tr-TR" dirty="0" smtClean="0"/>
              <a:t>dır </a:t>
            </a:r>
          </a:p>
          <a:p>
            <a:r>
              <a:rPr lang="tr-TR" dirty="0" smtClean="0"/>
              <a:t>BPH+ED olan olgularda </a:t>
            </a:r>
            <a:r>
              <a:rPr lang="el-GR" dirty="0" smtClean="0"/>
              <a:t>α</a:t>
            </a:r>
            <a:r>
              <a:rPr lang="tr-TR" dirty="0" smtClean="0"/>
              <a:t>-</a:t>
            </a:r>
            <a:r>
              <a:rPr lang="tr-TR" dirty="0" err="1" smtClean="0"/>
              <a:t>bloker</a:t>
            </a:r>
            <a:r>
              <a:rPr lang="tr-TR" dirty="0" smtClean="0"/>
              <a:t> ile </a:t>
            </a:r>
            <a:r>
              <a:rPr lang="tr-TR" b="1" dirty="0" smtClean="0">
                <a:solidFill>
                  <a:srgbClr val="FF0000"/>
                </a:solidFill>
              </a:rPr>
              <a:t>kombine kullanım tek başına</a:t>
            </a:r>
            <a:r>
              <a:rPr lang="tr-TR" dirty="0" smtClean="0"/>
              <a:t> PDE5i veya </a:t>
            </a:r>
            <a:r>
              <a:rPr lang="el-GR" dirty="0"/>
              <a:t>α</a:t>
            </a:r>
            <a:r>
              <a:rPr lang="tr-TR" dirty="0" smtClean="0"/>
              <a:t>-</a:t>
            </a:r>
            <a:r>
              <a:rPr lang="tr-TR" dirty="0" err="1" smtClean="0"/>
              <a:t>bloker</a:t>
            </a:r>
            <a:r>
              <a:rPr lang="tr-TR" dirty="0" smtClean="0"/>
              <a:t> kullanımına </a:t>
            </a:r>
            <a:r>
              <a:rPr lang="tr-TR" b="1" dirty="0" smtClean="0">
                <a:solidFill>
                  <a:srgbClr val="FF0000"/>
                </a:solidFill>
              </a:rPr>
              <a:t>üstündür</a:t>
            </a:r>
            <a:r>
              <a:rPr lang="tr-TR" dirty="0" smtClean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905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18109" r="3126" b="52083"/>
          <a:stretch/>
        </p:blipFill>
        <p:spPr bwMode="auto">
          <a:xfrm>
            <a:off x="395536" y="2338754"/>
            <a:ext cx="8352929" cy="2180492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t="6010" r="31490" b="9215"/>
          <a:stretch/>
        </p:blipFill>
        <p:spPr bwMode="auto">
          <a:xfrm>
            <a:off x="1682262" y="328246"/>
            <a:ext cx="5779477" cy="6201509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14744" r="7091" b="32212"/>
          <a:stretch/>
        </p:blipFill>
        <p:spPr bwMode="auto">
          <a:xfrm>
            <a:off x="121611" y="222439"/>
            <a:ext cx="8900779" cy="6413123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1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9" r="6250" b="11698"/>
          <a:stretch/>
        </p:blipFill>
        <p:spPr bwMode="auto">
          <a:xfrm>
            <a:off x="215516" y="849924"/>
            <a:ext cx="8712968" cy="5158153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" r="6250" b="23397"/>
          <a:stretch/>
        </p:blipFill>
        <p:spPr bwMode="auto">
          <a:xfrm>
            <a:off x="215516" y="692696"/>
            <a:ext cx="8712968" cy="5472608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1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3105</TotalTime>
  <Words>2421</Words>
  <Application>Microsoft Office PowerPoint</Application>
  <PresentationFormat>Ekran Gösterisi (4:3)</PresentationFormat>
  <Paragraphs>567</Paragraphs>
  <Slides>70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70</vt:i4>
      </vt:variant>
    </vt:vector>
  </HeadingPairs>
  <TitlesOfParts>
    <vt:vector size="72" baseType="lpstr">
      <vt:lpstr>Ofis Teması</vt:lpstr>
      <vt:lpstr>Grafik</vt:lpstr>
      <vt:lpstr>OLGULAR EŞLİĞİNDE  EREKTİL DİSFONKSİYON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PDE5i Yan Etkileri</vt:lpstr>
      <vt:lpstr>PowerPoint Sunusu</vt:lpstr>
      <vt:lpstr>PowerPoint Sunusu</vt:lpstr>
      <vt:lpstr>PowerPoint Sunusu</vt:lpstr>
      <vt:lpstr>PowerPoint Sunusu</vt:lpstr>
      <vt:lpstr>Sonuç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 multicenter, rondamized, double-blind, crossover study to evaluate patient preference between tadalafil and sildenafil A. von Keitz et al Eur Urol 2004; 45: 499-509.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T5 mg ile IIEF&gt;26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Sonuç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AÜSS Fizyopatolojisi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Sonuç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SPERM MOTİLİTE BOZUKLUKLARI</dc:title>
  <dc:creator>user</dc:creator>
  <cp:lastModifiedBy>Murad</cp:lastModifiedBy>
  <cp:revision>191</cp:revision>
  <cp:lastPrinted>2015-04-17T06:08:11Z</cp:lastPrinted>
  <dcterms:created xsi:type="dcterms:W3CDTF">2013-05-24T18:23:27Z</dcterms:created>
  <dcterms:modified xsi:type="dcterms:W3CDTF">2015-04-17T12:29:49Z</dcterms:modified>
</cp:coreProperties>
</file>