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26" r:id="rId3"/>
    <p:sldId id="327" r:id="rId4"/>
    <p:sldId id="261" r:id="rId5"/>
    <p:sldId id="262" r:id="rId6"/>
    <p:sldId id="257" r:id="rId7"/>
    <p:sldId id="258" r:id="rId8"/>
    <p:sldId id="259" r:id="rId9"/>
    <p:sldId id="263" r:id="rId10"/>
    <p:sldId id="264" r:id="rId11"/>
    <p:sldId id="265" r:id="rId12"/>
    <p:sldId id="277" r:id="rId13"/>
    <p:sldId id="267" r:id="rId14"/>
    <p:sldId id="278" r:id="rId15"/>
    <p:sldId id="268" r:id="rId16"/>
    <p:sldId id="269" r:id="rId17"/>
    <p:sldId id="270" r:id="rId18"/>
    <p:sldId id="271" r:id="rId19"/>
    <p:sldId id="274" r:id="rId20"/>
    <p:sldId id="276" r:id="rId21"/>
    <p:sldId id="279" r:id="rId22"/>
    <p:sldId id="280" r:id="rId23"/>
    <p:sldId id="281" r:id="rId24"/>
    <p:sldId id="321" r:id="rId25"/>
    <p:sldId id="282" r:id="rId26"/>
    <p:sldId id="285" r:id="rId27"/>
    <p:sldId id="286" r:id="rId28"/>
    <p:sldId id="320" r:id="rId29"/>
    <p:sldId id="289" r:id="rId30"/>
    <p:sldId id="283" r:id="rId31"/>
    <p:sldId id="287" r:id="rId32"/>
    <p:sldId id="292" r:id="rId33"/>
    <p:sldId id="290" r:id="rId34"/>
    <p:sldId id="291" r:id="rId35"/>
    <p:sldId id="284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5" r:id="rId46"/>
    <p:sldId id="306" r:id="rId47"/>
    <p:sldId id="307" r:id="rId48"/>
    <p:sldId id="308" r:id="rId49"/>
    <p:sldId id="309" r:id="rId50"/>
    <p:sldId id="311" r:id="rId51"/>
    <p:sldId id="312" r:id="rId52"/>
    <p:sldId id="313" r:id="rId53"/>
    <p:sldId id="314" r:id="rId54"/>
    <p:sldId id="315" r:id="rId55"/>
    <p:sldId id="317" r:id="rId56"/>
    <p:sldId id="324" r:id="rId57"/>
    <p:sldId id="318" r:id="rId58"/>
    <p:sldId id="319" r:id="rId59"/>
    <p:sldId id="32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308CA-73EC-0A44-8D68-FF560DA12DED}" type="doc">
      <dgm:prSet loTypeId="urn:microsoft.com/office/officeart/2005/8/layout/hList2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382D2-376B-554C-A728-91DE9557EA2E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Tip 1</a:t>
          </a:r>
          <a:endParaRPr lang="en-US" sz="2800" dirty="0">
            <a:solidFill>
              <a:srgbClr val="FFFF00"/>
            </a:solidFill>
          </a:endParaRPr>
        </a:p>
      </dgm:t>
    </dgm:pt>
    <dgm:pt modelId="{8C678FD6-74A2-6243-9C13-C4157F8356E0}" type="parTrans" cxnId="{F721F460-7F78-F84F-A4EA-B9A43517F645}">
      <dgm:prSet/>
      <dgm:spPr/>
      <dgm:t>
        <a:bodyPr/>
        <a:lstStyle/>
        <a:p>
          <a:endParaRPr lang="en-US" sz="1600"/>
        </a:p>
      </dgm:t>
    </dgm:pt>
    <dgm:pt modelId="{5F49CED8-9CF7-304C-8649-E2D7CE609D9F}" type="sibTrans" cxnId="{F721F460-7F78-F84F-A4EA-B9A43517F645}">
      <dgm:prSet/>
      <dgm:spPr/>
      <dgm:t>
        <a:bodyPr/>
        <a:lstStyle/>
        <a:p>
          <a:endParaRPr lang="en-US" sz="1600"/>
        </a:p>
      </dgm:t>
    </dgm:pt>
    <dgm:pt modelId="{769F00E0-C4EE-0341-A2E2-EAF1D582E0E3}">
      <dgm:prSet phldrT="[Text]" custT="1"/>
      <dgm:spPr/>
      <dgm:t>
        <a:bodyPr/>
        <a:lstStyle/>
        <a:p>
          <a:r>
            <a:rPr lang="en-US" sz="1800" b="1" dirty="0" err="1" smtClean="0"/>
            <a:t>Santral</a:t>
          </a:r>
          <a:r>
            <a:rPr lang="en-US" sz="1800" b="1" dirty="0" smtClean="0"/>
            <a:t> </a:t>
          </a:r>
          <a:r>
            <a:rPr lang="en-US" sz="1800" b="1" dirty="0" err="1" smtClean="0"/>
            <a:t>ve</a:t>
          </a:r>
          <a:r>
            <a:rPr lang="en-US" sz="1800" b="1" dirty="0" smtClean="0"/>
            <a:t> </a:t>
          </a:r>
          <a:r>
            <a:rPr lang="en-US" sz="1800" b="1" dirty="0" err="1" smtClean="0"/>
            <a:t>periferik</a:t>
          </a:r>
          <a:r>
            <a:rPr lang="en-US" sz="1800" b="1" dirty="0" smtClean="0"/>
            <a:t> </a:t>
          </a:r>
          <a:r>
            <a:rPr lang="en-US" sz="1800" b="1" dirty="0" err="1" smtClean="0"/>
            <a:t>sinir</a:t>
          </a:r>
          <a:r>
            <a:rPr lang="en-US" sz="1800" b="1" dirty="0" smtClean="0"/>
            <a:t> </a:t>
          </a:r>
          <a:r>
            <a:rPr lang="en-US" sz="1800" b="1" dirty="0" err="1" smtClean="0"/>
            <a:t>sistemleri</a:t>
          </a:r>
          <a:endParaRPr lang="en-US" sz="1800" b="1" dirty="0"/>
        </a:p>
      </dgm:t>
    </dgm:pt>
    <dgm:pt modelId="{213C9A18-8465-4645-BA5C-AAE754F06B52}" type="parTrans" cxnId="{FC996AE5-7F27-3F4C-A860-D5F5A6DCC106}">
      <dgm:prSet/>
      <dgm:spPr/>
      <dgm:t>
        <a:bodyPr/>
        <a:lstStyle/>
        <a:p>
          <a:endParaRPr lang="en-US" sz="1600"/>
        </a:p>
      </dgm:t>
    </dgm:pt>
    <dgm:pt modelId="{2147E74D-0EDB-1945-BE97-B1EAE793ED86}" type="sibTrans" cxnId="{FC996AE5-7F27-3F4C-A860-D5F5A6DCC106}">
      <dgm:prSet/>
      <dgm:spPr/>
      <dgm:t>
        <a:bodyPr/>
        <a:lstStyle/>
        <a:p>
          <a:endParaRPr lang="en-US" sz="1600"/>
        </a:p>
      </dgm:t>
    </dgm:pt>
    <dgm:pt modelId="{A466D9C6-ABF7-674C-9C6C-D8C2D241FFF2}">
      <dgm:prSet phldrT="[Text]" custT="1"/>
      <dgm:spPr/>
      <dgm:t>
        <a:bodyPr/>
        <a:lstStyle/>
        <a:p>
          <a:r>
            <a:rPr lang="en-US" sz="1800" b="1" dirty="0" err="1" smtClean="0"/>
            <a:t>Deri</a:t>
          </a:r>
          <a:endParaRPr lang="en-US" sz="1800" b="1" dirty="0"/>
        </a:p>
      </dgm:t>
    </dgm:pt>
    <dgm:pt modelId="{40A86254-4631-844E-8F2A-495A884F00AE}" type="parTrans" cxnId="{45E31A82-85F9-5F43-9E23-F7528054EC08}">
      <dgm:prSet/>
      <dgm:spPr/>
      <dgm:t>
        <a:bodyPr/>
        <a:lstStyle/>
        <a:p>
          <a:endParaRPr lang="en-US" sz="1600"/>
        </a:p>
      </dgm:t>
    </dgm:pt>
    <dgm:pt modelId="{1EF313D1-1D50-3E42-9292-B8FDC10E5395}" type="sibTrans" cxnId="{45E31A82-85F9-5F43-9E23-F7528054EC08}">
      <dgm:prSet/>
      <dgm:spPr/>
      <dgm:t>
        <a:bodyPr/>
        <a:lstStyle/>
        <a:p>
          <a:endParaRPr lang="en-US" sz="1600"/>
        </a:p>
      </dgm:t>
    </dgm:pt>
    <dgm:pt modelId="{506A9FAB-2612-6244-A772-465AE5473EED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Tip 2</a:t>
          </a:r>
          <a:endParaRPr lang="en-US" sz="2800" dirty="0">
            <a:solidFill>
              <a:srgbClr val="FFFF00"/>
            </a:solidFill>
          </a:endParaRPr>
        </a:p>
      </dgm:t>
    </dgm:pt>
    <dgm:pt modelId="{180F9D36-0216-F145-8EE3-80E17D5C4DE8}" type="parTrans" cxnId="{91291776-C412-2941-864C-80D66B716695}">
      <dgm:prSet/>
      <dgm:spPr/>
      <dgm:t>
        <a:bodyPr/>
        <a:lstStyle/>
        <a:p>
          <a:endParaRPr lang="en-US" sz="1600"/>
        </a:p>
      </dgm:t>
    </dgm:pt>
    <dgm:pt modelId="{C2B26F14-2A67-8B4D-B2F0-8438562D0CF7}" type="sibTrans" cxnId="{91291776-C412-2941-864C-80D66B716695}">
      <dgm:prSet/>
      <dgm:spPr/>
      <dgm:t>
        <a:bodyPr/>
        <a:lstStyle/>
        <a:p>
          <a:endParaRPr lang="en-US" sz="1600"/>
        </a:p>
      </dgm:t>
    </dgm:pt>
    <dgm:pt modelId="{2F93E52D-6A81-A144-9335-68D6047F7FA3}">
      <dgm:prSet phldrT="[Text]" custT="1"/>
      <dgm:spPr/>
      <dgm:t>
        <a:bodyPr/>
        <a:lstStyle/>
        <a:p>
          <a:r>
            <a:rPr lang="en-US" sz="1800" b="1" dirty="0" err="1" smtClean="0"/>
            <a:t>Prostat</a:t>
          </a:r>
          <a:endParaRPr lang="en-US" sz="1800" b="1" dirty="0"/>
        </a:p>
      </dgm:t>
    </dgm:pt>
    <dgm:pt modelId="{C11A2F5E-C260-9242-B8D2-B93050013F3D}" type="parTrans" cxnId="{7886676E-24CF-AF4E-8F30-A5C9EC75536A}">
      <dgm:prSet/>
      <dgm:spPr/>
      <dgm:t>
        <a:bodyPr/>
        <a:lstStyle/>
        <a:p>
          <a:endParaRPr lang="en-US" sz="1600"/>
        </a:p>
      </dgm:t>
    </dgm:pt>
    <dgm:pt modelId="{407C7FD3-2442-CE4A-9CD8-C90AA77940D3}" type="sibTrans" cxnId="{7886676E-24CF-AF4E-8F30-A5C9EC75536A}">
      <dgm:prSet/>
      <dgm:spPr/>
      <dgm:t>
        <a:bodyPr/>
        <a:lstStyle/>
        <a:p>
          <a:endParaRPr lang="en-US" sz="1600"/>
        </a:p>
      </dgm:t>
    </dgm:pt>
    <dgm:pt modelId="{11983D9D-6BD0-5E45-A4DB-5455D92CBE63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Tip 3</a:t>
          </a:r>
          <a:endParaRPr lang="en-US" sz="2800" dirty="0">
            <a:solidFill>
              <a:srgbClr val="FFFF00"/>
            </a:solidFill>
          </a:endParaRPr>
        </a:p>
      </dgm:t>
    </dgm:pt>
    <dgm:pt modelId="{7D1C6B8B-490C-8541-AB66-4507C740024E}" type="parTrans" cxnId="{ED026ECA-5C8E-9F46-8582-F84BF8F9F75D}">
      <dgm:prSet/>
      <dgm:spPr/>
      <dgm:t>
        <a:bodyPr/>
        <a:lstStyle/>
        <a:p>
          <a:endParaRPr lang="en-US" sz="1600"/>
        </a:p>
      </dgm:t>
    </dgm:pt>
    <dgm:pt modelId="{DF5EBC18-66FA-304A-99BC-741A17FE914D}" type="sibTrans" cxnId="{ED026ECA-5C8E-9F46-8582-F84BF8F9F75D}">
      <dgm:prSet/>
      <dgm:spPr/>
      <dgm:t>
        <a:bodyPr/>
        <a:lstStyle/>
        <a:p>
          <a:endParaRPr lang="en-US" sz="1600"/>
        </a:p>
      </dgm:t>
    </dgm:pt>
    <dgm:pt modelId="{230D2F84-C46D-D446-B35D-D0A4EE504685}">
      <dgm:prSet phldrT="[Text]" custT="1"/>
      <dgm:spPr/>
      <dgm:t>
        <a:bodyPr/>
        <a:lstStyle/>
        <a:p>
          <a:r>
            <a:rPr lang="en-US" sz="1800" b="1" dirty="0" err="1" smtClean="0"/>
            <a:t>Çok</a:t>
          </a:r>
          <a:r>
            <a:rPr lang="en-US" sz="1800" b="1" dirty="0" smtClean="0"/>
            <a:t> </a:t>
          </a:r>
          <a:r>
            <a:rPr lang="en-US" sz="1800" b="1" dirty="0" err="1" smtClean="0"/>
            <a:t>sayıda</a:t>
          </a:r>
          <a:r>
            <a:rPr lang="en-US" sz="1800" b="1" dirty="0" smtClean="0"/>
            <a:t> </a:t>
          </a:r>
          <a:r>
            <a:rPr lang="en-US" sz="1800" b="1" dirty="0" err="1" smtClean="0"/>
            <a:t>doku</a:t>
          </a:r>
          <a:r>
            <a:rPr lang="en-US" sz="1800" b="1" dirty="0" smtClean="0"/>
            <a:t> </a:t>
          </a:r>
          <a:r>
            <a:rPr lang="en-US" sz="1800" b="1" dirty="0" err="1" smtClean="0"/>
            <a:t>ve</a:t>
          </a:r>
          <a:r>
            <a:rPr lang="en-US" sz="1800" b="1" dirty="0" smtClean="0"/>
            <a:t> </a:t>
          </a:r>
          <a:r>
            <a:rPr lang="en-US" sz="1800" b="1" dirty="0" err="1" smtClean="0"/>
            <a:t>organlarda</a:t>
          </a:r>
          <a:r>
            <a:rPr lang="en-US" sz="1800" b="1" dirty="0" smtClean="0"/>
            <a:t> (En </a:t>
          </a:r>
          <a:r>
            <a:rPr lang="en-US" sz="1800" b="1" dirty="0" err="1" smtClean="0"/>
            <a:t>fazla</a:t>
          </a:r>
          <a:r>
            <a:rPr lang="en-US" sz="1800" b="1" dirty="0" smtClean="0"/>
            <a:t> </a:t>
          </a:r>
          <a:r>
            <a:rPr lang="en-US" sz="1800" b="1" dirty="0" err="1" smtClean="0"/>
            <a:t>deri</a:t>
          </a:r>
          <a:r>
            <a:rPr lang="en-US" sz="1800" b="1" dirty="0" smtClean="0"/>
            <a:t>, </a:t>
          </a:r>
          <a:r>
            <a:rPr lang="en-US" sz="1800" b="1" dirty="0" err="1" smtClean="0"/>
            <a:t>karaciğer</a:t>
          </a:r>
          <a:r>
            <a:rPr lang="en-US" sz="1800" b="1" dirty="0" smtClean="0"/>
            <a:t>,</a:t>
          </a:r>
          <a:r>
            <a:rPr lang="tr-TR" sz="1800" b="1" dirty="0" smtClean="0"/>
            <a:t> </a:t>
          </a:r>
          <a:r>
            <a:rPr lang="en-US" sz="1800" b="1" dirty="0" smtClean="0"/>
            <a:t> </a:t>
          </a:r>
          <a:r>
            <a:rPr lang="en-US" sz="1800" b="1" dirty="0" err="1" smtClean="0"/>
            <a:t>böbrekler</a:t>
          </a:r>
          <a:r>
            <a:rPr lang="en-US" sz="1800" b="1" dirty="0" smtClean="0"/>
            <a:t>, </a:t>
          </a:r>
          <a:r>
            <a:rPr lang="tr-TR" sz="1800" b="1" dirty="0" smtClean="0"/>
            <a:t>          </a:t>
          </a:r>
          <a:r>
            <a:rPr lang="en-US" sz="1800" b="1" dirty="0" err="1" smtClean="0"/>
            <a:t>iskele</a:t>
          </a:r>
          <a:r>
            <a:rPr lang="tr-TR" sz="1800" b="1" dirty="0" smtClean="0"/>
            <a:t>t </a:t>
          </a:r>
          <a:r>
            <a:rPr lang="en-US" sz="1800" b="1" dirty="0" err="1" smtClean="0"/>
            <a:t>kası</a:t>
          </a:r>
          <a:r>
            <a:rPr lang="en-US" sz="1800" b="1" dirty="0" smtClean="0"/>
            <a:t>, </a:t>
          </a:r>
          <a:r>
            <a:rPr lang="tr-TR" sz="1800" b="1" dirty="0" smtClean="0"/>
            <a:t>      </a:t>
          </a:r>
          <a:r>
            <a:rPr lang="en-US" sz="1800" b="1" dirty="0" err="1" smtClean="0"/>
            <a:t>myometrium</a:t>
          </a:r>
          <a:r>
            <a:rPr lang="en-US" sz="1800" b="1" dirty="0" smtClean="0"/>
            <a:t> </a:t>
          </a:r>
          <a:r>
            <a:rPr lang="en-US" sz="1800" b="1" dirty="0" err="1" smtClean="0"/>
            <a:t>ve</a:t>
          </a:r>
          <a:r>
            <a:rPr lang="en-US" sz="1800" b="1" dirty="0" smtClean="0"/>
            <a:t> </a:t>
          </a:r>
          <a:r>
            <a:rPr lang="en-US" sz="1800" b="1" dirty="0" err="1" smtClean="0"/>
            <a:t>pankreas</a:t>
          </a:r>
          <a:r>
            <a:rPr lang="en-US" sz="1800" b="1" dirty="0" smtClean="0"/>
            <a:t>)</a:t>
          </a:r>
          <a:endParaRPr lang="en-US" sz="1800" b="1" dirty="0"/>
        </a:p>
      </dgm:t>
    </dgm:pt>
    <dgm:pt modelId="{72017B2B-1991-0949-B2E0-A16DCFED5ABC}" type="parTrans" cxnId="{808521F3-E553-434C-A8B6-89438C175367}">
      <dgm:prSet/>
      <dgm:spPr/>
      <dgm:t>
        <a:bodyPr/>
        <a:lstStyle/>
        <a:p>
          <a:endParaRPr lang="en-US" sz="1600"/>
        </a:p>
      </dgm:t>
    </dgm:pt>
    <dgm:pt modelId="{761197D5-4071-1847-925F-D458DC0C2FFA}" type="sibTrans" cxnId="{808521F3-E553-434C-A8B6-89438C175367}">
      <dgm:prSet/>
      <dgm:spPr/>
      <dgm:t>
        <a:bodyPr/>
        <a:lstStyle/>
        <a:p>
          <a:endParaRPr lang="en-US" sz="1600"/>
        </a:p>
      </dgm:t>
    </dgm:pt>
    <dgm:pt modelId="{19DEB6AD-4CA6-D447-BA30-44AA40D13A5D}">
      <dgm:prSet phldrT="[Text]" custT="1"/>
      <dgm:spPr/>
      <dgm:t>
        <a:bodyPr/>
        <a:lstStyle/>
        <a:p>
          <a:r>
            <a:rPr lang="en-US" sz="1800" b="1" dirty="0" err="1" smtClean="0"/>
            <a:t>Karaciğer</a:t>
          </a:r>
          <a:endParaRPr lang="en-US" sz="1800" b="1" dirty="0"/>
        </a:p>
      </dgm:t>
    </dgm:pt>
    <dgm:pt modelId="{D9B1E84B-52A5-AE41-A738-F8BC16EBF25B}" type="parTrans" cxnId="{3DC39EA0-FE9E-4D47-90EB-3A2E8AA2AC77}">
      <dgm:prSet/>
      <dgm:spPr/>
      <dgm:t>
        <a:bodyPr/>
        <a:lstStyle/>
        <a:p>
          <a:endParaRPr lang="en-US" sz="1600"/>
        </a:p>
      </dgm:t>
    </dgm:pt>
    <dgm:pt modelId="{D03A041F-F30A-4B42-99FD-E06BE0ADC5A7}" type="sibTrans" cxnId="{3DC39EA0-FE9E-4D47-90EB-3A2E8AA2AC77}">
      <dgm:prSet/>
      <dgm:spPr/>
      <dgm:t>
        <a:bodyPr/>
        <a:lstStyle/>
        <a:p>
          <a:endParaRPr lang="en-US" sz="1600"/>
        </a:p>
      </dgm:t>
    </dgm:pt>
    <dgm:pt modelId="{E20B72C3-503B-4F42-9FF1-0B0900C15E13}">
      <dgm:prSet phldrT="[Text]" custT="1"/>
      <dgm:spPr/>
      <dgm:t>
        <a:bodyPr/>
        <a:lstStyle/>
        <a:p>
          <a:r>
            <a:rPr lang="en-US" sz="1800" b="1" dirty="0" err="1" smtClean="0"/>
            <a:t>Az</a:t>
          </a:r>
          <a:r>
            <a:rPr lang="en-US" sz="1800" b="1" dirty="0" smtClean="0"/>
            <a:t> </a:t>
          </a:r>
          <a:r>
            <a:rPr lang="en-US" sz="1800" b="1" dirty="0" err="1" smtClean="0"/>
            <a:t>miktarada</a:t>
          </a:r>
          <a:r>
            <a:rPr lang="en-US" sz="1800" b="1" dirty="0" smtClean="0"/>
            <a:t> </a:t>
          </a:r>
          <a:r>
            <a:rPr lang="en-US" sz="1800" b="1" dirty="0" err="1" smtClean="0"/>
            <a:t>prostat</a:t>
          </a:r>
          <a:endParaRPr lang="en-US" sz="1800" b="1" dirty="0"/>
        </a:p>
      </dgm:t>
    </dgm:pt>
    <dgm:pt modelId="{A1DC281A-E5FB-B047-8377-DA61519381DF}" type="parTrans" cxnId="{E349156B-211F-CF4A-B357-8F5AA1195154}">
      <dgm:prSet/>
      <dgm:spPr/>
      <dgm:t>
        <a:bodyPr/>
        <a:lstStyle/>
        <a:p>
          <a:endParaRPr lang="en-US" sz="1600"/>
        </a:p>
      </dgm:t>
    </dgm:pt>
    <dgm:pt modelId="{1C0EEA08-5A08-2A49-8333-D1DB20A7498A}" type="sibTrans" cxnId="{E349156B-211F-CF4A-B357-8F5AA1195154}">
      <dgm:prSet/>
      <dgm:spPr/>
      <dgm:t>
        <a:bodyPr/>
        <a:lstStyle/>
        <a:p>
          <a:endParaRPr lang="en-US" sz="1600"/>
        </a:p>
      </dgm:t>
    </dgm:pt>
    <dgm:pt modelId="{BFEB896B-BAD9-D744-AC68-9CDD3F4D4626}">
      <dgm:prSet phldrT="[Text]" custT="1"/>
      <dgm:spPr/>
      <dgm:t>
        <a:bodyPr/>
        <a:lstStyle/>
        <a:p>
          <a:r>
            <a:rPr lang="tr-TR" sz="1800" b="1" dirty="0" err="1" smtClean="0"/>
            <a:t>Genital</a:t>
          </a:r>
          <a:r>
            <a:rPr lang="tr-TR" sz="1800" b="1" dirty="0" smtClean="0"/>
            <a:t> organlar</a:t>
          </a:r>
          <a:endParaRPr lang="en-US" sz="1800" b="1" dirty="0"/>
        </a:p>
      </dgm:t>
    </dgm:pt>
    <dgm:pt modelId="{46657E98-5F9E-C342-8682-761A3361C9C0}" type="parTrans" cxnId="{1210006F-3CAE-8F49-8601-81871A913E91}">
      <dgm:prSet/>
      <dgm:spPr/>
      <dgm:t>
        <a:bodyPr/>
        <a:lstStyle/>
        <a:p>
          <a:endParaRPr lang="en-US" sz="1600"/>
        </a:p>
      </dgm:t>
    </dgm:pt>
    <dgm:pt modelId="{661D2BFD-E796-CA43-8081-3A8FC61AB220}" type="sibTrans" cxnId="{1210006F-3CAE-8F49-8601-81871A913E91}">
      <dgm:prSet/>
      <dgm:spPr/>
      <dgm:t>
        <a:bodyPr/>
        <a:lstStyle/>
        <a:p>
          <a:endParaRPr lang="en-US" sz="1600"/>
        </a:p>
      </dgm:t>
    </dgm:pt>
    <dgm:pt modelId="{0A842650-64A8-4471-9D3D-8319D08C9632}">
      <dgm:prSet phldrT="[Text]" custT="1"/>
      <dgm:spPr/>
      <dgm:t>
        <a:bodyPr/>
        <a:lstStyle/>
        <a:p>
          <a:r>
            <a:rPr lang="tr-TR" sz="1800" b="1" dirty="0" smtClean="0"/>
            <a:t>Karaciğer</a:t>
          </a:r>
          <a:endParaRPr lang="en-US" sz="1800" b="1" dirty="0"/>
        </a:p>
      </dgm:t>
    </dgm:pt>
    <dgm:pt modelId="{5AB68847-F335-4550-A5E4-3519808D05EB}" type="parTrans" cxnId="{9A23B317-3B3F-41AC-BB2C-E45E3B664D30}">
      <dgm:prSet/>
      <dgm:spPr/>
      <dgm:t>
        <a:bodyPr/>
        <a:lstStyle/>
        <a:p>
          <a:endParaRPr lang="tr-TR" sz="1600"/>
        </a:p>
      </dgm:t>
    </dgm:pt>
    <dgm:pt modelId="{F6FAC4B2-BB86-4B2A-A30A-82C5E1E4DD67}" type="sibTrans" cxnId="{9A23B317-3B3F-41AC-BB2C-E45E3B664D30}">
      <dgm:prSet/>
      <dgm:spPr/>
      <dgm:t>
        <a:bodyPr/>
        <a:lstStyle/>
        <a:p>
          <a:endParaRPr lang="tr-TR" sz="1600"/>
        </a:p>
      </dgm:t>
    </dgm:pt>
    <dgm:pt modelId="{E2F7F803-003A-F046-8D5B-17088D8F17D8}" type="pres">
      <dgm:prSet presAssocID="{127308CA-73EC-0A44-8D68-FF560DA12DE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40610C-4E3A-E44B-972B-8343095CA558}" type="pres">
      <dgm:prSet presAssocID="{C97382D2-376B-554C-A728-91DE9557EA2E}" presName="compositeNode" presStyleCnt="0">
        <dgm:presLayoutVars>
          <dgm:bulletEnabled val="1"/>
        </dgm:presLayoutVars>
      </dgm:prSet>
      <dgm:spPr/>
    </dgm:pt>
    <dgm:pt modelId="{653EA479-BBFB-F443-BCC9-FE4411F22E33}" type="pres">
      <dgm:prSet presAssocID="{C97382D2-376B-554C-A728-91DE9557EA2E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304C229-6E98-0642-A319-6BF675E5C50C}" type="pres">
      <dgm:prSet presAssocID="{C97382D2-376B-554C-A728-91DE9557EA2E}" presName="childNode" presStyleLbl="node1" presStyleIdx="0" presStyleCnt="3" custLinFactNeighborX="1603" custLinFactNeighborY="3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EF2F5-B409-3D4E-83F1-3CBF40E84BF2}" type="pres">
      <dgm:prSet presAssocID="{C97382D2-376B-554C-A728-91DE9557EA2E}" presName="parentNode" presStyleLbl="revTx" presStyleIdx="0" presStyleCnt="3" custAng="5400000" custScaleX="97874" custScaleY="43502" custLinFactX="103467" custLinFactNeighborX="200000" custLinFactNeighborY="-538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5D6E6-DFAF-CB40-ACBB-7EEFE8C3B8F0}" type="pres">
      <dgm:prSet presAssocID="{5F49CED8-9CF7-304C-8649-E2D7CE609D9F}" presName="sibTrans" presStyleCnt="0"/>
      <dgm:spPr/>
    </dgm:pt>
    <dgm:pt modelId="{1BFB5BCF-2B40-0949-A6A7-96BADFF0890C}" type="pres">
      <dgm:prSet presAssocID="{506A9FAB-2612-6244-A772-465AE5473EED}" presName="compositeNode" presStyleCnt="0">
        <dgm:presLayoutVars>
          <dgm:bulletEnabled val="1"/>
        </dgm:presLayoutVars>
      </dgm:prSet>
      <dgm:spPr/>
    </dgm:pt>
    <dgm:pt modelId="{E05A8B5F-8959-BC4D-9918-8F247C81BFDD}" type="pres">
      <dgm:prSet presAssocID="{506A9FAB-2612-6244-A772-465AE5473EED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tr-TR"/>
        </a:p>
      </dgm:t>
    </dgm:pt>
    <dgm:pt modelId="{3928B7D3-36A1-5244-84B2-E4B51894D439}" type="pres">
      <dgm:prSet presAssocID="{506A9FAB-2612-6244-A772-465AE5473EED}" presName="childNode" presStyleLbl="node1" presStyleIdx="1" presStyleCnt="3" custScaleX="100888" custScaleY="101163" custLinFactNeighborY="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36AF6-A718-0C44-BD8D-4344C26B653F}" type="pres">
      <dgm:prSet presAssocID="{506A9FAB-2612-6244-A772-465AE5473EED}" presName="parentNode" presStyleLbl="revTx" presStyleIdx="1" presStyleCnt="3" custAng="5400000" custScaleX="110734" custScaleY="42553" custLinFactX="111452" custLinFactNeighborX="200000" custLinFactNeighborY="-530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9141A-55E7-9644-9AC4-C64DC82F2D08}" type="pres">
      <dgm:prSet presAssocID="{C2B26F14-2A67-8B4D-B2F0-8438562D0CF7}" presName="sibTrans" presStyleCnt="0"/>
      <dgm:spPr/>
    </dgm:pt>
    <dgm:pt modelId="{4874D151-2AA0-584C-9F93-F795D0066F84}" type="pres">
      <dgm:prSet presAssocID="{11983D9D-6BD0-5E45-A4DB-5455D92CBE63}" presName="compositeNode" presStyleCnt="0">
        <dgm:presLayoutVars>
          <dgm:bulletEnabled val="1"/>
        </dgm:presLayoutVars>
      </dgm:prSet>
      <dgm:spPr/>
    </dgm:pt>
    <dgm:pt modelId="{63F5DCC9-6FA6-0D4C-8B2E-231E3AC160A2}" type="pres">
      <dgm:prSet presAssocID="{11983D9D-6BD0-5E45-A4DB-5455D92CBE63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3B25DAE0-D9A5-8E45-9638-15E289A5EF8F}" type="pres">
      <dgm:prSet presAssocID="{11983D9D-6BD0-5E45-A4DB-5455D92CBE63}" presName="childNode" presStyleLbl="node1" presStyleIdx="2" presStyleCnt="3" custLinFactNeighborX="2484" custLinFactNeighborY="4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16C15-8CE5-4B48-9108-739B0C77E868}" type="pres">
      <dgm:prSet presAssocID="{11983D9D-6BD0-5E45-A4DB-5455D92CBE63}" presName="parentNode" presStyleLbl="revTx" presStyleIdx="2" presStyleCnt="3" custAng="5400000" custScaleX="79487" custScaleY="46841" custLinFactX="100000" custLinFactNeighborX="197972" custLinFactNeighborY="-551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21F460-7F78-F84F-A4EA-B9A43517F645}" srcId="{127308CA-73EC-0A44-8D68-FF560DA12DED}" destId="{C97382D2-376B-554C-A728-91DE9557EA2E}" srcOrd="0" destOrd="0" parTransId="{8C678FD6-74A2-6243-9C13-C4157F8356E0}" sibTransId="{5F49CED8-9CF7-304C-8649-E2D7CE609D9F}"/>
    <dgm:cxn modelId="{E349156B-211F-CF4A-B357-8F5AA1195154}" srcId="{C97382D2-376B-554C-A728-91DE9557EA2E}" destId="{E20B72C3-503B-4F42-9FF1-0B0900C15E13}" srcOrd="3" destOrd="0" parTransId="{A1DC281A-E5FB-B047-8377-DA61519381DF}" sibTransId="{1C0EEA08-5A08-2A49-8333-D1DB20A7498A}"/>
    <dgm:cxn modelId="{45E31A82-85F9-5F43-9E23-F7528054EC08}" srcId="{C97382D2-376B-554C-A728-91DE9557EA2E}" destId="{A466D9C6-ABF7-674C-9C6C-D8C2D241FFF2}" srcOrd="1" destOrd="0" parTransId="{40A86254-4631-844E-8F2A-495A884F00AE}" sibTransId="{1EF313D1-1D50-3E42-9292-B8FDC10E5395}"/>
    <dgm:cxn modelId="{EB720B20-DDD7-4FF1-BFA6-B8A0661D2C81}" type="presOf" srcId="{230D2F84-C46D-D446-B35D-D0A4EE504685}" destId="{3B25DAE0-D9A5-8E45-9638-15E289A5EF8F}" srcOrd="0" destOrd="0" presId="urn:microsoft.com/office/officeart/2005/8/layout/hList2#2"/>
    <dgm:cxn modelId="{DE949519-8E50-46F6-8B37-AF079005501D}" type="presOf" srcId="{19DEB6AD-4CA6-D447-BA30-44AA40D13A5D}" destId="{8304C229-6E98-0642-A319-6BF675E5C50C}" srcOrd="0" destOrd="2" presId="urn:microsoft.com/office/officeart/2005/8/layout/hList2#2"/>
    <dgm:cxn modelId="{F7FF4CD4-0CD1-4769-92FE-E3467148C3CB}" type="presOf" srcId="{11983D9D-6BD0-5E45-A4DB-5455D92CBE63}" destId="{E1A16C15-8CE5-4B48-9108-739B0C77E868}" srcOrd="0" destOrd="0" presId="urn:microsoft.com/office/officeart/2005/8/layout/hList2#2"/>
    <dgm:cxn modelId="{BB715919-DA84-4FF7-8038-C44145A82723}" type="presOf" srcId="{C97382D2-376B-554C-A728-91DE9557EA2E}" destId="{42CEF2F5-B409-3D4E-83F1-3CBF40E84BF2}" srcOrd="0" destOrd="0" presId="urn:microsoft.com/office/officeart/2005/8/layout/hList2#2"/>
    <dgm:cxn modelId="{3DC39EA0-FE9E-4D47-90EB-3A2E8AA2AC77}" srcId="{C97382D2-376B-554C-A728-91DE9557EA2E}" destId="{19DEB6AD-4CA6-D447-BA30-44AA40D13A5D}" srcOrd="2" destOrd="0" parTransId="{D9B1E84B-52A5-AE41-A738-F8BC16EBF25B}" sibTransId="{D03A041F-F30A-4B42-99FD-E06BE0ADC5A7}"/>
    <dgm:cxn modelId="{830D80E4-BF06-4154-8261-5C5502DE1AC0}" type="presOf" srcId="{769F00E0-C4EE-0341-A2E2-EAF1D582E0E3}" destId="{8304C229-6E98-0642-A319-6BF675E5C50C}" srcOrd="0" destOrd="0" presId="urn:microsoft.com/office/officeart/2005/8/layout/hList2#2"/>
    <dgm:cxn modelId="{91291776-C412-2941-864C-80D66B716695}" srcId="{127308CA-73EC-0A44-8D68-FF560DA12DED}" destId="{506A9FAB-2612-6244-A772-465AE5473EED}" srcOrd="1" destOrd="0" parTransId="{180F9D36-0216-F145-8EE3-80E17D5C4DE8}" sibTransId="{C2B26F14-2A67-8B4D-B2F0-8438562D0CF7}"/>
    <dgm:cxn modelId="{DFC212CF-9DA6-427A-9E39-00881A0C6ED7}" type="presOf" srcId="{A466D9C6-ABF7-674C-9C6C-D8C2D241FFF2}" destId="{8304C229-6E98-0642-A319-6BF675E5C50C}" srcOrd="0" destOrd="1" presId="urn:microsoft.com/office/officeart/2005/8/layout/hList2#2"/>
    <dgm:cxn modelId="{91AABABC-33CC-40C2-BCB3-626EA4264838}" type="presOf" srcId="{E20B72C3-503B-4F42-9FF1-0B0900C15E13}" destId="{8304C229-6E98-0642-A319-6BF675E5C50C}" srcOrd="0" destOrd="3" presId="urn:microsoft.com/office/officeart/2005/8/layout/hList2#2"/>
    <dgm:cxn modelId="{2B0C314C-DCCB-468F-AEF3-30CDE623D575}" type="presOf" srcId="{BFEB896B-BAD9-D744-AC68-9CDD3F4D4626}" destId="{3928B7D3-36A1-5244-84B2-E4B51894D439}" srcOrd="0" destOrd="1" presId="urn:microsoft.com/office/officeart/2005/8/layout/hList2#2"/>
    <dgm:cxn modelId="{45BE50C2-65A9-428D-9F99-AA7269EFF614}" type="presOf" srcId="{2F93E52D-6A81-A144-9335-68D6047F7FA3}" destId="{3928B7D3-36A1-5244-84B2-E4B51894D439}" srcOrd="0" destOrd="0" presId="urn:microsoft.com/office/officeart/2005/8/layout/hList2#2"/>
    <dgm:cxn modelId="{ED026ECA-5C8E-9F46-8582-F84BF8F9F75D}" srcId="{127308CA-73EC-0A44-8D68-FF560DA12DED}" destId="{11983D9D-6BD0-5E45-A4DB-5455D92CBE63}" srcOrd="2" destOrd="0" parTransId="{7D1C6B8B-490C-8541-AB66-4507C740024E}" sibTransId="{DF5EBC18-66FA-304A-99BC-741A17FE914D}"/>
    <dgm:cxn modelId="{808521F3-E553-434C-A8B6-89438C175367}" srcId="{11983D9D-6BD0-5E45-A4DB-5455D92CBE63}" destId="{230D2F84-C46D-D446-B35D-D0A4EE504685}" srcOrd="0" destOrd="0" parTransId="{72017B2B-1991-0949-B2E0-A16DCFED5ABC}" sibTransId="{761197D5-4071-1847-925F-D458DC0C2FFA}"/>
    <dgm:cxn modelId="{1210006F-3CAE-8F49-8601-81871A913E91}" srcId="{506A9FAB-2612-6244-A772-465AE5473EED}" destId="{BFEB896B-BAD9-D744-AC68-9CDD3F4D4626}" srcOrd="1" destOrd="0" parTransId="{46657E98-5F9E-C342-8682-761A3361C9C0}" sibTransId="{661D2BFD-E796-CA43-8081-3A8FC61AB220}"/>
    <dgm:cxn modelId="{FC996AE5-7F27-3F4C-A860-D5F5A6DCC106}" srcId="{C97382D2-376B-554C-A728-91DE9557EA2E}" destId="{769F00E0-C4EE-0341-A2E2-EAF1D582E0E3}" srcOrd="0" destOrd="0" parTransId="{213C9A18-8465-4645-BA5C-AAE754F06B52}" sibTransId="{2147E74D-0EDB-1945-BE97-B1EAE793ED86}"/>
    <dgm:cxn modelId="{9A23B317-3B3F-41AC-BB2C-E45E3B664D30}" srcId="{506A9FAB-2612-6244-A772-465AE5473EED}" destId="{0A842650-64A8-4471-9D3D-8319D08C9632}" srcOrd="2" destOrd="0" parTransId="{5AB68847-F335-4550-A5E4-3519808D05EB}" sibTransId="{F6FAC4B2-BB86-4B2A-A30A-82C5E1E4DD67}"/>
    <dgm:cxn modelId="{C9BAF73C-2407-46B1-BEA0-E1E3E85A0204}" type="presOf" srcId="{0A842650-64A8-4471-9D3D-8319D08C9632}" destId="{3928B7D3-36A1-5244-84B2-E4B51894D439}" srcOrd="0" destOrd="2" presId="urn:microsoft.com/office/officeart/2005/8/layout/hList2#2"/>
    <dgm:cxn modelId="{EE9D2205-1497-419A-ACC5-0B552BE8108D}" type="presOf" srcId="{506A9FAB-2612-6244-A772-465AE5473EED}" destId="{15336AF6-A718-0C44-BD8D-4344C26B653F}" srcOrd="0" destOrd="0" presId="urn:microsoft.com/office/officeart/2005/8/layout/hList2#2"/>
    <dgm:cxn modelId="{7886676E-24CF-AF4E-8F30-A5C9EC75536A}" srcId="{506A9FAB-2612-6244-A772-465AE5473EED}" destId="{2F93E52D-6A81-A144-9335-68D6047F7FA3}" srcOrd="0" destOrd="0" parTransId="{C11A2F5E-C260-9242-B8D2-B93050013F3D}" sibTransId="{407C7FD3-2442-CE4A-9CD8-C90AA77940D3}"/>
    <dgm:cxn modelId="{7E54F72F-86AD-41A9-8948-12F77B8933CC}" type="presOf" srcId="{127308CA-73EC-0A44-8D68-FF560DA12DED}" destId="{E2F7F803-003A-F046-8D5B-17088D8F17D8}" srcOrd="0" destOrd="0" presId="urn:microsoft.com/office/officeart/2005/8/layout/hList2#2"/>
    <dgm:cxn modelId="{3427117F-16BA-40A0-B511-13643FC1FC8B}" type="presParOf" srcId="{E2F7F803-003A-F046-8D5B-17088D8F17D8}" destId="{0540610C-4E3A-E44B-972B-8343095CA558}" srcOrd="0" destOrd="0" presId="urn:microsoft.com/office/officeart/2005/8/layout/hList2#2"/>
    <dgm:cxn modelId="{C5F4D65B-D8A4-4CAE-8B46-9BC5375E77FF}" type="presParOf" srcId="{0540610C-4E3A-E44B-972B-8343095CA558}" destId="{653EA479-BBFB-F443-BCC9-FE4411F22E33}" srcOrd="0" destOrd="0" presId="urn:microsoft.com/office/officeart/2005/8/layout/hList2#2"/>
    <dgm:cxn modelId="{F5DEBB93-2319-4B91-89D3-137189E864D3}" type="presParOf" srcId="{0540610C-4E3A-E44B-972B-8343095CA558}" destId="{8304C229-6E98-0642-A319-6BF675E5C50C}" srcOrd="1" destOrd="0" presId="urn:microsoft.com/office/officeart/2005/8/layout/hList2#2"/>
    <dgm:cxn modelId="{F3F6D141-6273-4CCD-B398-11BE4F4E7DAB}" type="presParOf" srcId="{0540610C-4E3A-E44B-972B-8343095CA558}" destId="{42CEF2F5-B409-3D4E-83F1-3CBF40E84BF2}" srcOrd="2" destOrd="0" presId="urn:microsoft.com/office/officeart/2005/8/layout/hList2#2"/>
    <dgm:cxn modelId="{37C2E43A-3070-4F26-8E9B-97C559B2E9B9}" type="presParOf" srcId="{E2F7F803-003A-F046-8D5B-17088D8F17D8}" destId="{C6D5D6E6-DFAF-CB40-ACBB-7EEFE8C3B8F0}" srcOrd="1" destOrd="0" presId="urn:microsoft.com/office/officeart/2005/8/layout/hList2#2"/>
    <dgm:cxn modelId="{E959D838-F88E-414A-8234-96D2D6B5E33B}" type="presParOf" srcId="{E2F7F803-003A-F046-8D5B-17088D8F17D8}" destId="{1BFB5BCF-2B40-0949-A6A7-96BADFF0890C}" srcOrd="2" destOrd="0" presId="urn:microsoft.com/office/officeart/2005/8/layout/hList2#2"/>
    <dgm:cxn modelId="{788CCACC-DC65-438B-A963-B3A69572B5CE}" type="presParOf" srcId="{1BFB5BCF-2B40-0949-A6A7-96BADFF0890C}" destId="{E05A8B5F-8959-BC4D-9918-8F247C81BFDD}" srcOrd="0" destOrd="0" presId="urn:microsoft.com/office/officeart/2005/8/layout/hList2#2"/>
    <dgm:cxn modelId="{04C558B8-E7A9-4AD1-9F5E-2BA137086A24}" type="presParOf" srcId="{1BFB5BCF-2B40-0949-A6A7-96BADFF0890C}" destId="{3928B7D3-36A1-5244-84B2-E4B51894D439}" srcOrd="1" destOrd="0" presId="urn:microsoft.com/office/officeart/2005/8/layout/hList2#2"/>
    <dgm:cxn modelId="{A83E7F91-7EBD-43F8-9263-BC489B0A8F46}" type="presParOf" srcId="{1BFB5BCF-2B40-0949-A6A7-96BADFF0890C}" destId="{15336AF6-A718-0C44-BD8D-4344C26B653F}" srcOrd="2" destOrd="0" presId="urn:microsoft.com/office/officeart/2005/8/layout/hList2#2"/>
    <dgm:cxn modelId="{7A504D9A-22FE-43D9-B3EF-3035ADDDB2CA}" type="presParOf" srcId="{E2F7F803-003A-F046-8D5B-17088D8F17D8}" destId="{8959141A-55E7-9644-9AC4-C64DC82F2D08}" srcOrd="3" destOrd="0" presId="urn:microsoft.com/office/officeart/2005/8/layout/hList2#2"/>
    <dgm:cxn modelId="{04158491-B95E-4703-B42B-5DFF4FA9B20E}" type="presParOf" srcId="{E2F7F803-003A-F046-8D5B-17088D8F17D8}" destId="{4874D151-2AA0-584C-9F93-F795D0066F84}" srcOrd="4" destOrd="0" presId="urn:microsoft.com/office/officeart/2005/8/layout/hList2#2"/>
    <dgm:cxn modelId="{ABB5C53D-175F-40C6-8FEB-10837C47711A}" type="presParOf" srcId="{4874D151-2AA0-584C-9F93-F795D0066F84}" destId="{63F5DCC9-6FA6-0D4C-8B2E-231E3AC160A2}" srcOrd="0" destOrd="0" presId="urn:microsoft.com/office/officeart/2005/8/layout/hList2#2"/>
    <dgm:cxn modelId="{ECD6435E-DADA-4FD4-AA8C-00FE858F0D01}" type="presParOf" srcId="{4874D151-2AA0-584C-9F93-F795D0066F84}" destId="{3B25DAE0-D9A5-8E45-9638-15E289A5EF8F}" srcOrd="1" destOrd="0" presId="urn:microsoft.com/office/officeart/2005/8/layout/hList2#2"/>
    <dgm:cxn modelId="{ED3A1FC5-0403-4BC5-BCF3-CA374B56037F}" type="presParOf" srcId="{4874D151-2AA0-584C-9F93-F795D0066F84}" destId="{E1A16C15-8CE5-4B48-9108-739B0C77E868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1F30A-D2D6-2E46-9DC2-39FB8922E4BE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0503-462A-4048-BAE0-ACEF877A5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5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87A3-E2BB-42D7-A3E5-482C28CBEE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3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r-TR">
              <a:latin typeface="Calibri" charset="0"/>
            </a:endParaRPr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072DB4E-9965-AC41-B346-0231FD99433F}" type="slidenum">
              <a:rPr lang="tr-TR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59E5D-186B-4189-8B99-62E75D44637C}" type="slidenum">
              <a:rPr lang="tr-TR" smtClean="0"/>
              <a:pPr/>
              <a:t>13</a:t>
            </a:fld>
            <a:endParaRPr lang="tr-T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E61D8-83DB-421F-9413-971F12EE5659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431800"/>
            <a:ext cx="5095875" cy="38227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4341813"/>
            <a:ext cx="5102225" cy="4660900"/>
          </a:xfrm>
          <a:noFill/>
          <a:ln/>
        </p:spPr>
        <p:txBody>
          <a:bodyPr lIns="93259" tIns="46630" rIns="93259" bIns="46630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806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B1B2A-39D0-4943-AFDD-90F7909A9346}" type="slidenum">
              <a:rPr lang="tr-TR" smtClean="0"/>
              <a:pPr/>
              <a:t>18</a:t>
            </a:fld>
            <a:endParaRPr lang="tr-T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3790950"/>
            <a:ext cx="5918200" cy="4114800"/>
          </a:xfrm>
          <a:noFill/>
          <a:ln/>
        </p:spPr>
        <p:txBody>
          <a:bodyPr lIns="92723" tIns="46361" rIns="92723" bIns="46361"/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erişkin erkeklerdeki testosteron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sekresyon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hızı 4-9 mg/gün’dür (13.9- 31.2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nmol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/gün).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Diğer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steroidlerde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olduğu gibi testosteron hücre içindeki reseptörüne bağlanır; reseptör-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steroid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kompleksi daha sonra DNA’ya bağlanarak, çeşitli genlerin transkripsiyonu kolaylaştırılır. 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 olarak bazı hedef hücrelerde, 5α-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redüktaz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aracılığı ile testosteron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dihidrotestosterona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(DHT) dönüştürülür ; DHT ise testosteronunun da bağlandığı hücre içindeki aynı reseptöre bağlanır.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DHT dolaşımda da bulunmakta olup plazma düzeyi testosteronunkinin yaklaşık %10’u kadardır. Hedef hücrelerdeki testosteron-reseptör kompleksleri DHT-reseptör komplekslerinden daha az kalıcıdırlar ve DNA ile bağlanma konumuna daha az uygun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 şekilde dönüşürler. Bu nedenle DHT oluşumu hedef dokulardaki testosteron etkisini artırıcı bir mekanizmadır.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Hedef dokularda testosterondan dönüşümü yapılan DHT, en etkili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androjendir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dönüşüm, dönüşümü katalizleyen 5-a-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redüktaz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aktivitesi fazla olan deri ve prostat gibi organlarda olur. Bu dönüşüm sonucu testosteronların %4’ü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DHT’a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dönüşür.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5-AR Tip-1 Karaciğer, deri, beyin,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prostat ve testislerde bulunur.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5-AR Tip-2 ise prostat,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veziküller,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epididim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deride bulunur.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DHT’un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% 20’si testislerden salgılanır. Geri kalanı ise diğer dokularda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biyokonversiyonla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oluşur.</a:t>
            </a:r>
          </a:p>
          <a:p>
            <a:pPr marL="228600" indent="-228600" eaLnBrk="1" hangingPunct="1"/>
            <a:endParaRPr lang="en-GB" dirty="0" smtClean="0"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4F216-5E84-4110-9F33-6BD66AED56EB}" type="slidenum">
              <a:rPr lang="tr-TR" smtClean="0"/>
              <a:pPr/>
              <a:t>19</a:t>
            </a:fld>
            <a:endParaRPr lang="tr-T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3790950"/>
            <a:ext cx="5918200" cy="4114800"/>
          </a:xfrm>
          <a:noFill/>
          <a:ln/>
        </p:spPr>
        <p:txBody>
          <a:bodyPr lIns="92723" tIns="46361" rIns="92723" bIns="46361"/>
          <a:lstStyle/>
          <a:p>
            <a:pPr marL="228600" indent="-228600" eaLnBrk="1" hangingPunct="1"/>
            <a:endParaRPr lang="en-GB" smtClean="0"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8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0503-462A-4048-BAE0-ACEF877A500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0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0503-462A-4048-BAE0-ACEF877A500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8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8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7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E860-5C1D-4FB6-B56D-87F951C198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53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8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6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83A2-EB90-6845-911B-CAEF300AA82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1109-3E0A-9C46-8CB6-CB45BD35F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Desktop\amblem-itf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BPH’da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medikal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tedavi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+mj-lt"/>
                <a:cs typeface="Arial"/>
              </a:rPr>
              <a:t>Dr. Ateş Kadıoğlu</a:t>
            </a:r>
          </a:p>
          <a:p>
            <a:r>
              <a:rPr lang="tr-TR" dirty="0" err="1" smtClean="0">
                <a:solidFill>
                  <a:schemeClr val="bg1"/>
                </a:solidFill>
                <a:latin typeface="+mj-lt"/>
                <a:cs typeface="Arial"/>
              </a:rPr>
              <a:t>Androloji</a:t>
            </a:r>
            <a:r>
              <a:rPr lang="tr-TR" dirty="0" smtClean="0">
                <a:solidFill>
                  <a:schemeClr val="bg1"/>
                </a:solidFill>
                <a:latin typeface="+mj-lt"/>
                <a:cs typeface="Arial"/>
              </a:rPr>
              <a:t> Bilim Dalı </a:t>
            </a:r>
          </a:p>
          <a:p>
            <a:r>
              <a:rPr lang="tr-TR" dirty="0" smtClean="0">
                <a:solidFill>
                  <a:schemeClr val="bg1"/>
                </a:solidFill>
                <a:latin typeface="+mj-lt"/>
              </a:rPr>
              <a:t>Üroloji Anabilim Dalı</a:t>
            </a:r>
            <a:endParaRPr lang="tr-TR" dirty="0" smtClean="0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+mj-lt"/>
                <a:cs typeface="Arial"/>
              </a:rPr>
              <a:t>İstanbul Tıp Fakültesi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C:\WINDOWS\Desktop\amblem-itf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9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488801"/>
              </p:ext>
            </p:extLst>
          </p:nvPr>
        </p:nvGraphicFramePr>
        <p:xfrm>
          <a:off x="539551" y="1042988"/>
          <a:ext cx="8496499" cy="5393539"/>
        </p:xfrm>
        <a:graphic>
          <a:graphicData uri="http://schemas.openxmlformats.org/drawingml/2006/table">
            <a:tbl>
              <a:tblPr/>
              <a:tblGrid>
                <a:gridCol w="2055700"/>
                <a:gridCol w="2729119"/>
                <a:gridCol w="371168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Reseptör tipi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Lokalizasyon 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Fonksiyon 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α -1A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Prostat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(%63)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Prostat, mesane boynu ve üretrada kasılma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Arter dilatasyonu 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Mesane boynu ve tabanı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Üretra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Seminal vezikül 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Arter 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α -1B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Prostat(%6)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detrusor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Arter dilatasyonu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Damar düz kaslarında tonus regülasyonu 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Medulla spinalis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Arter , medulla spinalis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α -1D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Prostat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(%31)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Prostat, mesane boynunda düz kas kasılması (α -1A</a:t>
                      </a:r>
                      <a:r>
                        <a:rPr kumimoji="0" lang="ja-JP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ya göre daha az)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Mesane </a:t>
                      </a:r>
                      <a:r>
                        <a:rPr kumimoji="0" 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detrusor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18" name="Rettangolo 5"/>
          <p:cNvSpPr>
            <a:spLocks noChangeArrowheads="1"/>
          </p:cNvSpPr>
          <p:nvPr/>
        </p:nvSpPr>
        <p:spPr bwMode="auto">
          <a:xfrm>
            <a:off x="6156325" y="6381750"/>
            <a:ext cx="35290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100" dirty="0" err="1">
                <a:solidFill>
                  <a:srgbClr val="FFFF00"/>
                </a:solidFill>
              </a:rPr>
              <a:t>Chapple</a:t>
            </a:r>
            <a:r>
              <a:rPr lang="it-IT" sz="1100" dirty="0">
                <a:solidFill>
                  <a:srgbClr val="FFFF00"/>
                </a:solidFill>
              </a:rPr>
              <a:t> CR et al. </a:t>
            </a:r>
            <a:r>
              <a:rPr lang="it-IT" sz="1100" i="1" dirty="0" err="1">
                <a:solidFill>
                  <a:srgbClr val="FFFF00"/>
                </a:solidFill>
              </a:rPr>
              <a:t>J</a:t>
            </a:r>
            <a:r>
              <a:rPr lang="it-IT" sz="1100" i="1" dirty="0">
                <a:solidFill>
                  <a:srgbClr val="FFFF00"/>
                </a:solidFill>
              </a:rPr>
              <a:t> </a:t>
            </a:r>
            <a:r>
              <a:rPr lang="it-IT" sz="1100" i="1" dirty="0" err="1">
                <a:solidFill>
                  <a:srgbClr val="FFFF00"/>
                </a:solidFill>
              </a:rPr>
              <a:t>Urol</a:t>
            </a:r>
            <a:r>
              <a:rPr lang="it-IT" sz="1100" dirty="0">
                <a:solidFill>
                  <a:srgbClr val="FFFF00"/>
                </a:solidFill>
              </a:rPr>
              <a:t> 1989</a:t>
            </a:r>
          </a:p>
          <a:p>
            <a:r>
              <a:rPr lang="it-IT" sz="1100" dirty="0" err="1">
                <a:solidFill>
                  <a:srgbClr val="FFFF00"/>
                </a:solidFill>
              </a:rPr>
              <a:t>Piascik</a:t>
            </a:r>
            <a:r>
              <a:rPr lang="it-IT" sz="1100" dirty="0">
                <a:solidFill>
                  <a:srgbClr val="FFFF00"/>
                </a:solidFill>
              </a:rPr>
              <a:t> MT et al. </a:t>
            </a:r>
            <a:r>
              <a:rPr lang="it-IT" sz="1100" i="1" dirty="0" err="1">
                <a:solidFill>
                  <a:srgbClr val="FFFF00"/>
                </a:solidFill>
              </a:rPr>
              <a:t>J</a:t>
            </a:r>
            <a:r>
              <a:rPr lang="it-IT" sz="1100" i="1" dirty="0">
                <a:solidFill>
                  <a:srgbClr val="FFFF00"/>
                </a:solidFill>
              </a:rPr>
              <a:t> </a:t>
            </a:r>
            <a:r>
              <a:rPr lang="it-IT" sz="1100" i="1" dirty="0" err="1">
                <a:solidFill>
                  <a:srgbClr val="FFFF00"/>
                </a:solidFill>
              </a:rPr>
              <a:t>Pharmacol</a:t>
            </a:r>
            <a:r>
              <a:rPr lang="it-IT" sz="1100" i="1" dirty="0">
                <a:solidFill>
                  <a:srgbClr val="FFFF00"/>
                </a:solidFill>
              </a:rPr>
              <a:t> </a:t>
            </a:r>
            <a:r>
              <a:rPr lang="it-IT" sz="1100" i="1" dirty="0" err="1">
                <a:solidFill>
                  <a:srgbClr val="FFFF00"/>
                </a:solidFill>
              </a:rPr>
              <a:t>Exp</a:t>
            </a:r>
            <a:r>
              <a:rPr lang="it-IT" sz="1100" i="1" dirty="0">
                <a:solidFill>
                  <a:srgbClr val="FFFF00"/>
                </a:solidFill>
              </a:rPr>
              <a:t> </a:t>
            </a:r>
            <a:r>
              <a:rPr lang="it-IT" sz="1100" i="1" dirty="0" err="1">
                <a:solidFill>
                  <a:srgbClr val="FFFF00"/>
                </a:solidFill>
              </a:rPr>
              <a:t>Ther</a:t>
            </a:r>
            <a:r>
              <a:rPr lang="it-IT" sz="1100" dirty="0">
                <a:solidFill>
                  <a:srgbClr val="FFFF00"/>
                </a:solidFill>
              </a:rPr>
              <a:t> 1995</a:t>
            </a:r>
            <a:r>
              <a:rPr lang="tr-TR" sz="1100" dirty="0">
                <a:solidFill>
                  <a:srgbClr val="FFFF00"/>
                </a:solidFill>
              </a:rPr>
              <a:t> </a:t>
            </a:r>
            <a:endParaRPr lang="it-IT" sz="1100" dirty="0">
              <a:solidFill>
                <a:srgbClr val="FFFF00"/>
              </a:solidFill>
            </a:endParaRPr>
          </a:p>
        </p:txBody>
      </p:sp>
      <p:sp>
        <p:nvSpPr>
          <p:cNvPr id="8" name="Title 10"/>
          <p:cNvSpPr>
            <a:spLocks/>
          </p:cNvSpPr>
          <p:nvPr/>
        </p:nvSpPr>
        <p:spPr bwMode="auto">
          <a:xfrm>
            <a:off x="395536" y="260350"/>
            <a:ext cx="900087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l-GR" sz="3200" dirty="0">
                <a:solidFill>
                  <a:srgbClr val="FFFF00"/>
                </a:solidFill>
                <a:latin typeface="Arial"/>
                <a:cs typeface="Arial"/>
                <a:sym typeface="Symbol" charset="0"/>
              </a:rPr>
              <a:t></a:t>
            </a:r>
            <a:r>
              <a:rPr lang="tr-TR" sz="3200" dirty="0">
                <a:solidFill>
                  <a:srgbClr val="FFFF00"/>
                </a:solidFill>
                <a:latin typeface="Arial"/>
                <a:cs typeface="Arial"/>
              </a:rPr>
              <a:t>-1 a</a:t>
            </a:r>
            <a:r>
              <a:rPr lang="en-US" sz="3200" dirty="0" err="1">
                <a:solidFill>
                  <a:srgbClr val="FFFF00"/>
                </a:solidFill>
                <a:latin typeface="Arial"/>
                <a:cs typeface="Arial"/>
              </a:rPr>
              <a:t>dreno</a:t>
            </a:r>
            <a:r>
              <a:rPr lang="tr-TR" sz="3200" dirty="0" err="1">
                <a:solidFill>
                  <a:srgbClr val="FFFF00"/>
                </a:solidFill>
                <a:latin typeface="Arial"/>
                <a:cs typeface="Arial"/>
              </a:rPr>
              <a:t>septör</a:t>
            </a:r>
            <a:r>
              <a:rPr lang="tr-TR" sz="3200" dirty="0">
                <a:solidFill>
                  <a:srgbClr val="FFFF00"/>
                </a:solidFill>
                <a:latin typeface="Arial"/>
                <a:cs typeface="Arial"/>
              </a:rPr>
              <a:t> dağılım ve fonksiyonları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89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327653" y="260648"/>
            <a:ext cx="5764212" cy="1017588"/>
          </a:xfrm>
        </p:spPr>
        <p:txBody>
          <a:bodyPr/>
          <a:lstStyle/>
          <a:p>
            <a:pPr algn="l" eaLnBrk="1" hangingPunct="1"/>
            <a:r>
              <a:rPr lang="tr-TR" sz="3200" dirty="0" smtClean="0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    </a:t>
            </a:r>
            <a:r>
              <a:rPr lang="it-IT" sz="3200" dirty="0" smtClean="0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α-blokerlerin </a:t>
            </a:r>
            <a:r>
              <a:rPr lang="tr-TR" sz="3200" dirty="0" err="1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üro</a:t>
            </a:r>
            <a:r>
              <a:rPr lang="it-IT" sz="3200" dirty="0" err="1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selektivitesi</a:t>
            </a:r>
            <a:endParaRPr lang="it-IT" sz="3200" dirty="0">
              <a:solidFill>
                <a:srgbClr val="FFFF00"/>
              </a:solidFill>
              <a:latin typeface="Arial"/>
              <a:cs typeface="Arial"/>
              <a:sym typeface="Arial" charset="0"/>
            </a:endParaRPr>
          </a:p>
        </p:txBody>
      </p:sp>
      <p:pic>
        <p:nvPicPr>
          <p:cNvPr id="5123" name="Picture 6" descr="slayt41.png"/>
          <p:cNvPicPr>
            <a:picLocks noChangeAspect="1"/>
          </p:cNvPicPr>
          <p:nvPr/>
        </p:nvPicPr>
        <p:blipFill>
          <a:blip r:embed="rId3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5814392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116013" y="1655763"/>
            <a:ext cx="136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α</a:t>
            </a:r>
            <a:r>
              <a:rPr lang="tr-TR" sz="2400" b="1" baseline="-25000" dirty="0">
                <a:solidFill>
                  <a:schemeClr val="bg1"/>
                </a:solidFill>
                <a:cs typeface="Times New Roman" charset="0"/>
              </a:rPr>
              <a:t>1</a:t>
            </a:r>
            <a:r>
              <a:rPr lang="tr-TR" sz="2400" b="1" dirty="0">
                <a:solidFill>
                  <a:schemeClr val="bg1"/>
                </a:solidFill>
                <a:cs typeface="Times New Roman" charset="0"/>
              </a:rPr>
              <a:t>-bloker</a:t>
            </a:r>
            <a:endParaRPr lang="tr-TR" sz="2400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1331913" y="2225675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1800" b="1" dirty="0" err="1">
                <a:solidFill>
                  <a:srgbClr val="194081"/>
                </a:solidFill>
              </a:rPr>
              <a:t>Terazosin</a:t>
            </a:r>
            <a:endParaRPr lang="pl-PL" sz="1800" b="1" dirty="0">
              <a:solidFill>
                <a:srgbClr val="194081"/>
              </a:solidFill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331913" y="2795588"/>
            <a:ext cx="1163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1800" b="1" dirty="0" err="1">
                <a:solidFill>
                  <a:srgbClr val="194081"/>
                </a:solidFill>
              </a:rPr>
              <a:t>Doxazosin</a:t>
            </a:r>
            <a:endParaRPr lang="pl-PL" sz="1800" b="1" dirty="0">
              <a:solidFill>
                <a:srgbClr val="194081"/>
              </a:solidFill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1331913" y="334645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1800" b="1">
                <a:solidFill>
                  <a:srgbClr val="194081"/>
                </a:solidFill>
              </a:rPr>
              <a:t>Alfuzosin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1331913" y="3908425"/>
            <a:ext cx="128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1800" b="1" dirty="0" err="1">
                <a:solidFill>
                  <a:srgbClr val="194081"/>
                </a:solidFill>
              </a:rPr>
              <a:t>Tamsulosin</a:t>
            </a:r>
            <a:endParaRPr lang="pl-PL" sz="1800" b="1" dirty="0">
              <a:solidFill>
                <a:srgbClr val="19408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913" y="4505656"/>
            <a:ext cx="10518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1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Silodosin</a:t>
            </a:r>
            <a:endParaRPr lang="pl-PL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2916238" y="1673225"/>
            <a:ext cx="3121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2400" b="1" dirty="0" smtClean="0">
                <a:solidFill>
                  <a:schemeClr val="bg1"/>
                </a:solidFill>
                <a:cs typeface="Times New Roman" charset="0"/>
              </a:rPr>
              <a:t>   Reseptör</a:t>
            </a:r>
            <a:r>
              <a:rPr lang="tr-TR" sz="2000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tr-TR" sz="2400" b="1" dirty="0" err="1">
                <a:solidFill>
                  <a:schemeClr val="bg1"/>
                </a:solidFill>
                <a:cs typeface="Times New Roman" charset="0"/>
              </a:rPr>
              <a:t>selektivitesi</a:t>
            </a:r>
            <a:endParaRPr lang="tr-TR" sz="2000" b="1" dirty="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3032124" y="2225675"/>
            <a:ext cx="363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1A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(10)=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1D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(9.8)=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1B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(9.7)</a:t>
            </a:r>
            <a:endParaRPr lang="en-US" sz="2400" baseline="-25000" dirty="0">
              <a:solidFill>
                <a:srgbClr val="000514"/>
              </a:solidFill>
              <a:latin typeface="Calibri" charset="0"/>
            </a:endParaRPr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3032124" y="2716213"/>
            <a:ext cx="3397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1A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(8.5)=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1D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(8.4)=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1B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(9.0)</a:t>
            </a:r>
            <a:endParaRPr lang="en-US" sz="2400" baseline="-25000" dirty="0">
              <a:solidFill>
                <a:srgbClr val="000514"/>
              </a:solidFill>
              <a:latin typeface="Calibri" charset="0"/>
            </a:endParaRP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3032124" y="3287712"/>
            <a:ext cx="3397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1A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(8.0)=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1D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(8.5)=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1B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(8.0)</a:t>
            </a:r>
            <a:endParaRPr lang="en-US" sz="2400" baseline="-25000" dirty="0">
              <a:solidFill>
                <a:srgbClr val="000514"/>
              </a:solidFill>
              <a:latin typeface="Calibri" charset="0"/>
            </a:endParaRPr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3032124" y="3816349"/>
            <a:ext cx="363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1A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(10.0)=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1D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(9.9)&gt;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1B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(9.3)</a:t>
            </a:r>
            <a:endParaRPr lang="en-US" sz="2400" baseline="-25000" dirty="0">
              <a:solidFill>
                <a:srgbClr val="000514"/>
              </a:solidFill>
              <a:latin typeface="Calibri" charset="0"/>
            </a:endParaRPr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3032123" y="4386263"/>
            <a:ext cx="363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1A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(9.8)&gt;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1D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(8.4)&gt;</a:t>
            </a:r>
            <a:r>
              <a:rPr lang="el-GR" sz="2400" dirty="0" smtClean="0">
                <a:solidFill>
                  <a:srgbClr val="000514"/>
                </a:solidFill>
                <a:latin typeface="Calibri" charset="0"/>
              </a:rPr>
              <a:t>α</a:t>
            </a:r>
            <a:r>
              <a:rPr lang="en-US" sz="2400" baseline="-25000" dirty="0" smtClean="0">
                <a:solidFill>
                  <a:srgbClr val="000514"/>
                </a:solidFill>
                <a:latin typeface="Calibri" charset="0"/>
              </a:rPr>
              <a:t>1B</a:t>
            </a:r>
            <a:r>
              <a:rPr lang="en-US" sz="2400" dirty="0" smtClean="0">
                <a:solidFill>
                  <a:srgbClr val="000514"/>
                </a:solidFill>
                <a:latin typeface="Calibri" charset="0"/>
              </a:rPr>
              <a:t>(8.0)</a:t>
            </a:r>
            <a:endParaRPr lang="en-US" sz="2400" baseline="-25000" dirty="0">
              <a:solidFill>
                <a:srgbClr val="000514"/>
              </a:solidFill>
              <a:latin typeface="Calibri" charset="0"/>
            </a:endParaRPr>
          </a:p>
        </p:txBody>
      </p:sp>
      <p:sp>
        <p:nvSpPr>
          <p:cNvPr id="5136" name="CasellaDiTesto 5"/>
          <p:cNvSpPr txBox="1">
            <a:spLocks noChangeArrowheads="1"/>
          </p:cNvSpPr>
          <p:nvPr/>
        </p:nvSpPr>
        <p:spPr bwMode="auto">
          <a:xfrm>
            <a:off x="3923928" y="6453336"/>
            <a:ext cx="49685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it-IT" sz="1400" b="1" dirty="0" err="1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Schwinn</a:t>
            </a:r>
            <a:r>
              <a:rPr lang="it-IT" sz="1400" b="1" dirty="0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 DA, </a:t>
            </a:r>
            <a:r>
              <a:rPr lang="it-IT" sz="1400" b="1" dirty="0" err="1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Roehrborn</a:t>
            </a:r>
            <a:r>
              <a:rPr lang="it-IT" sz="1400" b="1" dirty="0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 CG. </a:t>
            </a:r>
            <a:r>
              <a:rPr lang="it-IT" sz="1400" b="1" i="1" dirty="0" err="1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Int</a:t>
            </a:r>
            <a:r>
              <a:rPr lang="it-IT" sz="1400" b="1" i="1" dirty="0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it-IT" sz="1400" b="1" i="1" dirty="0" err="1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J</a:t>
            </a:r>
            <a:r>
              <a:rPr lang="it-IT" sz="1400" b="1" i="1" dirty="0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it-IT" sz="1400" b="1" i="1" dirty="0" err="1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Urol</a:t>
            </a:r>
            <a:r>
              <a:rPr lang="it-IT" sz="1400" b="1" i="1" dirty="0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it-IT" sz="1400" b="1" dirty="0">
                <a:solidFill>
                  <a:srgbClr val="FFFF00"/>
                </a:solidFill>
                <a:latin typeface="Arial"/>
                <a:cs typeface="Arial"/>
                <a:sym typeface="Arial" charset="0"/>
              </a:rPr>
              <a:t>2008; 15: 193-199</a:t>
            </a:r>
          </a:p>
        </p:txBody>
      </p:sp>
      <p:graphicFrame>
        <p:nvGraphicFramePr>
          <p:cNvPr id="5138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40882"/>
              </p:ext>
            </p:extLst>
          </p:nvPr>
        </p:nvGraphicFramePr>
        <p:xfrm>
          <a:off x="6667499" y="15875"/>
          <a:ext cx="2441576" cy="175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Bit Eşlem Resmi" r:id="rId5" imgW="3552381" imgH="2857899" progId="PBrush">
                  <p:embed/>
                </p:oleObj>
              </mc:Choice>
              <mc:Fallback>
                <p:oleObj name="Bit Eşlem Resmi" r:id="rId5" imgW="3552381" imgH="2857899" progId="PBrush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499" y="15875"/>
                        <a:ext cx="2441576" cy="1756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157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438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Alfa </a:t>
            </a:r>
            <a:r>
              <a:rPr lang="tr-TR" dirty="0" err="1" smtClean="0">
                <a:solidFill>
                  <a:srgbClr val="FFFF00"/>
                </a:solidFill>
              </a:rPr>
              <a:t>Blokerler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29666"/>
            <a:ext cx="8229600" cy="50964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FFFFFF"/>
                </a:solidFill>
              </a:rPr>
              <a:t>Alfuzosin</a:t>
            </a:r>
            <a:r>
              <a:rPr lang="en-US" sz="2800" dirty="0" smtClean="0">
                <a:solidFill>
                  <a:srgbClr val="FFFFFF"/>
                </a:solidFill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</a:rPr>
              <a:t>doxazosin</a:t>
            </a:r>
            <a:r>
              <a:rPr lang="en-US" sz="2800" dirty="0" smtClean="0">
                <a:solidFill>
                  <a:srgbClr val="FFFFFF"/>
                </a:solidFill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</a:rPr>
              <a:t>tamsulosin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tr-TR" sz="2800" dirty="0" smtClean="0">
                <a:solidFill>
                  <a:srgbClr val="FFFFFF"/>
                </a:solidFill>
              </a:rPr>
              <a:t>,</a:t>
            </a:r>
            <a:r>
              <a:rPr lang="en-US" sz="2800" dirty="0" smtClean="0">
                <a:solidFill>
                  <a:srgbClr val="FFFFFF"/>
                </a:solidFill>
              </a:rPr>
              <a:t>terazosin</a:t>
            </a:r>
            <a:r>
              <a:rPr lang="tr-TR" sz="2800" dirty="0" smtClean="0">
                <a:solidFill>
                  <a:srgbClr val="FFFFFF"/>
                </a:solidFill>
              </a:rPr>
              <a:t>, </a:t>
            </a:r>
            <a:r>
              <a:rPr lang="tr-TR" sz="2800" dirty="0" err="1" smtClean="0">
                <a:solidFill>
                  <a:srgbClr val="FFFFFF"/>
                </a:solidFill>
              </a:rPr>
              <a:t>silodosinde</a:t>
            </a:r>
            <a:r>
              <a:rPr lang="tr-TR" sz="2800" dirty="0" smtClean="0">
                <a:solidFill>
                  <a:srgbClr val="FFFFFF"/>
                </a:solidFill>
              </a:rPr>
              <a:t> eşit klinik etkinlik</a:t>
            </a:r>
          </a:p>
          <a:p>
            <a:pPr>
              <a:defRPr/>
            </a:pPr>
            <a:r>
              <a:rPr lang="tr-TR" sz="2800" dirty="0" smtClean="0">
                <a:solidFill>
                  <a:srgbClr val="FFFFFF"/>
                </a:solidFill>
              </a:rPr>
              <a:t>İPSS </a:t>
            </a:r>
            <a:r>
              <a:rPr lang="tr-TR" sz="2800" dirty="0">
                <a:solidFill>
                  <a:srgbClr val="FFFFFF"/>
                </a:solidFill>
              </a:rPr>
              <a:t>de % 35-40 azalma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rgbClr val="FFFFFF"/>
                </a:solidFill>
              </a:rPr>
              <a:t>    </a:t>
            </a:r>
            <a:r>
              <a:rPr lang="tr-TR" sz="2800" dirty="0" err="1" smtClean="0">
                <a:solidFill>
                  <a:srgbClr val="FFFFFF"/>
                </a:solidFill>
              </a:rPr>
              <a:t>Qmax</a:t>
            </a:r>
            <a:r>
              <a:rPr lang="tr-TR" sz="2800" dirty="0" smtClean="0">
                <a:solidFill>
                  <a:srgbClr val="FFFFFF"/>
                </a:solidFill>
              </a:rPr>
              <a:t> </a:t>
            </a:r>
            <a:r>
              <a:rPr lang="tr-TR" sz="2800" dirty="0">
                <a:solidFill>
                  <a:srgbClr val="FFFFFF"/>
                </a:solidFill>
              </a:rPr>
              <a:t>ta %20-25 (1.4-3.2 ml/s) </a:t>
            </a:r>
            <a:r>
              <a:rPr lang="tr-TR" sz="2800" dirty="0" smtClean="0">
                <a:solidFill>
                  <a:srgbClr val="FFFFFF"/>
                </a:solidFill>
              </a:rPr>
              <a:t>artış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err="1" smtClean="0">
                <a:solidFill>
                  <a:srgbClr val="FFFFFF"/>
                </a:solidFill>
              </a:rPr>
              <a:t>Prostat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boyutunu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azaltmaz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tr-TR" sz="2800" dirty="0">
                <a:solidFill>
                  <a:srgbClr val="FFFFFF"/>
                </a:solidFill>
              </a:rPr>
              <a:t>Akut </a:t>
            </a:r>
            <a:r>
              <a:rPr lang="tr-TR" sz="2800" dirty="0" err="1">
                <a:solidFill>
                  <a:srgbClr val="FFFFFF"/>
                </a:solidFill>
              </a:rPr>
              <a:t>üriner</a:t>
            </a:r>
            <a:r>
              <a:rPr lang="tr-TR" sz="2800" dirty="0">
                <a:solidFill>
                  <a:srgbClr val="FFFFFF"/>
                </a:solidFill>
              </a:rPr>
              <a:t> </a:t>
            </a:r>
            <a:r>
              <a:rPr lang="tr-TR" sz="2800" dirty="0" err="1">
                <a:solidFill>
                  <a:srgbClr val="FFFFFF"/>
                </a:solidFill>
              </a:rPr>
              <a:t>retansiyona</a:t>
            </a:r>
            <a:r>
              <a:rPr lang="tr-TR" sz="2800" dirty="0">
                <a:solidFill>
                  <a:srgbClr val="FFFFFF"/>
                </a:solidFill>
              </a:rPr>
              <a:t> etkisiz</a:t>
            </a:r>
          </a:p>
          <a:p>
            <a:r>
              <a:rPr lang="tr-TR" sz="2800" dirty="0">
                <a:solidFill>
                  <a:srgbClr val="FFFFFF"/>
                </a:solidFill>
              </a:rPr>
              <a:t>BPH ya bağlı cerrahi riskini </a:t>
            </a:r>
            <a:r>
              <a:rPr lang="tr-TR" sz="2800" dirty="0" smtClean="0">
                <a:solidFill>
                  <a:srgbClr val="FFFFFF"/>
                </a:solidFill>
              </a:rPr>
              <a:t>azaltmaz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Prostat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hacmi</a:t>
            </a:r>
            <a:r>
              <a:rPr lang="en-US" sz="2800" dirty="0">
                <a:solidFill>
                  <a:srgbClr val="FFFFFF"/>
                </a:solidFill>
              </a:rPr>
              <a:t> &lt;40 ml </a:t>
            </a:r>
            <a:r>
              <a:rPr lang="en-US" sz="2800" dirty="0" err="1">
                <a:solidFill>
                  <a:srgbClr val="FFFFFF"/>
                </a:solidFill>
              </a:rPr>
              <a:t>olanlarda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büyük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olanlara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göre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daha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etkili</a:t>
            </a:r>
            <a:endParaRPr lang="en-US" sz="2800" dirty="0">
              <a:solidFill>
                <a:srgbClr val="FFFFFF"/>
              </a:solidFill>
            </a:endParaRPr>
          </a:p>
          <a:p>
            <a:endParaRPr lang="tr-TR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tr-TR" sz="2800" dirty="0" smtClean="0">
              <a:solidFill>
                <a:srgbClr val="FFFFFF"/>
              </a:solidFill>
            </a:endParaRPr>
          </a:p>
          <a:p>
            <a:endParaRPr lang="tr-TR" sz="2800" dirty="0">
              <a:solidFill>
                <a:srgbClr val="FFFFFF"/>
              </a:solidFill>
            </a:endParaRPr>
          </a:p>
          <a:p>
            <a:pPr>
              <a:defRPr/>
            </a:pPr>
            <a:endParaRPr lang="tr-TR" sz="2800" dirty="0">
              <a:solidFill>
                <a:srgbClr val="FFFFFF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484519" y="57568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>
                <a:solidFill>
                  <a:srgbClr val="FFFF00"/>
                </a:solidFill>
              </a:rPr>
              <a:t>EAU 2014 </a:t>
            </a:r>
            <a:r>
              <a:rPr lang="tr-TR" sz="1800" dirty="0" err="1" smtClean="0">
                <a:solidFill>
                  <a:srgbClr val="FFFF00"/>
                </a:solidFill>
              </a:rPr>
              <a:t>Guidelines</a:t>
            </a:r>
            <a:r>
              <a:rPr lang="tr-TR" sz="1800" dirty="0" smtClean="0">
                <a:solidFill>
                  <a:srgbClr val="FFFF00"/>
                </a:solidFill>
              </a:rPr>
              <a:t>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64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36415"/>
              </p:ext>
            </p:extLst>
          </p:nvPr>
        </p:nvGraphicFramePr>
        <p:xfrm>
          <a:off x="0" y="565837"/>
          <a:ext cx="9153400" cy="5176058"/>
        </p:xfrm>
        <a:graphic>
          <a:graphicData uri="http://schemas.openxmlformats.org/drawingml/2006/table">
            <a:tbl>
              <a:tblPr/>
              <a:tblGrid>
                <a:gridCol w="1558025"/>
                <a:gridCol w="973767"/>
                <a:gridCol w="1817696"/>
                <a:gridCol w="1298354"/>
                <a:gridCol w="1752779"/>
                <a:gridCol w="1752779"/>
              </a:tblGrid>
              <a:tr h="515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Asteni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%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Baş Dönmesi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%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Başağrısı</a:t>
                      </a:r>
                      <a:endParaRPr kumimoji="0" lang="tr-TR" sz="18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%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Hipotansiyon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%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Anormal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Ejakulasyon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%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Alfuzosin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10mg XL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1,66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&lt;2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Tamsulosin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1,42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3-10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T.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Ocas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&lt;2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2.5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1.9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Terazosin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&lt;2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Doxazosin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Doxazosin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GITS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3,86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&lt;2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Silodosin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Ding 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Novara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3.2-5.1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2.02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1.9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1.54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1.1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22.3-28.1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8" name="3 Metin kutusu"/>
          <p:cNvSpPr txBox="1">
            <a:spLocks noChangeArrowheads="1"/>
          </p:cNvSpPr>
          <p:nvPr/>
        </p:nvSpPr>
        <p:spPr bwMode="auto">
          <a:xfrm>
            <a:off x="152399" y="5741895"/>
            <a:ext cx="9001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a c </a:t>
            </a:r>
            <a:r>
              <a:rPr lang="pt-B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tr-TR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onald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al, </a:t>
            </a:r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BJU </a:t>
            </a:r>
            <a:r>
              <a:rPr lang="tr-T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2 0 0 </a:t>
            </a:r>
            <a:r>
              <a:rPr lang="pt-B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BJU </a:t>
            </a:r>
            <a:r>
              <a:rPr lang="tr-TR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pt-B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4 , 1 2 6 3 – 1 2 7 0 |</a:t>
            </a:r>
            <a:endParaRPr lang="tr-TR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M.C. Michel et al. / </a:t>
            </a:r>
            <a:r>
              <a:rPr lang="fr-F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fr-F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Urology</a:t>
            </a:r>
            <a:r>
              <a:rPr lang="fr-F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Supplements</a:t>
            </a:r>
            <a:r>
              <a:rPr lang="fr-F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(2005) 15–24</a:t>
            </a:r>
            <a:endParaRPr lang="tr-TR" sz="1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Mischel</a:t>
            </a:r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tr-T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Neill</a:t>
            </a:r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  </a:t>
            </a:r>
            <a:r>
              <a:rPr lang="tr-T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Therapeutics</a:t>
            </a:r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tr-T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 :4(1) 11-18</a:t>
            </a:r>
          </a:p>
          <a:p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AUA  </a:t>
            </a:r>
            <a:r>
              <a:rPr lang="tr-TR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</a:t>
            </a:r>
            <a:r>
              <a:rPr lang="tr-TR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r>
              <a:rPr lang="tr-TR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Masaki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y. Et al. </a:t>
            </a:r>
            <a:r>
              <a:rPr lang="en-US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and efficacy of </a:t>
            </a:r>
            <a:r>
              <a:rPr lang="en-US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silodosin</a:t>
            </a:r>
            <a:r>
              <a:rPr lang="en-US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treatment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prostatic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hyperplasia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sz="1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</a:t>
            </a:r>
            <a:r>
              <a:rPr lang="tr-TR" sz="1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2011:6 161–172</a:t>
            </a:r>
          </a:p>
          <a:p>
            <a:endParaRPr lang="tr-TR" sz="12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99" y="-32211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Yan etkiler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α</a:t>
            </a: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bloker</a:t>
            </a:r>
            <a:r>
              <a:rPr lang="tr-TR" dirty="0" err="1">
                <a:solidFill>
                  <a:srgbClr val="FFFFFF"/>
                </a:solidFill>
              </a:rPr>
              <a:t>ler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tr-TR" dirty="0">
                <a:solidFill>
                  <a:srgbClr val="FFFFFF"/>
                </a:solidFill>
              </a:rPr>
              <a:t>orta ve şiddetli </a:t>
            </a:r>
            <a:r>
              <a:rPr lang="tr-TR" dirty="0" err="1">
                <a:solidFill>
                  <a:srgbClr val="FFFFFF"/>
                </a:solidFill>
              </a:rPr>
              <a:t>AÜSS’larında</a:t>
            </a:r>
            <a:r>
              <a:rPr lang="tr-TR" dirty="0">
                <a:solidFill>
                  <a:srgbClr val="FFFFFF"/>
                </a:solidFill>
              </a:rPr>
              <a:t> hızlı etki, etkinliği, yan etki oranı ve derecesinin düşük olması nedeniyle  birinci basamak tedavi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Alfa </a:t>
            </a:r>
            <a:r>
              <a:rPr lang="tr-TR" dirty="0" err="1" smtClean="0">
                <a:solidFill>
                  <a:srgbClr val="FFFF00"/>
                </a:solidFill>
              </a:rPr>
              <a:t>Blokerler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484521" y="631082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>
                <a:solidFill>
                  <a:srgbClr val="FFFF00"/>
                </a:solidFill>
              </a:rPr>
              <a:t>EAU 2014 </a:t>
            </a:r>
            <a:r>
              <a:rPr lang="tr-TR" sz="1800" dirty="0" err="1" smtClean="0">
                <a:solidFill>
                  <a:srgbClr val="FFFF00"/>
                </a:solidFill>
              </a:rPr>
              <a:t>Guidelines</a:t>
            </a:r>
            <a:r>
              <a:rPr lang="tr-TR" sz="1800" dirty="0" smtClean="0">
                <a:solidFill>
                  <a:srgbClr val="FFFF00"/>
                </a:solidFill>
              </a:rPr>
              <a:t> 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1" y="4702138"/>
            <a:ext cx="8572500" cy="16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6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99"/>
            <a:ext cx="9144000" cy="22208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333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5-alfa </a:t>
            </a:r>
            <a:r>
              <a:rPr lang="en-US" dirty="0" err="1" smtClean="0">
                <a:solidFill>
                  <a:srgbClr val="FFFF00"/>
                </a:solidFill>
              </a:rPr>
              <a:t>redüktaz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inhibitörleri</a:t>
            </a:r>
            <a:r>
              <a:rPr lang="en-US" dirty="0" smtClean="0">
                <a:solidFill>
                  <a:srgbClr val="FFFF00"/>
                </a:solidFill>
              </a:rPr>
              <a:t> (5ARİ)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040062"/>
            <a:ext cx="61436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4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5ARİ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9660252"/>
              </p:ext>
            </p:extLst>
          </p:nvPr>
        </p:nvGraphicFramePr>
        <p:xfrm>
          <a:off x="473694" y="676453"/>
          <a:ext cx="8185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5230" y="5202416"/>
            <a:ext cx="7884252" cy="1461762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Finasterid</a:t>
            </a:r>
            <a:r>
              <a:rPr lang="en-US" dirty="0" smtClean="0">
                <a:solidFill>
                  <a:srgbClr val="FFFFFF"/>
                </a:solidFill>
              </a:rPr>
              <a:t> 5ARİ tip 2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Dutasterid</a:t>
            </a:r>
            <a:r>
              <a:rPr lang="en-US" dirty="0" smtClean="0">
                <a:solidFill>
                  <a:srgbClr val="FFFFFF"/>
                </a:solidFill>
              </a:rPr>
              <a:t> 5 ARİ tip 1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800" y="561975"/>
            <a:ext cx="8537575" cy="655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5</a:t>
            </a:r>
            <a:r>
              <a:rPr lang="tr-TR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sym typeface="Symbol" pitchFamily="18" charset="2"/>
              </a:rPr>
              <a:t>ARİ’leri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tr-TR" dirty="0" err="1" smtClean="0">
                <a:solidFill>
                  <a:srgbClr val="FFFF00"/>
                </a:solidFill>
              </a:rPr>
              <a:t>Finasterid</a:t>
            </a:r>
            <a:r>
              <a:rPr lang="tr-TR" dirty="0" smtClean="0">
                <a:solidFill>
                  <a:srgbClr val="FFFF00"/>
                </a:solidFill>
              </a:rPr>
              <a:t> &amp; </a:t>
            </a:r>
            <a:r>
              <a:rPr lang="tr-TR" dirty="0" err="1" smtClean="0">
                <a:solidFill>
                  <a:srgbClr val="FFFF00"/>
                </a:solidFill>
              </a:rPr>
              <a:t>Dutasterid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88112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44180534"/>
              </p:ext>
            </p:extLst>
          </p:nvPr>
        </p:nvGraphicFramePr>
        <p:xfrm>
          <a:off x="539750" y="1781175"/>
          <a:ext cx="8375650" cy="4480370"/>
        </p:xfrm>
        <a:graphic>
          <a:graphicData uri="http://schemas.openxmlformats.org/drawingml/2006/table">
            <a:tbl>
              <a:tblPr/>
              <a:tblGrid>
                <a:gridCol w="2879725"/>
                <a:gridCol w="2703513"/>
                <a:gridCol w="2792412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Fizyolojik Etki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Finasterid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Dutasterid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5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AR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inhibi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syonu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T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ip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T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ip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I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&amp;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Serum DHT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~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70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  <a:sym typeface="Symbol" pitchFamily="18" charset="2"/>
                        </a:rPr>
                        <a:t>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&gt;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%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90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  <a:sym typeface="Symbol" pitchFamily="18" charset="2"/>
                        </a:rPr>
                        <a:t>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Serum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% 14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% 20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  <a:sym typeface="Symbol" pitchFamily="18" charset="2"/>
                        </a:rPr>
                        <a:t>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İ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ntraprostati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DHT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&gt;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%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90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  <a:sym typeface="Symbol" pitchFamily="18" charset="2"/>
                        </a:rPr>
                        <a:t>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&gt; % 90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  <a:sym typeface="Symbol" pitchFamily="18" charset="2"/>
                        </a:rPr>
                        <a:t>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Serum PSA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’ya etki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Total PSA ~ % 50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  <a:sym typeface="Symbol" pitchFamily="18" charset="2"/>
                        </a:rPr>
                        <a:t>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  <a:sym typeface="Symbol" pitchFamily="18" charset="2"/>
                        </a:rPr>
                        <a:t>;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serbest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PSA % ~50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  <a:sym typeface="Symbol" pitchFamily="18" charset="2"/>
                        </a:rPr>
                        <a:t>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F/T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oranı de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ğiş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mez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Serum yarılanma ömrü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6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8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saat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5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hafta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Doz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5 mg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/gün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0.5 m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g/gün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B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5" name="Rectangle 45"/>
          <p:cNvSpPr>
            <a:spLocks noChangeArrowheads="1"/>
          </p:cNvSpPr>
          <p:nvPr/>
        </p:nvSpPr>
        <p:spPr bwMode="auto">
          <a:xfrm>
            <a:off x="3025775" y="6488668"/>
            <a:ext cx="61182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/>
            <a:r>
              <a:rPr lang="en-US" sz="1200">
                <a:solidFill>
                  <a:srgbClr val="FFFF00"/>
                </a:solidFill>
              </a:rPr>
              <a:t>Bartsch G, et al.</a:t>
            </a:r>
            <a:r>
              <a:rPr lang="en-US" sz="1200" b="1">
                <a:solidFill>
                  <a:srgbClr val="FFFF00"/>
                </a:solidFill>
              </a:rPr>
              <a:t> </a:t>
            </a:r>
            <a:r>
              <a:rPr lang="en-US" sz="1200">
                <a:solidFill>
                  <a:srgbClr val="FFFF00"/>
                </a:solidFill>
              </a:rPr>
              <a:t>In: Chatelain C, et al, eds. </a:t>
            </a:r>
            <a:r>
              <a:rPr lang="en-US" sz="1200" i="1">
                <a:solidFill>
                  <a:srgbClr val="FFFF00"/>
                </a:solidFill>
              </a:rPr>
              <a:t>Benign Prostatic Hyperplasia</a:t>
            </a:r>
            <a:r>
              <a:rPr lang="en-US" sz="1200">
                <a:solidFill>
                  <a:srgbClr val="FFFF00"/>
                </a:solidFill>
              </a:rPr>
              <a:t>. Plymouth, UK: </a:t>
            </a:r>
            <a:br>
              <a:rPr lang="en-US" sz="1200">
                <a:solidFill>
                  <a:srgbClr val="FFFF00"/>
                </a:solidFill>
              </a:rPr>
            </a:br>
            <a:r>
              <a:rPr lang="en-US" sz="1200">
                <a:solidFill>
                  <a:srgbClr val="FFFF00"/>
                </a:solidFill>
              </a:rPr>
              <a:t>Health Publication Ltd; 2001:423-457. Roehrborn CG, et al. </a:t>
            </a:r>
            <a:r>
              <a:rPr lang="en-US" sz="1200" i="1">
                <a:solidFill>
                  <a:srgbClr val="FFFF00"/>
                </a:solidFill>
              </a:rPr>
              <a:t>Urology</a:t>
            </a:r>
            <a:r>
              <a:rPr lang="en-US" sz="1200">
                <a:solidFill>
                  <a:srgbClr val="FFFF00"/>
                </a:solidFill>
              </a:rPr>
              <a:t>. 2002;60:434-441.</a:t>
            </a:r>
          </a:p>
        </p:txBody>
      </p:sp>
      <p:sp>
        <p:nvSpPr>
          <p:cNvPr id="23596" name="Line 46"/>
          <p:cNvSpPr>
            <a:spLocks noChangeShapeType="1"/>
          </p:cNvSpPr>
          <p:nvPr/>
        </p:nvSpPr>
        <p:spPr bwMode="auto">
          <a:xfrm>
            <a:off x="5846763" y="4918075"/>
            <a:ext cx="0" cy="509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3597" name="Line 47"/>
          <p:cNvSpPr>
            <a:spLocks noChangeShapeType="1"/>
          </p:cNvSpPr>
          <p:nvPr/>
        </p:nvSpPr>
        <p:spPr bwMode="auto">
          <a:xfrm>
            <a:off x="5861050" y="4903788"/>
            <a:ext cx="0" cy="5238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1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135563" y="2479675"/>
            <a:ext cx="806450" cy="338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255963" y="2479675"/>
            <a:ext cx="806450" cy="338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431800" y="1412875"/>
            <a:ext cx="8278813" cy="5087938"/>
          </a:xfrm>
          <a:custGeom>
            <a:avLst/>
            <a:gdLst>
              <a:gd name="T0" fmla="*/ 1612899890 w 5215"/>
              <a:gd name="T1" fmla="*/ 6756958 h 2768"/>
              <a:gd name="T2" fmla="*/ 1262597488 w 5215"/>
              <a:gd name="T3" fmla="*/ 70953578 h 2768"/>
              <a:gd name="T4" fmla="*/ 940019177 w 5215"/>
              <a:gd name="T5" fmla="*/ 189207685 h 2768"/>
              <a:gd name="T6" fmla="*/ 655240618 w 5215"/>
              <a:gd name="T7" fmla="*/ 354764187 h 2768"/>
              <a:gd name="T8" fmla="*/ 408265283 w 5215"/>
              <a:gd name="T9" fmla="*/ 567623113 h 2768"/>
              <a:gd name="T10" fmla="*/ 216733469 w 5215"/>
              <a:gd name="T11" fmla="*/ 814270378 h 2768"/>
              <a:gd name="T12" fmla="*/ 80644999 w 5215"/>
              <a:gd name="T13" fmla="*/ 1094702653 h 2768"/>
              <a:gd name="T14" fmla="*/ 10080625 w 5215"/>
              <a:gd name="T15" fmla="*/ 1398787719 h 2768"/>
              <a:gd name="T16" fmla="*/ 0 w 5215"/>
              <a:gd name="T17" fmla="*/ 2147483647 h 2768"/>
              <a:gd name="T18" fmla="*/ 37801551 w 5215"/>
              <a:gd name="T19" fmla="*/ 2147483647 h 2768"/>
              <a:gd name="T20" fmla="*/ 138607806 w 5215"/>
              <a:gd name="T21" fmla="*/ 2147483647 h 2768"/>
              <a:gd name="T22" fmla="*/ 307459065 w 5215"/>
              <a:gd name="T23" fmla="*/ 2147483647 h 2768"/>
              <a:gd name="T24" fmla="*/ 524192534 w 5215"/>
              <a:gd name="T25" fmla="*/ 2147483647 h 2768"/>
              <a:gd name="T26" fmla="*/ 788809651 w 5215"/>
              <a:gd name="T27" fmla="*/ 2147483647 h 2768"/>
              <a:gd name="T28" fmla="*/ 1098788177 w 5215"/>
              <a:gd name="T29" fmla="*/ 2147483647 h 2768"/>
              <a:gd name="T30" fmla="*/ 1433969646 w 5215"/>
              <a:gd name="T31" fmla="*/ 2147483647 h 2768"/>
              <a:gd name="T32" fmla="*/ 1796872429 w 5215"/>
              <a:gd name="T33" fmla="*/ 2147483647 h 2768"/>
              <a:gd name="T34" fmla="*/ 2147483647 w 5215"/>
              <a:gd name="T35" fmla="*/ 2147483647 h 2768"/>
              <a:gd name="T36" fmla="*/ 2147483647 w 5215"/>
              <a:gd name="T37" fmla="*/ 2147483647 h 2768"/>
              <a:gd name="T38" fmla="*/ 2147483647 w 5215"/>
              <a:gd name="T39" fmla="*/ 2147483647 h 2768"/>
              <a:gd name="T40" fmla="*/ 2147483647 w 5215"/>
              <a:gd name="T41" fmla="*/ 2147483647 h 2768"/>
              <a:gd name="T42" fmla="*/ 2147483647 w 5215"/>
              <a:gd name="T43" fmla="*/ 2147483647 h 2768"/>
              <a:gd name="T44" fmla="*/ 2147483647 w 5215"/>
              <a:gd name="T45" fmla="*/ 2147483647 h 2768"/>
              <a:gd name="T46" fmla="*/ 2147483647 w 5215"/>
              <a:gd name="T47" fmla="*/ 2147483647 h 2768"/>
              <a:gd name="T48" fmla="*/ 2147483647 w 5215"/>
              <a:gd name="T49" fmla="*/ 2147483647 h 2768"/>
              <a:gd name="T50" fmla="*/ 2147483647 w 5215"/>
              <a:gd name="T51" fmla="*/ 1557587207 h 2768"/>
              <a:gd name="T52" fmla="*/ 2147483647 w 5215"/>
              <a:gd name="T53" fmla="*/ 1246745186 h 2768"/>
              <a:gd name="T54" fmla="*/ 2147483647 w 5215"/>
              <a:gd name="T55" fmla="*/ 952797162 h 2768"/>
              <a:gd name="T56" fmla="*/ 2147483647 w 5215"/>
              <a:gd name="T57" fmla="*/ 685879029 h 2768"/>
              <a:gd name="T58" fmla="*/ 2147483647 w 5215"/>
              <a:gd name="T59" fmla="*/ 456125876 h 2768"/>
              <a:gd name="T60" fmla="*/ 2147483647 w 5215"/>
              <a:gd name="T61" fmla="*/ 266918248 h 2768"/>
              <a:gd name="T62" fmla="*/ 2147483647 w 5215"/>
              <a:gd name="T63" fmla="*/ 121634451 h 2768"/>
              <a:gd name="T64" fmla="*/ 2147483647 w 5215"/>
              <a:gd name="T65" fmla="*/ 33786631 h 2768"/>
              <a:gd name="T66" fmla="*/ 2147483647 w 5215"/>
              <a:gd name="T67" fmla="*/ 0 h 27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215"/>
              <a:gd name="T103" fmla="*/ 0 h 2768"/>
              <a:gd name="T104" fmla="*/ 5215 w 5215"/>
              <a:gd name="T105" fmla="*/ 2768 h 27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215" h="2768">
                <a:moveTo>
                  <a:pt x="713" y="0"/>
                </a:moveTo>
                <a:lnTo>
                  <a:pt x="640" y="2"/>
                </a:lnTo>
                <a:lnTo>
                  <a:pt x="569" y="10"/>
                </a:lnTo>
                <a:lnTo>
                  <a:pt x="501" y="21"/>
                </a:lnTo>
                <a:lnTo>
                  <a:pt x="436" y="36"/>
                </a:lnTo>
                <a:lnTo>
                  <a:pt x="373" y="56"/>
                </a:lnTo>
                <a:lnTo>
                  <a:pt x="313" y="79"/>
                </a:lnTo>
                <a:lnTo>
                  <a:pt x="260" y="105"/>
                </a:lnTo>
                <a:lnTo>
                  <a:pt x="208" y="135"/>
                </a:lnTo>
                <a:lnTo>
                  <a:pt x="162" y="168"/>
                </a:lnTo>
                <a:lnTo>
                  <a:pt x="122" y="203"/>
                </a:lnTo>
                <a:lnTo>
                  <a:pt x="86" y="241"/>
                </a:lnTo>
                <a:lnTo>
                  <a:pt x="55" y="282"/>
                </a:lnTo>
                <a:lnTo>
                  <a:pt x="32" y="324"/>
                </a:lnTo>
                <a:lnTo>
                  <a:pt x="15" y="369"/>
                </a:lnTo>
                <a:lnTo>
                  <a:pt x="4" y="414"/>
                </a:lnTo>
                <a:lnTo>
                  <a:pt x="0" y="461"/>
                </a:lnTo>
                <a:lnTo>
                  <a:pt x="0" y="2307"/>
                </a:lnTo>
                <a:lnTo>
                  <a:pt x="4" y="2354"/>
                </a:lnTo>
                <a:lnTo>
                  <a:pt x="15" y="2400"/>
                </a:lnTo>
                <a:lnTo>
                  <a:pt x="32" y="2444"/>
                </a:lnTo>
                <a:lnTo>
                  <a:pt x="55" y="2486"/>
                </a:lnTo>
                <a:lnTo>
                  <a:pt x="86" y="2527"/>
                </a:lnTo>
                <a:lnTo>
                  <a:pt x="122" y="2565"/>
                </a:lnTo>
                <a:lnTo>
                  <a:pt x="162" y="2600"/>
                </a:lnTo>
                <a:lnTo>
                  <a:pt x="208" y="2633"/>
                </a:lnTo>
                <a:lnTo>
                  <a:pt x="260" y="2663"/>
                </a:lnTo>
                <a:lnTo>
                  <a:pt x="313" y="2689"/>
                </a:lnTo>
                <a:lnTo>
                  <a:pt x="373" y="2713"/>
                </a:lnTo>
                <a:lnTo>
                  <a:pt x="436" y="2732"/>
                </a:lnTo>
                <a:lnTo>
                  <a:pt x="501" y="2747"/>
                </a:lnTo>
                <a:lnTo>
                  <a:pt x="569" y="2758"/>
                </a:lnTo>
                <a:lnTo>
                  <a:pt x="640" y="2766"/>
                </a:lnTo>
                <a:lnTo>
                  <a:pt x="713" y="2768"/>
                </a:lnTo>
                <a:lnTo>
                  <a:pt x="4502" y="2768"/>
                </a:lnTo>
                <a:lnTo>
                  <a:pt x="4575" y="2766"/>
                </a:lnTo>
                <a:lnTo>
                  <a:pt x="4645" y="2758"/>
                </a:lnTo>
                <a:lnTo>
                  <a:pt x="4714" y="2747"/>
                </a:lnTo>
                <a:lnTo>
                  <a:pt x="4779" y="2732"/>
                </a:lnTo>
                <a:lnTo>
                  <a:pt x="4842" y="2713"/>
                </a:lnTo>
                <a:lnTo>
                  <a:pt x="4901" y="2689"/>
                </a:lnTo>
                <a:lnTo>
                  <a:pt x="4955" y="2663"/>
                </a:lnTo>
                <a:lnTo>
                  <a:pt x="5007" y="2633"/>
                </a:lnTo>
                <a:lnTo>
                  <a:pt x="5052" y="2600"/>
                </a:lnTo>
                <a:lnTo>
                  <a:pt x="5093" y="2565"/>
                </a:lnTo>
                <a:lnTo>
                  <a:pt x="5129" y="2527"/>
                </a:lnTo>
                <a:lnTo>
                  <a:pt x="5159" y="2486"/>
                </a:lnTo>
                <a:lnTo>
                  <a:pt x="5182" y="2444"/>
                </a:lnTo>
                <a:lnTo>
                  <a:pt x="5200" y="2400"/>
                </a:lnTo>
                <a:lnTo>
                  <a:pt x="5211" y="2354"/>
                </a:lnTo>
                <a:lnTo>
                  <a:pt x="5215" y="2307"/>
                </a:lnTo>
                <a:lnTo>
                  <a:pt x="5215" y="461"/>
                </a:lnTo>
                <a:lnTo>
                  <a:pt x="5211" y="414"/>
                </a:lnTo>
                <a:lnTo>
                  <a:pt x="5200" y="369"/>
                </a:lnTo>
                <a:lnTo>
                  <a:pt x="5182" y="324"/>
                </a:lnTo>
                <a:lnTo>
                  <a:pt x="5159" y="282"/>
                </a:lnTo>
                <a:lnTo>
                  <a:pt x="5129" y="241"/>
                </a:lnTo>
                <a:lnTo>
                  <a:pt x="5093" y="203"/>
                </a:lnTo>
                <a:lnTo>
                  <a:pt x="5052" y="168"/>
                </a:lnTo>
                <a:lnTo>
                  <a:pt x="5007" y="135"/>
                </a:lnTo>
                <a:lnTo>
                  <a:pt x="4955" y="105"/>
                </a:lnTo>
                <a:lnTo>
                  <a:pt x="4901" y="79"/>
                </a:lnTo>
                <a:lnTo>
                  <a:pt x="4842" y="56"/>
                </a:lnTo>
                <a:lnTo>
                  <a:pt x="4779" y="36"/>
                </a:lnTo>
                <a:lnTo>
                  <a:pt x="4714" y="21"/>
                </a:lnTo>
                <a:lnTo>
                  <a:pt x="4645" y="10"/>
                </a:lnTo>
                <a:lnTo>
                  <a:pt x="4575" y="2"/>
                </a:lnTo>
                <a:lnTo>
                  <a:pt x="4502" y="0"/>
                </a:lnTo>
                <a:lnTo>
                  <a:pt x="713" y="0"/>
                </a:lnTo>
                <a:close/>
              </a:path>
            </a:pathLst>
          </a:custGeom>
          <a:solidFill>
            <a:srgbClr val="1D1D76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14688" y="3522663"/>
            <a:ext cx="31797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843213" y="3900488"/>
            <a:ext cx="34559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400">
                <a:solidFill>
                  <a:srgbClr val="FFFFFF"/>
                </a:solidFill>
              </a:rPr>
              <a:t> </a:t>
            </a:r>
            <a:r>
              <a:rPr lang="en-GB" sz="2800" b="1">
                <a:solidFill>
                  <a:srgbClr val="FFFFFF"/>
                </a:solidFill>
              </a:rPr>
              <a:t>DHT-androgen re</a:t>
            </a:r>
            <a:r>
              <a:rPr lang="tr-TR" sz="2800" b="1">
                <a:solidFill>
                  <a:srgbClr val="FFFFFF"/>
                </a:solidFill>
              </a:rPr>
              <a:t>s</a:t>
            </a:r>
            <a:r>
              <a:rPr lang="en-GB" sz="2800" b="1">
                <a:solidFill>
                  <a:srgbClr val="FFFFFF"/>
                </a:solidFill>
              </a:rPr>
              <a:t>ept</a:t>
            </a:r>
            <a:r>
              <a:rPr lang="tr-TR" sz="2800" b="1">
                <a:solidFill>
                  <a:srgbClr val="FFFFFF"/>
                </a:solidFill>
              </a:rPr>
              <a:t>ö</a:t>
            </a:r>
            <a:r>
              <a:rPr lang="en-GB" sz="2800" b="1">
                <a:solidFill>
                  <a:srgbClr val="FFFFFF"/>
                </a:solidFill>
              </a:rPr>
              <a:t>r </a:t>
            </a:r>
            <a:r>
              <a:rPr lang="tr-TR" sz="2800" b="1">
                <a:solidFill>
                  <a:srgbClr val="FFFFFF"/>
                </a:solidFill>
              </a:rPr>
              <a:t>k</a:t>
            </a:r>
            <a:r>
              <a:rPr lang="en-GB" sz="2800" b="1">
                <a:solidFill>
                  <a:srgbClr val="FFFFFF"/>
                </a:solidFill>
              </a:rPr>
              <a:t>omple</a:t>
            </a:r>
            <a:r>
              <a:rPr lang="tr-TR" sz="2800" b="1">
                <a:solidFill>
                  <a:srgbClr val="FFFFFF"/>
                </a:solidFill>
              </a:rPr>
              <a:t>ksi</a:t>
            </a:r>
            <a:endParaRPr lang="en-GB" sz="2800" b="1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989638" y="3524250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227513" y="2900363"/>
            <a:ext cx="776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060825" y="3022600"/>
            <a:ext cx="2887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DHT</a:t>
            </a:r>
            <a:r>
              <a:rPr lang="tr-TR" sz="3600" b="1">
                <a:solidFill>
                  <a:srgbClr val="FFFFFF"/>
                </a:solidFill>
              </a:rPr>
              <a:t> </a:t>
            </a:r>
            <a:r>
              <a:rPr lang="tr-TR" sz="3600">
                <a:solidFill>
                  <a:srgbClr val="FFFFFF"/>
                </a:solidFill>
              </a:rPr>
              <a:t>(10 X T)</a:t>
            </a:r>
            <a:endParaRPr lang="en-GB" sz="540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33888" y="3522663"/>
            <a:ext cx="274637" cy="444500"/>
            <a:chOff x="2742" y="2043"/>
            <a:chExt cx="173" cy="207"/>
          </a:xfrm>
        </p:grpSpPr>
        <p:sp>
          <p:nvSpPr>
            <p:cNvPr id="21546" name="Rectangle 11"/>
            <p:cNvSpPr>
              <a:spLocks noChangeArrowheads="1"/>
            </p:cNvSpPr>
            <p:nvPr/>
          </p:nvSpPr>
          <p:spPr bwMode="auto">
            <a:xfrm>
              <a:off x="2812" y="2043"/>
              <a:ext cx="33" cy="97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47" name="Freeform 12"/>
            <p:cNvSpPr>
              <a:spLocks/>
            </p:cNvSpPr>
            <p:nvPr/>
          </p:nvSpPr>
          <p:spPr bwMode="auto">
            <a:xfrm>
              <a:off x="2742" y="2137"/>
              <a:ext cx="173" cy="113"/>
            </a:xfrm>
            <a:custGeom>
              <a:avLst/>
              <a:gdLst>
                <a:gd name="T0" fmla="*/ 0 w 173"/>
                <a:gd name="T1" fmla="*/ 0 h 113"/>
                <a:gd name="T2" fmla="*/ 87 w 173"/>
                <a:gd name="T3" fmla="*/ 113 h 113"/>
                <a:gd name="T4" fmla="*/ 173 w 173"/>
                <a:gd name="T5" fmla="*/ 0 h 113"/>
                <a:gd name="T6" fmla="*/ 0 w 173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13"/>
                <a:gd name="T14" fmla="*/ 173 w 17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13">
                  <a:moveTo>
                    <a:pt x="0" y="0"/>
                  </a:moveTo>
                  <a:lnTo>
                    <a:pt x="87" y="113"/>
                  </a:lnTo>
                  <a:lnTo>
                    <a:pt x="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3846513" y="2178050"/>
            <a:ext cx="7762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4319588" y="2181225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4438650" y="25273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rgbClr val="FF9900"/>
                </a:solidFill>
              </a:rPr>
              <a:t> </a:t>
            </a:r>
            <a:endParaRPr lang="en-GB" sz="2400"/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4667250" y="1616075"/>
            <a:ext cx="19669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6740525" y="1617663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1698625" y="1606550"/>
            <a:ext cx="1965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1" name="Rectangle 19"/>
          <p:cNvSpPr>
            <a:spLocks noChangeArrowheads="1"/>
          </p:cNvSpPr>
          <p:nvPr/>
        </p:nvSpPr>
        <p:spPr bwMode="auto">
          <a:xfrm>
            <a:off x="3605213" y="1589088"/>
            <a:ext cx="174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400" b="1">
                <a:solidFill>
                  <a:srgbClr val="FFFFFF"/>
                </a:solidFill>
              </a:rPr>
              <a:t>Testosteron</a:t>
            </a:r>
            <a:endParaRPr lang="en-GB" sz="4000" b="1"/>
          </a:p>
        </p:txBody>
      </p:sp>
      <p:sp>
        <p:nvSpPr>
          <p:cNvPr id="21522" name="Rectangle 20"/>
          <p:cNvSpPr>
            <a:spLocks noChangeArrowheads="1"/>
          </p:cNvSpPr>
          <p:nvPr/>
        </p:nvSpPr>
        <p:spPr bwMode="auto">
          <a:xfrm>
            <a:off x="3567113" y="1609725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2152650" y="3019425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1524" name="Rectangle 22"/>
          <p:cNvSpPr>
            <a:spLocks noChangeArrowheads="1"/>
          </p:cNvSpPr>
          <p:nvPr/>
        </p:nvSpPr>
        <p:spPr bwMode="auto">
          <a:xfrm>
            <a:off x="5867400" y="2222500"/>
            <a:ext cx="8175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5" name="Rectangle 23"/>
          <p:cNvSpPr>
            <a:spLocks noChangeArrowheads="1"/>
          </p:cNvSpPr>
          <p:nvPr/>
        </p:nvSpPr>
        <p:spPr bwMode="auto">
          <a:xfrm>
            <a:off x="6457950" y="2271713"/>
            <a:ext cx="809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300" b="1">
                <a:solidFill>
                  <a:srgbClr val="FFFF00"/>
                </a:solidFill>
              </a:rPr>
              <a:t> </a:t>
            </a:r>
            <a:endParaRPr lang="en-GB" sz="2400"/>
          </a:p>
        </p:txBody>
      </p:sp>
      <p:sp>
        <p:nvSpPr>
          <p:cNvPr id="21526" name="Line 24"/>
          <p:cNvSpPr>
            <a:spLocks noChangeShapeType="1"/>
          </p:cNvSpPr>
          <p:nvPr/>
        </p:nvSpPr>
        <p:spPr bwMode="auto">
          <a:xfrm>
            <a:off x="4975225" y="1992313"/>
            <a:ext cx="511175" cy="4873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27" name="Line 25"/>
          <p:cNvSpPr>
            <a:spLocks noChangeShapeType="1"/>
          </p:cNvSpPr>
          <p:nvPr/>
        </p:nvSpPr>
        <p:spPr bwMode="auto">
          <a:xfrm flipH="1">
            <a:off x="3636963" y="1995488"/>
            <a:ext cx="490537" cy="484187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28" name="Line 26"/>
          <p:cNvSpPr>
            <a:spLocks noChangeShapeType="1"/>
          </p:cNvSpPr>
          <p:nvPr/>
        </p:nvSpPr>
        <p:spPr bwMode="auto">
          <a:xfrm>
            <a:off x="3643313" y="2817813"/>
            <a:ext cx="538162" cy="2698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29" name="Line 27"/>
          <p:cNvSpPr>
            <a:spLocks noChangeShapeType="1"/>
          </p:cNvSpPr>
          <p:nvPr/>
        </p:nvSpPr>
        <p:spPr bwMode="auto">
          <a:xfrm flipH="1">
            <a:off x="5010150" y="2828925"/>
            <a:ext cx="473075" cy="2698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30" name="AutoShape 28"/>
          <p:cNvSpPr>
            <a:spLocks noChangeArrowheads="1"/>
          </p:cNvSpPr>
          <p:nvPr/>
        </p:nvSpPr>
        <p:spPr bwMode="auto">
          <a:xfrm>
            <a:off x="3179763" y="2479675"/>
            <a:ext cx="957262" cy="3492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1" name="AutoShape 29"/>
          <p:cNvSpPr>
            <a:spLocks noChangeArrowheads="1"/>
          </p:cNvSpPr>
          <p:nvPr/>
        </p:nvSpPr>
        <p:spPr bwMode="auto">
          <a:xfrm>
            <a:off x="5021263" y="2479675"/>
            <a:ext cx="957262" cy="3492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2" name="Text Box 30"/>
          <p:cNvSpPr txBox="1">
            <a:spLocks noChangeArrowheads="1"/>
          </p:cNvSpPr>
          <p:nvPr/>
        </p:nvSpPr>
        <p:spPr bwMode="auto">
          <a:xfrm>
            <a:off x="3225800" y="2457450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/>
              <a:t>5AR1</a:t>
            </a:r>
            <a:endParaRPr lang="en-US" sz="2000" b="1"/>
          </a:p>
        </p:txBody>
      </p:sp>
      <p:sp>
        <p:nvSpPr>
          <p:cNvPr id="21533" name="Text Box 31"/>
          <p:cNvSpPr txBox="1">
            <a:spLocks noChangeArrowheads="1"/>
          </p:cNvSpPr>
          <p:nvPr/>
        </p:nvSpPr>
        <p:spPr bwMode="auto">
          <a:xfrm>
            <a:off x="5080000" y="2457450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/>
              <a:t>5AR2</a:t>
            </a:r>
            <a:endParaRPr lang="en-US" sz="2000" b="1"/>
          </a:p>
        </p:txBody>
      </p:sp>
      <p:sp>
        <p:nvSpPr>
          <p:cNvPr id="27680" name="Rectangle 32"/>
          <p:cNvSpPr>
            <a:spLocks noGrp="1" noChangeArrowheads="1"/>
          </p:cNvSpPr>
          <p:nvPr>
            <p:ph type="title"/>
          </p:nvPr>
        </p:nvSpPr>
        <p:spPr>
          <a:xfrm>
            <a:off x="269875" y="401638"/>
            <a:ext cx="8610600" cy="8382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FF00"/>
                </a:solidFill>
              </a:rPr>
              <a:t>Prostat: </a:t>
            </a:r>
            <a:r>
              <a:rPr lang="en-GB" dirty="0" smtClean="0">
                <a:solidFill>
                  <a:srgbClr val="FFFF00"/>
                </a:solidFill>
              </a:rPr>
              <a:t>5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AR</a:t>
            </a:r>
            <a:r>
              <a:rPr lang="tr-TR" dirty="0" smtClean="0">
                <a:solidFill>
                  <a:srgbClr val="FFFF00"/>
                </a:solidFill>
              </a:rPr>
              <a:t>’</a:t>
            </a:r>
            <a:r>
              <a:rPr lang="tr-TR" dirty="0" err="1" smtClean="0">
                <a:solidFill>
                  <a:srgbClr val="FFFF00"/>
                </a:solidFill>
              </a:rPr>
              <a:t>lar</a:t>
            </a:r>
            <a:r>
              <a:rPr lang="tr-TR" dirty="0" smtClean="0">
                <a:solidFill>
                  <a:srgbClr val="FFFF00"/>
                </a:solidFill>
              </a:rPr>
              <a:t> ve</a:t>
            </a:r>
            <a:r>
              <a:rPr lang="en-GB" dirty="0" smtClean="0">
                <a:solidFill>
                  <a:srgbClr val="FFFF00"/>
                </a:solidFill>
              </a:rPr>
              <a:t> DHT</a:t>
            </a:r>
          </a:p>
        </p:txBody>
      </p:sp>
      <p:sp>
        <p:nvSpPr>
          <p:cNvPr id="21535" name="Rectangle 33"/>
          <p:cNvSpPr>
            <a:spLocks noChangeArrowheads="1"/>
          </p:cNvSpPr>
          <p:nvPr/>
        </p:nvSpPr>
        <p:spPr bwMode="auto">
          <a:xfrm>
            <a:off x="1403350" y="1600200"/>
            <a:ext cx="1266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</a:rPr>
              <a:t>Prostat</a:t>
            </a:r>
          </a:p>
          <a:p>
            <a:pPr algn="ctr"/>
            <a:r>
              <a:rPr lang="tr-TR" sz="2800" b="1">
                <a:solidFill>
                  <a:srgbClr val="FFFF00"/>
                </a:solidFill>
              </a:rPr>
              <a:t>hücresi</a:t>
            </a:r>
            <a:endParaRPr lang="en-GB" sz="2800" b="1"/>
          </a:p>
        </p:txBody>
      </p:sp>
      <p:sp>
        <p:nvSpPr>
          <p:cNvPr id="21536" name="Freeform 34"/>
          <p:cNvSpPr>
            <a:spLocks/>
          </p:cNvSpPr>
          <p:nvPr/>
        </p:nvSpPr>
        <p:spPr bwMode="auto">
          <a:xfrm>
            <a:off x="4344988" y="6116638"/>
            <a:ext cx="454025" cy="236537"/>
          </a:xfrm>
          <a:custGeom>
            <a:avLst/>
            <a:gdLst>
              <a:gd name="T0" fmla="*/ 345262152 w 286"/>
              <a:gd name="T1" fmla="*/ 0 h 280"/>
              <a:gd name="T2" fmla="*/ 0 w 286"/>
              <a:gd name="T3" fmla="*/ 199820510 h 280"/>
              <a:gd name="T4" fmla="*/ 720764578 w 286"/>
              <a:gd name="T5" fmla="*/ 199820510 h 280"/>
              <a:gd name="T6" fmla="*/ 345262152 w 286"/>
              <a:gd name="T7" fmla="*/ 0 h 280"/>
              <a:gd name="T8" fmla="*/ 0 60000 65536"/>
              <a:gd name="T9" fmla="*/ 0 60000 65536"/>
              <a:gd name="T10" fmla="*/ 0 60000 65536"/>
              <a:gd name="T11" fmla="*/ 0 60000 65536"/>
              <a:gd name="T12" fmla="*/ 0 w 286"/>
              <a:gd name="T13" fmla="*/ 0 h 280"/>
              <a:gd name="T14" fmla="*/ 286 w 286"/>
              <a:gd name="T15" fmla="*/ 280 h 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" h="280">
                <a:moveTo>
                  <a:pt x="137" y="0"/>
                </a:moveTo>
                <a:lnTo>
                  <a:pt x="0" y="280"/>
                </a:lnTo>
                <a:lnTo>
                  <a:pt x="286" y="280"/>
                </a:lnTo>
                <a:lnTo>
                  <a:pt x="137" y="0"/>
                </a:lnTo>
                <a:close/>
              </a:path>
            </a:pathLst>
          </a:custGeom>
          <a:solidFill>
            <a:srgbClr val="FF9933"/>
          </a:solidFill>
          <a:ln w="1587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7" name="Line 35"/>
          <p:cNvSpPr>
            <a:spLocks noChangeShapeType="1"/>
          </p:cNvSpPr>
          <p:nvPr/>
        </p:nvSpPr>
        <p:spPr bwMode="auto">
          <a:xfrm>
            <a:off x="6838950" y="4321175"/>
            <a:ext cx="0" cy="9937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38" name="Line 36"/>
          <p:cNvSpPr>
            <a:spLocks noChangeShapeType="1"/>
          </p:cNvSpPr>
          <p:nvPr/>
        </p:nvSpPr>
        <p:spPr bwMode="auto">
          <a:xfrm flipV="1">
            <a:off x="5989638" y="4335463"/>
            <a:ext cx="833437" cy="31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39" name="Line 37"/>
          <p:cNvSpPr>
            <a:spLocks noChangeShapeType="1"/>
          </p:cNvSpPr>
          <p:nvPr/>
        </p:nvSpPr>
        <p:spPr bwMode="auto">
          <a:xfrm>
            <a:off x="2309813" y="5969000"/>
            <a:ext cx="4537075" cy="2476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0" name="Line 38"/>
          <p:cNvSpPr>
            <a:spLocks noChangeShapeType="1"/>
          </p:cNvSpPr>
          <p:nvPr/>
        </p:nvSpPr>
        <p:spPr bwMode="auto">
          <a:xfrm flipV="1">
            <a:off x="2324100" y="5770563"/>
            <a:ext cx="0" cy="203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1" name="Line 39"/>
          <p:cNvSpPr>
            <a:spLocks noChangeShapeType="1"/>
          </p:cNvSpPr>
          <p:nvPr/>
        </p:nvSpPr>
        <p:spPr bwMode="auto">
          <a:xfrm flipV="1">
            <a:off x="6832600" y="6018213"/>
            <a:ext cx="0" cy="203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2" name="Line 40"/>
          <p:cNvSpPr>
            <a:spLocks noChangeShapeType="1"/>
          </p:cNvSpPr>
          <p:nvPr/>
        </p:nvSpPr>
        <p:spPr bwMode="auto">
          <a:xfrm>
            <a:off x="2282825" y="4321175"/>
            <a:ext cx="782638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43" name="Line 41"/>
          <p:cNvSpPr>
            <a:spLocks noChangeShapeType="1"/>
          </p:cNvSpPr>
          <p:nvPr/>
        </p:nvSpPr>
        <p:spPr bwMode="auto">
          <a:xfrm>
            <a:off x="2298700" y="4322763"/>
            <a:ext cx="0" cy="6762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44" name="Rectangle 42"/>
          <p:cNvSpPr>
            <a:spLocks noChangeArrowheads="1"/>
          </p:cNvSpPr>
          <p:nvPr/>
        </p:nvSpPr>
        <p:spPr bwMode="auto">
          <a:xfrm>
            <a:off x="5972175" y="5334000"/>
            <a:ext cx="1752600" cy="6858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b="1"/>
              <a:t>Hücre ölümü</a:t>
            </a:r>
            <a:endParaRPr lang="en-GB" b="1"/>
          </a:p>
        </p:txBody>
      </p:sp>
      <p:sp>
        <p:nvSpPr>
          <p:cNvPr id="21545" name="Rectangle 43"/>
          <p:cNvSpPr>
            <a:spLocks noChangeArrowheads="1"/>
          </p:cNvSpPr>
          <p:nvPr/>
        </p:nvSpPr>
        <p:spPr bwMode="auto">
          <a:xfrm>
            <a:off x="1389063" y="5030788"/>
            <a:ext cx="1924050" cy="742950"/>
          </a:xfrm>
          <a:prstGeom prst="rect">
            <a:avLst/>
          </a:prstGeom>
          <a:solidFill>
            <a:srgbClr val="FF66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tr-TR" sz="2000" b="1"/>
              <a:t>Artmış hücre </a:t>
            </a:r>
          </a:p>
          <a:p>
            <a:pPr algn="ctr"/>
            <a:r>
              <a:rPr lang="tr-TR" sz="2000" b="1"/>
              <a:t>gelişimi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138386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135563" y="2479675"/>
            <a:ext cx="806450" cy="338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255963" y="2479675"/>
            <a:ext cx="806450" cy="338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468313" y="1412875"/>
            <a:ext cx="8278812" cy="5087938"/>
          </a:xfrm>
          <a:custGeom>
            <a:avLst/>
            <a:gdLst>
              <a:gd name="T0" fmla="*/ 1612899695 w 5215"/>
              <a:gd name="T1" fmla="*/ 6756958 h 2768"/>
              <a:gd name="T2" fmla="*/ 1262597335 w 5215"/>
              <a:gd name="T3" fmla="*/ 70953578 h 2768"/>
              <a:gd name="T4" fmla="*/ 940017476 w 5215"/>
              <a:gd name="T5" fmla="*/ 189207685 h 2768"/>
              <a:gd name="T6" fmla="*/ 655240538 w 5215"/>
              <a:gd name="T7" fmla="*/ 354764187 h 2768"/>
              <a:gd name="T8" fmla="*/ 408265234 w 5215"/>
              <a:gd name="T9" fmla="*/ 567623113 h 2768"/>
              <a:gd name="T10" fmla="*/ 216733442 w 5215"/>
              <a:gd name="T11" fmla="*/ 814270378 h 2768"/>
              <a:gd name="T12" fmla="*/ 80644990 w 5215"/>
              <a:gd name="T13" fmla="*/ 1094702653 h 2768"/>
              <a:gd name="T14" fmla="*/ 10080624 w 5215"/>
              <a:gd name="T15" fmla="*/ 1398787719 h 2768"/>
              <a:gd name="T16" fmla="*/ 0 w 5215"/>
              <a:gd name="T17" fmla="*/ 2147483647 h 2768"/>
              <a:gd name="T18" fmla="*/ 37801546 w 5215"/>
              <a:gd name="T19" fmla="*/ 2147483647 h 2768"/>
              <a:gd name="T20" fmla="*/ 138607789 w 5215"/>
              <a:gd name="T21" fmla="*/ 2147483647 h 2768"/>
              <a:gd name="T22" fmla="*/ 307459028 w 5215"/>
              <a:gd name="T23" fmla="*/ 2147483647 h 2768"/>
              <a:gd name="T24" fmla="*/ 524192470 w 5215"/>
              <a:gd name="T25" fmla="*/ 2147483647 h 2768"/>
              <a:gd name="T26" fmla="*/ 788807968 w 5215"/>
              <a:gd name="T27" fmla="*/ 2147483647 h 2768"/>
              <a:gd name="T28" fmla="*/ 1098788044 w 5215"/>
              <a:gd name="T29" fmla="*/ 2147483647 h 2768"/>
              <a:gd name="T30" fmla="*/ 1433967886 w 5215"/>
              <a:gd name="T31" fmla="*/ 2147483647 h 2768"/>
              <a:gd name="T32" fmla="*/ 1796870625 w 5215"/>
              <a:gd name="T33" fmla="*/ 2147483647 h 2768"/>
              <a:gd name="T34" fmla="*/ 2147483647 w 5215"/>
              <a:gd name="T35" fmla="*/ 2147483647 h 2768"/>
              <a:gd name="T36" fmla="*/ 2147483647 w 5215"/>
              <a:gd name="T37" fmla="*/ 2147483647 h 2768"/>
              <a:gd name="T38" fmla="*/ 2147483647 w 5215"/>
              <a:gd name="T39" fmla="*/ 2147483647 h 2768"/>
              <a:gd name="T40" fmla="*/ 2147483647 w 5215"/>
              <a:gd name="T41" fmla="*/ 2147483647 h 2768"/>
              <a:gd name="T42" fmla="*/ 2147483647 w 5215"/>
              <a:gd name="T43" fmla="*/ 2147483647 h 2768"/>
              <a:gd name="T44" fmla="*/ 2147483647 w 5215"/>
              <a:gd name="T45" fmla="*/ 2147483647 h 2768"/>
              <a:gd name="T46" fmla="*/ 2147483647 w 5215"/>
              <a:gd name="T47" fmla="*/ 2147483647 h 2768"/>
              <a:gd name="T48" fmla="*/ 2147483647 w 5215"/>
              <a:gd name="T49" fmla="*/ 2147483647 h 2768"/>
              <a:gd name="T50" fmla="*/ 2147483647 w 5215"/>
              <a:gd name="T51" fmla="*/ 1557587207 h 2768"/>
              <a:gd name="T52" fmla="*/ 2147483647 w 5215"/>
              <a:gd name="T53" fmla="*/ 1246745186 h 2768"/>
              <a:gd name="T54" fmla="*/ 2147483647 w 5215"/>
              <a:gd name="T55" fmla="*/ 952797162 h 2768"/>
              <a:gd name="T56" fmla="*/ 2147483647 w 5215"/>
              <a:gd name="T57" fmla="*/ 685879029 h 2768"/>
              <a:gd name="T58" fmla="*/ 2147483647 w 5215"/>
              <a:gd name="T59" fmla="*/ 456125876 h 2768"/>
              <a:gd name="T60" fmla="*/ 2147483647 w 5215"/>
              <a:gd name="T61" fmla="*/ 266918248 h 2768"/>
              <a:gd name="T62" fmla="*/ 2147483647 w 5215"/>
              <a:gd name="T63" fmla="*/ 121634451 h 2768"/>
              <a:gd name="T64" fmla="*/ 2147483647 w 5215"/>
              <a:gd name="T65" fmla="*/ 33786631 h 2768"/>
              <a:gd name="T66" fmla="*/ 2147483647 w 5215"/>
              <a:gd name="T67" fmla="*/ 0 h 27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215"/>
              <a:gd name="T103" fmla="*/ 0 h 2768"/>
              <a:gd name="T104" fmla="*/ 5215 w 5215"/>
              <a:gd name="T105" fmla="*/ 2768 h 27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215" h="2768">
                <a:moveTo>
                  <a:pt x="713" y="0"/>
                </a:moveTo>
                <a:lnTo>
                  <a:pt x="640" y="2"/>
                </a:lnTo>
                <a:lnTo>
                  <a:pt x="569" y="10"/>
                </a:lnTo>
                <a:lnTo>
                  <a:pt x="501" y="21"/>
                </a:lnTo>
                <a:lnTo>
                  <a:pt x="436" y="36"/>
                </a:lnTo>
                <a:lnTo>
                  <a:pt x="373" y="56"/>
                </a:lnTo>
                <a:lnTo>
                  <a:pt x="313" y="79"/>
                </a:lnTo>
                <a:lnTo>
                  <a:pt x="260" y="105"/>
                </a:lnTo>
                <a:lnTo>
                  <a:pt x="208" y="135"/>
                </a:lnTo>
                <a:lnTo>
                  <a:pt x="162" y="168"/>
                </a:lnTo>
                <a:lnTo>
                  <a:pt x="122" y="203"/>
                </a:lnTo>
                <a:lnTo>
                  <a:pt x="86" y="241"/>
                </a:lnTo>
                <a:lnTo>
                  <a:pt x="55" y="282"/>
                </a:lnTo>
                <a:lnTo>
                  <a:pt x="32" y="324"/>
                </a:lnTo>
                <a:lnTo>
                  <a:pt x="15" y="369"/>
                </a:lnTo>
                <a:lnTo>
                  <a:pt x="4" y="414"/>
                </a:lnTo>
                <a:lnTo>
                  <a:pt x="0" y="461"/>
                </a:lnTo>
                <a:lnTo>
                  <a:pt x="0" y="2307"/>
                </a:lnTo>
                <a:lnTo>
                  <a:pt x="4" y="2354"/>
                </a:lnTo>
                <a:lnTo>
                  <a:pt x="15" y="2400"/>
                </a:lnTo>
                <a:lnTo>
                  <a:pt x="32" y="2444"/>
                </a:lnTo>
                <a:lnTo>
                  <a:pt x="55" y="2486"/>
                </a:lnTo>
                <a:lnTo>
                  <a:pt x="86" y="2527"/>
                </a:lnTo>
                <a:lnTo>
                  <a:pt x="122" y="2565"/>
                </a:lnTo>
                <a:lnTo>
                  <a:pt x="162" y="2600"/>
                </a:lnTo>
                <a:lnTo>
                  <a:pt x="208" y="2633"/>
                </a:lnTo>
                <a:lnTo>
                  <a:pt x="260" y="2663"/>
                </a:lnTo>
                <a:lnTo>
                  <a:pt x="313" y="2689"/>
                </a:lnTo>
                <a:lnTo>
                  <a:pt x="373" y="2713"/>
                </a:lnTo>
                <a:lnTo>
                  <a:pt x="436" y="2732"/>
                </a:lnTo>
                <a:lnTo>
                  <a:pt x="501" y="2747"/>
                </a:lnTo>
                <a:lnTo>
                  <a:pt x="569" y="2758"/>
                </a:lnTo>
                <a:lnTo>
                  <a:pt x="640" y="2766"/>
                </a:lnTo>
                <a:lnTo>
                  <a:pt x="713" y="2768"/>
                </a:lnTo>
                <a:lnTo>
                  <a:pt x="4502" y="2768"/>
                </a:lnTo>
                <a:lnTo>
                  <a:pt x="4575" y="2766"/>
                </a:lnTo>
                <a:lnTo>
                  <a:pt x="4645" y="2758"/>
                </a:lnTo>
                <a:lnTo>
                  <a:pt x="4714" y="2747"/>
                </a:lnTo>
                <a:lnTo>
                  <a:pt x="4779" y="2732"/>
                </a:lnTo>
                <a:lnTo>
                  <a:pt x="4842" y="2713"/>
                </a:lnTo>
                <a:lnTo>
                  <a:pt x="4901" y="2689"/>
                </a:lnTo>
                <a:lnTo>
                  <a:pt x="4955" y="2663"/>
                </a:lnTo>
                <a:lnTo>
                  <a:pt x="5007" y="2633"/>
                </a:lnTo>
                <a:lnTo>
                  <a:pt x="5052" y="2600"/>
                </a:lnTo>
                <a:lnTo>
                  <a:pt x="5093" y="2565"/>
                </a:lnTo>
                <a:lnTo>
                  <a:pt x="5129" y="2527"/>
                </a:lnTo>
                <a:lnTo>
                  <a:pt x="5159" y="2486"/>
                </a:lnTo>
                <a:lnTo>
                  <a:pt x="5182" y="2444"/>
                </a:lnTo>
                <a:lnTo>
                  <a:pt x="5200" y="2400"/>
                </a:lnTo>
                <a:lnTo>
                  <a:pt x="5211" y="2354"/>
                </a:lnTo>
                <a:lnTo>
                  <a:pt x="5215" y="2307"/>
                </a:lnTo>
                <a:lnTo>
                  <a:pt x="5215" y="461"/>
                </a:lnTo>
                <a:lnTo>
                  <a:pt x="5211" y="414"/>
                </a:lnTo>
                <a:lnTo>
                  <a:pt x="5200" y="369"/>
                </a:lnTo>
                <a:lnTo>
                  <a:pt x="5182" y="324"/>
                </a:lnTo>
                <a:lnTo>
                  <a:pt x="5159" y="282"/>
                </a:lnTo>
                <a:lnTo>
                  <a:pt x="5129" y="241"/>
                </a:lnTo>
                <a:lnTo>
                  <a:pt x="5093" y="203"/>
                </a:lnTo>
                <a:lnTo>
                  <a:pt x="5052" y="168"/>
                </a:lnTo>
                <a:lnTo>
                  <a:pt x="5007" y="135"/>
                </a:lnTo>
                <a:lnTo>
                  <a:pt x="4955" y="105"/>
                </a:lnTo>
                <a:lnTo>
                  <a:pt x="4901" y="79"/>
                </a:lnTo>
                <a:lnTo>
                  <a:pt x="4842" y="56"/>
                </a:lnTo>
                <a:lnTo>
                  <a:pt x="4779" y="36"/>
                </a:lnTo>
                <a:lnTo>
                  <a:pt x="4714" y="21"/>
                </a:lnTo>
                <a:lnTo>
                  <a:pt x="4645" y="10"/>
                </a:lnTo>
                <a:lnTo>
                  <a:pt x="4575" y="2"/>
                </a:lnTo>
                <a:lnTo>
                  <a:pt x="4502" y="0"/>
                </a:lnTo>
                <a:lnTo>
                  <a:pt x="713" y="0"/>
                </a:lnTo>
                <a:close/>
              </a:path>
            </a:pathLst>
          </a:custGeom>
          <a:solidFill>
            <a:srgbClr val="1D1D76"/>
          </a:solidFill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14688" y="3522663"/>
            <a:ext cx="31797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843213" y="3900488"/>
            <a:ext cx="34559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2000">
                <a:solidFill>
                  <a:srgbClr val="FFFFFF"/>
                </a:solidFill>
              </a:rPr>
              <a:t> </a:t>
            </a:r>
            <a:r>
              <a:rPr lang="en-GB" sz="2800" b="1">
                <a:solidFill>
                  <a:srgbClr val="FFFFFF"/>
                </a:solidFill>
              </a:rPr>
              <a:t>DHT-androgen re</a:t>
            </a:r>
            <a:r>
              <a:rPr lang="tr-TR" sz="2800" b="1">
                <a:solidFill>
                  <a:srgbClr val="FFFFFF"/>
                </a:solidFill>
              </a:rPr>
              <a:t>s</a:t>
            </a:r>
            <a:r>
              <a:rPr lang="en-GB" sz="2800" b="1">
                <a:solidFill>
                  <a:srgbClr val="FFFFFF"/>
                </a:solidFill>
              </a:rPr>
              <a:t>ept</a:t>
            </a:r>
            <a:r>
              <a:rPr lang="tr-TR" sz="2800" b="1">
                <a:solidFill>
                  <a:srgbClr val="FFFFFF"/>
                </a:solidFill>
              </a:rPr>
              <a:t>ö</a:t>
            </a:r>
            <a:r>
              <a:rPr lang="en-GB" sz="2800" b="1">
                <a:solidFill>
                  <a:srgbClr val="FFFFFF"/>
                </a:solidFill>
              </a:rPr>
              <a:t>r </a:t>
            </a:r>
            <a:r>
              <a:rPr lang="tr-TR" sz="2800" b="1">
                <a:solidFill>
                  <a:srgbClr val="FFFFFF"/>
                </a:solidFill>
              </a:rPr>
              <a:t>k</a:t>
            </a:r>
            <a:r>
              <a:rPr lang="en-GB" sz="2800" b="1">
                <a:solidFill>
                  <a:srgbClr val="FFFFFF"/>
                </a:solidFill>
              </a:rPr>
              <a:t>omple</a:t>
            </a:r>
            <a:r>
              <a:rPr lang="tr-TR" sz="2800" b="1">
                <a:solidFill>
                  <a:srgbClr val="FFFFFF"/>
                </a:solidFill>
              </a:rPr>
              <a:t>ksi</a:t>
            </a:r>
            <a:endParaRPr lang="en-GB" sz="2800" b="1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989638" y="3524250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227513" y="2900363"/>
            <a:ext cx="7762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060825" y="3022600"/>
            <a:ext cx="93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DHT</a:t>
            </a:r>
            <a:endParaRPr lang="en-GB" sz="5400" b="1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33888" y="3522663"/>
            <a:ext cx="274637" cy="444500"/>
            <a:chOff x="2742" y="2043"/>
            <a:chExt cx="173" cy="207"/>
          </a:xfrm>
        </p:grpSpPr>
        <p:sp>
          <p:nvSpPr>
            <p:cNvPr id="22582" name="Rectangle 11"/>
            <p:cNvSpPr>
              <a:spLocks noChangeArrowheads="1"/>
            </p:cNvSpPr>
            <p:nvPr/>
          </p:nvSpPr>
          <p:spPr bwMode="auto">
            <a:xfrm>
              <a:off x="2812" y="2043"/>
              <a:ext cx="33" cy="97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83" name="Freeform 12"/>
            <p:cNvSpPr>
              <a:spLocks/>
            </p:cNvSpPr>
            <p:nvPr/>
          </p:nvSpPr>
          <p:spPr bwMode="auto">
            <a:xfrm>
              <a:off x="2742" y="2137"/>
              <a:ext cx="173" cy="113"/>
            </a:xfrm>
            <a:custGeom>
              <a:avLst/>
              <a:gdLst>
                <a:gd name="T0" fmla="*/ 0 w 173"/>
                <a:gd name="T1" fmla="*/ 0 h 113"/>
                <a:gd name="T2" fmla="*/ 87 w 173"/>
                <a:gd name="T3" fmla="*/ 113 h 113"/>
                <a:gd name="T4" fmla="*/ 173 w 173"/>
                <a:gd name="T5" fmla="*/ 0 h 113"/>
                <a:gd name="T6" fmla="*/ 0 w 173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13"/>
                <a:gd name="T14" fmla="*/ 173 w 17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13">
                  <a:moveTo>
                    <a:pt x="0" y="0"/>
                  </a:moveTo>
                  <a:lnTo>
                    <a:pt x="87" y="113"/>
                  </a:lnTo>
                  <a:lnTo>
                    <a:pt x="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3846513" y="2178050"/>
            <a:ext cx="7762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4319588" y="2181225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4438650" y="25273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solidFill>
                  <a:srgbClr val="FF9900"/>
                </a:solidFill>
              </a:rPr>
              <a:t> </a:t>
            </a:r>
            <a:endParaRPr lang="en-GB" sz="2400"/>
          </a:p>
        </p:txBody>
      </p:sp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4667250" y="1616075"/>
            <a:ext cx="19669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6740525" y="1617663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2544" name="Rectangle 18"/>
          <p:cNvSpPr>
            <a:spLocks noChangeArrowheads="1"/>
          </p:cNvSpPr>
          <p:nvPr/>
        </p:nvSpPr>
        <p:spPr bwMode="auto">
          <a:xfrm>
            <a:off x="1698625" y="1606550"/>
            <a:ext cx="1965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5" name="Rectangle 19"/>
          <p:cNvSpPr>
            <a:spLocks noChangeArrowheads="1"/>
          </p:cNvSpPr>
          <p:nvPr/>
        </p:nvSpPr>
        <p:spPr bwMode="auto">
          <a:xfrm>
            <a:off x="3605213" y="1589088"/>
            <a:ext cx="174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400" b="1" dirty="0" err="1">
                <a:solidFill>
                  <a:srgbClr val="FFFFFF"/>
                </a:solidFill>
              </a:rPr>
              <a:t>Testosteron</a:t>
            </a:r>
            <a:endParaRPr lang="en-GB" sz="4000" b="1" dirty="0"/>
          </a:p>
        </p:txBody>
      </p:sp>
      <p:sp>
        <p:nvSpPr>
          <p:cNvPr id="22546" name="Rectangle 20"/>
          <p:cNvSpPr>
            <a:spLocks noChangeArrowheads="1"/>
          </p:cNvSpPr>
          <p:nvPr/>
        </p:nvSpPr>
        <p:spPr bwMode="auto">
          <a:xfrm>
            <a:off x="3567113" y="1609725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2152650" y="3019425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</a:rPr>
              <a:t> </a:t>
            </a:r>
            <a:endParaRPr lang="en-GB" sz="2400"/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5867400" y="2222500"/>
            <a:ext cx="8175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49" name="Rectangle 23"/>
          <p:cNvSpPr>
            <a:spLocks noChangeArrowheads="1"/>
          </p:cNvSpPr>
          <p:nvPr/>
        </p:nvSpPr>
        <p:spPr bwMode="auto">
          <a:xfrm>
            <a:off x="6457950" y="2271713"/>
            <a:ext cx="809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300" b="1">
                <a:solidFill>
                  <a:srgbClr val="FFFF00"/>
                </a:solidFill>
              </a:rPr>
              <a:t> </a:t>
            </a:r>
            <a:endParaRPr lang="en-GB" sz="2400"/>
          </a:p>
        </p:txBody>
      </p:sp>
      <p:sp>
        <p:nvSpPr>
          <p:cNvPr id="22550" name="Line 24"/>
          <p:cNvSpPr>
            <a:spLocks noChangeShapeType="1"/>
          </p:cNvSpPr>
          <p:nvPr/>
        </p:nvSpPr>
        <p:spPr bwMode="auto">
          <a:xfrm>
            <a:off x="4975225" y="1992313"/>
            <a:ext cx="511175" cy="4873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51" name="Line 25"/>
          <p:cNvSpPr>
            <a:spLocks noChangeShapeType="1"/>
          </p:cNvSpPr>
          <p:nvPr/>
        </p:nvSpPr>
        <p:spPr bwMode="auto">
          <a:xfrm flipH="1">
            <a:off x="3636963" y="1995488"/>
            <a:ext cx="490537" cy="484187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52" name="Line 26"/>
          <p:cNvSpPr>
            <a:spLocks noChangeShapeType="1"/>
          </p:cNvSpPr>
          <p:nvPr/>
        </p:nvSpPr>
        <p:spPr bwMode="auto">
          <a:xfrm>
            <a:off x="3643313" y="2817813"/>
            <a:ext cx="538162" cy="2698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53" name="Line 27"/>
          <p:cNvSpPr>
            <a:spLocks noChangeShapeType="1"/>
          </p:cNvSpPr>
          <p:nvPr/>
        </p:nvSpPr>
        <p:spPr bwMode="auto">
          <a:xfrm flipH="1">
            <a:off x="5010150" y="2828925"/>
            <a:ext cx="473075" cy="2698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54" name="AutoShape 28"/>
          <p:cNvSpPr>
            <a:spLocks noChangeArrowheads="1"/>
          </p:cNvSpPr>
          <p:nvPr/>
        </p:nvSpPr>
        <p:spPr bwMode="auto">
          <a:xfrm>
            <a:off x="3179763" y="2479675"/>
            <a:ext cx="957262" cy="3492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555" name="AutoShape 29"/>
          <p:cNvSpPr>
            <a:spLocks noChangeArrowheads="1"/>
          </p:cNvSpPr>
          <p:nvPr/>
        </p:nvSpPr>
        <p:spPr bwMode="auto">
          <a:xfrm>
            <a:off x="5021263" y="2479675"/>
            <a:ext cx="957262" cy="3492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556" name="Text Box 30"/>
          <p:cNvSpPr txBox="1">
            <a:spLocks noChangeArrowheads="1"/>
          </p:cNvSpPr>
          <p:nvPr/>
        </p:nvSpPr>
        <p:spPr bwMode="auto">
          <a:xfrm>
            <a:off x="3225800" y="2457450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/>
              <a:t>5AR1</a:t>
            </a:r>
            <a:endParaRPr lang="en-US" sz="2000" b="1"/>
          </a:p>
        </p:txBody>
      </p:sp>
      <p:sp>
        <p:nvSpPr>
          <p:cNvPr id="22557" name="Text Box 31"/>
          <p:cNvSpPr txBox="1">
            <a:spLocks noChangeArrowheads="1"/>
          </p:cNvSpPr>
          <p:nvPr/>
        </p:nvSpPr>
        <p:spPr bwMode="auto">
          <a:xfrm>
            <a:off x="5080000" y="2457450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/>
              <a:t>5AR2</a:t>
            </a:r>
            <a:endParaRPr lang="en-US" sz="2000" b="1"/>
          </a:p>
        </p:txBody>
      </p:sp>
      <p:sp>
        <p:nvSpPr>
          <p:cNvPr id="29728" name="Rectangle 32"/>
          <p:cNvSpPr>
            <a:spLocks noGrp="1" noChangeArrowheads="1"/>
          </p:cNvSpPr>
          <p:nvPr>
            <p:ph type="title"/>
          </p:nvPr>
        </p:nvSpPr>
        <p:spPr>
          <a:xfrm>
            <a:off x="25400" y="-126345"/>
            <a:ext cx="9144000" cy="838200"/>
          </a:xfrm>
        </p:spPr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tr-TR" sz="3200" dirty="0" smtClean="0">
                <a:solidFill>
                  <a:srgbClr val="FFFF00"/>
                </a:solidFill>
              </a:rPr>
              <a:t>5 ARİ’lerinin etki mekanizmaları</a:t>
            </a:r>
            <a:endParaRPr lang="en-GB" sz="3200" dirty="0" smtClean="0">
              <a:solidFill>
                <a:srgbClr val="FFFF00"/>
              </a:solidFill>
            </a:endParaRPr>
          </a:p>
        </p:txBody>
      </p:sp>
      <p:sp>
        <p:nvSpPr>
          <p:cNvPr id="22559" name="Rectangle 33"/>
          <p:cNvSpPr>
            <a:spLocks noChangeArrowheads="1"/>
          </p:cNvSpPr>
          <p:nvPr/>
        </p:nvSpPr>
        <p:spPr bwMode="auto">
          <a:xfrm>
            <a:off x="1403350" y="1600200"/>
            <a:ext cx="1266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</a:rPr>
              <a:t>Prostat</a:t>
            </a:r>
          </a:p>
          <a:p>
            <a:pPr algn="ctr"/>
            <a:r>
              <a:rPr lang="tr-TR" sz="2800" b="1">
                <a:solidFill>
                  <a:srgbClr val="FFFF00"/>
                </a:solidFill>
              </a:rPr>
              <a:t>hücresi</a:t>
            </a:r>
            <a:endParaRPr lang="en-GB" sz="2800" b="1"/>
          </a:p>
        </p:txBody>
      </p:sp>
      <p:sp>
        <p:nvSpPr>
          <p:cNvPr id="22560" name="Freeform 34"/>
          <p:cNvSpPr>
            <a:spLocks/>
          </p:cNvSpPr>
          <p:nvPr/>
        </p:nvSpPr>
        <p:spPr bwMode="auto">
          <a:xfrm>
            <a:off x="4427538" y="5949950"/>
            <a:ext cx="454025" cy="236538"/>
          </a:xfrm>
          <a:custGeom>
            <a:avLst/>
            <a:gdLst>
              <a:gd name="T0" fmla="*/ 345262152 w 286"/>
              <a:gd name="T1" fmla="*/ 0 h 280"/>
              <a:gd name="T2" fmla="*/ 0 w 286"/>
              <a:gd name="T3" fmla="*/ 199822199 h 280"/>
              <a:gd name="T4" fmla="*/ 720764578 w 286"/>
              <a:gd name="T5" fmla="*/ 199822199 h 280"/>
              <a:gd name="T6" fmla="*/ 345262152 w 286"/>
              <a:gd name="T7" fmla="*/ 0 h 280"/>
              <a:gd name="T8" fmla="*/ 0 60000 65536"/>
              <a:gd name="T9" fmla="*/ 0 60000 65536"/>
              <a:gd name="T10" fmla="*/ 0 60000 65536"/>
              <a:gd name="T11" fmla="*/ 0 60000 65536"/>
              <a:gd name="T12" fmla="*/ 0 w 286"/>
              <a:gd name="T13" fmla="*/ 0 h 280"/>
              <a:gd name="T14" fmla="*/ 286 w 286"/>
              <a:gd name="T15" fmla="*/ 280 h 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" h="280">
                <a:moveTo>
                  <a:pt x="137" y="0"/>
                </a:moveTo>
                <a:lnTo>
                  <a:pt x="0" y="280"/>
                </a:lnTo>
                <a:lnTo>
                  <a:pt x="286" y="280"/>
                </a:lnTo>
                <a:lnTo>
                  <a:pt x="137" y="0"/>
                </a:lnTo>
                <a:close/>
              </a:path>
            </a:pathLst>
          </a:custGeom>
          <a:solidFill>
            <a:srgbClr val="FF9933"/>
          </a:solidFill>
          <a:ln w="1587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61" name="Line 35"/>
          <p:cNvSpPr>
            <a:spLocks noChangeShapeType="1"/>
          </p:cNvSpPr>
          <p:nvPr/>
        </p:nvSpPr>
        <p:spPr bwMode="auto">
          <a:xfrm>
            <a:off x="6804025" y="4365625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62" name="Line 36"/>
          <p:cNvSpPr>
            <a:spLocks noChangeShapeType="1"/>
          </p:cNvSpPr>
          <p:nvPr/>
        </p:nvSpPr>
        <p:spPr bwMode="auto">
          <a:xfrm flipV="1">
            <a:off x="5989638" y="4335463"/>
            <a:ext cx="833437" cy="31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63" name="Line 37"/>
          <p:cNvSpPr>
            <a:spLocks noChangeShapeType="1"/>
          </p:cNvSpPr>
          <p:nvPr/>
        </p:nvSpPr>
        <p:spPr bwMode="auto">
          <a:xfrm>
            <a:off x="2339975" y="5949950"/>
            <a:ext cx="453707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64" name="Line 38"/>
          <p:cNvSpPr>
            <a:spLocks noChangeShapeType="1"/>
          </p:cNvSpPr>
          <p:nvPr/>
        </p:nvSpPr>
        <p:spPr bwMode="auto">
          <a:xfrm flipV="1">
            <a:off x="2324100" y="5770563"/>
            <a:ext cx="0" cy="203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65" name="Line 39"/>
          <p:cNvSpPr>
            <a:spLocks noChangeShapeType="1"/>
          </p:cNvSpPr>
          <p:nvPr/>
        </p:nvSpPr>
        <p:spPr bwMode="auto">
          <a:xfrm flipV="1">
            <a:off x="6877050" y="5734050"/>
            <a:ext cx="0" cy="203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66" name="Line 40"/>
          <p:cNvSpPr>
            <a:spLocks noChangeShapeType="1"/>
          </p:cNvSpPr>
          <p:nvPr/>
        </p:nvSpPr>
        <p:spPr bwMode="auto">
          <a:xfrm>
            <a:off x="2282825" y="4321175"/>
            <a:ext cx="782638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567" name="Line 41"/>
          <p:cNvSpPr>
            <a:spLocks noChangeShapeType="1"/>
          </p:cNvSpPr>
          <p:nvPr/>
        </p:nvSpPr>
        <p:spPr bwMode="auto">
          <a:xfrm>
            <a:off x="2298700" y="4322763"/>
            <a:ext cx="0" cy="6762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2568" name="Rectangle 42"/>
          <p:cNvSpPr>
            <a:spLocks noChangeArrowheads="1"/>
          </p:cNvSpPr>
          <p:nvPr/>
        </p:nvSpPr>
        <p:spPr bwMode="auto">
          <a:xfrm>
            <a:off x="5940425" y="5084763"/>
            <a:ext cx="1752600" cy="6858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b="1"/>
              <a:t>Hücre ölümü</a:t>
            </a:r>
            <a:endParaRPr lang="en-GB" b="1"/>
          </a:p>
        </p:txBody>
      </p:sp>
      <p:sp>
        <p:nvSpPr>
          <p:cNvPr id="22569" name="Rectangle 43"/>
          <p:cNvSpPr>
            <a:spLocks noChangeArrowheads="1"/>
          </p:cNvSpPr>
          <p:nvPr/>
        </p:nvSpPr>
        <p:spPr bwMode="auto">
          <a:xfrm>
            <a:off x="1389063" y="5030788"/>
            <a:ext cx="1924050" cy="742950"/>
          </a:xfrm>
          <a:prstGeom prst="rect">
            <a:avLst/>
          </a:prstGeom>
          <a:solidFill>
            <a:srgbClr val="FF66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80000"/>
              </a:lnSpc>
            </a:pPr>
            <a:r>
              <a:rPr lang="tr-TR" sz="2000" b="1"/>
              <a:t>Artmış hücre</a:t>
            </a:r>
            <a:endParaRPr lang="en-GB" sz="2000" b="1"/>
          </a:p>
          <a:p>
            <a:pPr algn="ctr">
              <a:lnSpc>
                <a:spcPct val="80000"/>
              </a:lnSpc>
            </a:pPr>
            <a:r>
              <a:rPr lang="tr-TR" sz="2000" b="1"/>
              <a:t>gelişimi</a:t>
            </a:r>
            <a:endParaRPr lang="en-GB" sz="2000" b="1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014913" y="1770063"/>
            <a:ext cx="3286125" cy="1357312"/>
            <a:chOff x="3082" y="1115"/>
            <a:chExt cx="2070" cy="855"/>
          </a:xfrm>
        </p:grpSpPr>
        <p:sp>
          <p:nvSpPr>
            <p:cNvPr id="22578" name="Text Box 45"/>
            <p:cNvSpPr txBox="1">
              <a:spLocks noChangeArrowheads="1"/>
            </p:cNvSpPr>
            <p:nvPr/>
          </p:nvSpPr>
          <p:spPr bwMode="auto">
            <a:xfrm>
              <a:off x="3946" y="1115"/>
              <a:ext cx="12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FF9900"/>
                  </a:solidFill>
                </a:rPr>
                <a:t>Finasterid</a:t>
              </a:r>
              <a:endParaRPr lang="en-US" sz="2400" b="1">
                <a:solidFill>
                  <a:srgbClr val="FF9900"/>
                </a:solidFill>
              </a:endParaRPr>
            </a:p>
          </p:txBody>
        </p:sp>
        <p:sp>
          <p:nvSpPr>
            <p:cNvPr id="22579" name="AutoShape 46"/>
            <p:cNvSpPr>
              <a:spLocks noChangeArrowheads="1"/>
            </p:cNvSpPr>
            <p:nvPr/>
          </p:nvSpPr>
          <p:spPr bwMode="auto">
            <a:xfrm rot="9161063">
              <a:off x="3646" y="1313"/>
              <a:ext cx="328" cy="207"/>
            </a:xfrm>
            <a:prstGeom prst="rightArrow">
              <a:avLst>
                <a:gd name="adj1" fmla="val 50000"/>
                <a:gd name="adj2" fmla="val 39614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80" name="Line 47"/>
            <p:cNvSpPr>
              <a:spLocks noChangeShapeType="1"/>
            </p:cNvSpPr>
            <p:nvPr/>
          </p:nvSpPr>
          <p:spPr bwMode="auto">
            <a:xfrm>
              <a:off x="3095" y="1845"/>
              <a:ext cx="251" cy="12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81" name="Line 48"/>
            <p:cNvSpPr>
              <a:spLocks noChangeShapeType="1"/>
            </p:cNvSpPr>
            <p:nvPr/>
          </p:nvSpPr>
          <p:spPr bwMode="auto">
            <a:xfrm flipV="1">
              <a:off x="3082" y="1874"/>
              <a:ext cx="264" cy="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871538" y="2389188"/>
            <a:ext cx="7400925" cy="679450"/>
            <a:chOff x="463" y="1505"/>
            <a:chExt cx="4662" cy="428"/>
          </a:xfrm>
        </p:grpSpPr>
        <p:sp>
          <p:nvSpPr>
            <p:cNvPr id="22572" name="Text Box 50"/>
            <p:cNvSpPr txBox="1">
              <a:spLocks noChangeArrowheads="1"/>
            </p:cNvSpPr>
            <p:nvPr/>
          </p:nvSpPr>
          <p:spPr bwMode="auto">
            <a:xfrm>
              <a:off x="463" y="1505"/>
              <a:ext cx="12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r-TR" sz="2400" b="1">
                  <a:solidFill>
                    <a:srgbClr val="FF9900"/>
                  </a:solidFill>
                </a:rPr>
                <a:t>  </a:t>
              </a:r>
              <a:r>
                <a:rPr lang="en-GB" sz="2400" b="1">
                  <a:solidFill>
                    <a:srgbClr val="FF9900"/>
                  </a:solidFill>
                </a:rPr>
                <a:t>Dutasterid</a:t>
              </a:r>
              <a:endParaRPr lang="en-US" sz="2400" b="1">
                <a:solidFill>
                  <a:srgbClr val="FF9900"/>
                </a:solidFill>
              </a:endParaRPr>
            </a:p>
          </p:txBody>
        </p:sp>
        <p:sp>
          <p:nvSpPr>
            <p:cNvPr id="22573" name="Text Box 51"/>
            <p:cNvSpPr txBox="1">
              <a:spLocks noChangeArrowheads="1"/>
            </p:cNvSpPr>
            <p:nvPr/>
          </p:nvSpPr>
          <p:spPr bwMode="auto">
            <a:xfrm>
              <a:off x="3919" y="1513"/>
              <a:ext cx="12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FF9900"/>
                  </a:solidFill>
                </a:rPr>
                <a:t>Dutasterid</a:t>
              </a:r>
              <a:endParaRPr lang="en-US" sz="2400" b="1">
                <a:solidFill>
                  <a:srgbClr val="FF9900"/>
                </a:solidFill>
              </a:endParaRPr>
            </a:p>
          </p:txBody>
        </p:sp>
        <p:sp>
          <p:nvSpPr>
            <p:cNvPr id="22574" name="AutoShape 52"/>
            <p:cNvSpPr>
              <a:spLocks noChangeArrowheads="1"/>
            </p:cNvSpPr>
            <p:nvPr/>
          </p:nvSpPr>
          <p:spPr bwMode="auto">
            <a:xfrm>
              <a:off x="1633" y="1562"/>
              <a:ext cx="258" cy="207"/>
            </a:xfrm>
            <a:prstGeom prst="rightArrow">
              <a:avLst>
                <a:gd name="adj1" fmla="val 50000"/>
                <a:gd name="adj2" fmla="val 31159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75" name="AutoShape 53"/>
            <p:cNvSpPr>
              <a:spLocks noChangeArrowheads="1"/>
            </p:cNvSpPr>
            <p:nvPr/>
          </p:nvSpPr>
          <p:spPr bwMode="auto">
            <a:xfrm rot="10800000">
              <a:off x="3687" y="1562"/>
              <a:ext cx="238" cy="207"/>
            </a:xfrm>
            <a:prstGeom prst="rightArrow">
              <a:avLst>
                <a:gd name="adj1" fmla="val 50000"/>
                <a:gd name="adj2" fmla="val 28744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76" name="Line 54"/>
            <p:cNvSpPr>
              <a:spLocks noChangeShapeType="1"/>
            </p:cNvSpPr>
            <p:nvPr/>
          </p:nvSpPr>
          <p:spPr bwMode="auto">
            <a:xfrm>
              <a:off x="2259" y="1835"/>
              <a:ext cx="251" cy="9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577" name="Line 55"/>
            <p:cNvSpPr>
              <a:spLocks noChangeShapeType="1"/>
            </p:cNvSpPr>
            <p:nvPr/>
          </p:nvSpPr>
          <p:spPr bwMode="auto">
            <a:xfrm flipV="1">
              <a:off x="2246" y="1836"/>
              <a:ext cx="264" cy="9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559455"/>
            <a:ext cx="8272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solidFill>
                  <a:schemeClr val="bg1">
                    <a:lumMod val="95000"/>
                  </a:schemeClr>
                </a:solidFill>
              </a:rPr>
              <a:t>Prostat stromasındaki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5-AR </a:t>
            </a:r>
            <a:r>
              <a:rPr lang="tr-TR" dirty="0">
                <a:solidFill>
                  <a:schemeClr val="bg1">
                    <a:lumMod val="95000"/>
                  </a:schemeClr>
                </a:solidFill>
              </a:rPr>
              <a:t>inhibe edilerek DHT azaltılır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solidFill>
                  <a:schemeClr val="bg1">
                    <a:lumMod val="95000"/>
                  </a:schemeClr>
                </a:solidFill>
              </a:rPr>
              <a:t>Prostat epitelinde azalan DHT sonrası apoptozis gerçekleşir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solidFill>
                  <a:schemeClr val="bg1">
                    <a:lumMod val="95000"/>
                  </a:schemeClr>
                </a:solidFill>
              </a:rPr>
              <a:t>5-ARI-2 prostat dokusuna 1’e göre daha spesifiktir</a:t>
            </a:r>
          </a:p>
        </p:txBody>
      </p:sp>
    </p:spTree>
    <p:extLst>
      <p:ext uri="{BB962C8B-B14F-4D97-AF65-F5344CB8AC3E}">
        <p14:creationId xmlns:p14="http://schemas.microsoft.com/office/powerpoint/2010/main" val="220855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9018" y="5438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Norman </a:t>
            </a:r>
            <a:r>
              <a:rPr lang="tr-TR" dirty="0">
                <a:solidFill>
                  <a:srgbClr val="FFFF00"/>
                </a:solidFill>
              </a:rPr>
              <a:t>et al., 1994;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 Sagnier </a:t>
            </a:r>
            <a:r>
              <a:rPr lang="tr-TR" dirty="0">
                <a:solidFill>
                  <a:srgbClr val="FFFF00"/>
                </a:solidFill>
              </a:rPr>
              <a:t>et al., 1995; </a:t>
            </a:r>
            <a:endParaRPr lang="tr-TR" dirty="0" smtClean="0">
              <a:solidFill>
                <a:srgbClr val="FFFF00"/>
              </a:solidFill>
            </a:endParaRPr>
          </a:p>
          <a:p>
            <a:r>
              <a:rPr lang="tr-TR" dirty="0" smtClean="0">
                <a:solidFill>
                  <a:srgbClr val="FFFF00"/>
                </a:solidFill>
              </a:rPr>
              <a:t>Jacobsen </a:t>
            </a:r>
            <a:r>
              <a:rPr lang="tr-TR" dirty="0">
                <a:solidFill>
                  <a:srgbClr val="FFFF00"/>
                </a:solidFill>
              </a:rPr>
              <a:t>et al., </a:t>
            </a:r>
            <a:r>
              <a:rPr lang="tr-TR" dirty="0" smtClean="0">
                <a:solidFill>
                  <a:srgbClr val="FFFF00"/>
                </a:solidFill>
              </a:rPr>
              <a:t>1997;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24891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bg1"/>
                </a:solidFill>
              </a:rPr>
              <a:t>&gt;50 yaş erkeklerin &gt;%50 de AÜSS 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AÜSS Dünya prevalansı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5408"/>
            <a:ext cx="5522739" cy="44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 smtClean="0">
                <a:solidFill>
                  <a:srgbClr val="FFFF00"/>
                </a:solidFill>
              </a:rPr>
              <a:t>5 alfa </a:t>
            </a:r>
            <a:r>
              <a:rPr lang="tr-TR" sz="3600" dirty="0" err="1" smtClean="0">
                <a:solidFill>
                  <a:srgbClr val="FFFF00"/>
                </a:solidFill>
              </a:rPr>
              <a:t>redüktaz</a:t>
            </a:r>
            <a:r>
              <a:rPr lang="tr-TR" sz="3600" dirty="0" smtClean="0">
                <a:solidFill>
                  <a:srgbClr val="FFFF00"/>
                </a:solidFill>
              </a:rPr>
              <a:t> inhibitörlerinin etkinliği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IPSS: 3.8      </a:t>
            </a:r>
            <a:r>
              <a:rPr lang="tr-TR" dirty="0" err="1" smtClean="0">
                <a:solidFill>
                  <a:schemeClr val="bg1">
                    <a:lumMod val="95000"/>
                  </a:schemeClr>
                </a:solidFill>
              </a:rPr>
              <a:t>Qmax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: 2.4 ml/s</a:t>
            </a:r>
          </a:p>
          <a:p>
            <a:pPr>
              <a:defRPr/>
            </a:pPr>
            <a:endParaRPr lang="tr-TR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r>
              <a:rPr lang="tr-TR" dirty="0" err="1" smtClean="0">
                <a:solidFill>
                  <a:schemeClr val="bg1">
                    <a:lumMod val="95000"/>
                  </a:schemeClr>
                </a:solidFill>
              </a:rPr>
              <a:t>Progresyonda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 (AUR , BPH bağımlı cerrahi); </a:t>
            </a:r>
          </a:p>
          <a:p>
            <a:pPr lvl="1">
              <a:defRPr/>
            </a:pPr>
            <a:r>
              <a:rPr lang="tr-TR" dirty="0" err="1" smtClean="0">
                <a:solidFill>
                  <a:schemeClr val="bg1">
                    <a:lumMod val="95000"/>
                  </a:schemeClr>
                </a:solidFill>
              </a:rPr>
              <a:t>Monoterapiye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  (alfa </a:t>
            </a:r>
            <a:r>
              <a:rPr lang="tr-TR" dirty="0" err="1" smtClean="0">
                <a:solidFill>
                  <a:schemeClr val="bg1">
                    <a:lumMod val="95000"/>
                  </a:schemeClr>
                </a:solidFill>
              </a:rPr>
              <a:t>bloker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) göre  % 65.8 </a:t>
            </a:r>
          </a:p>
          <a:p>
            <a:pPr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	Tedaviden 2 ila 4 yıl sonra;</a:t>
            </a:r>
          </a:p>
          <a:p>
            <a:pPr lvl="1">
              <a:defRPr/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İPSS de % 15-30 azalma</a:t>
            </a:r>
          </a:p>
          <a:p>
            <a:pPr lvl="1">
              <a:defRPr/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Prostat volümünde %18-28 azalma</a:t>
            </a:r>
          </a:p>
          <a:p>
            <a:pPr lvl="1">
              <a:defRPr/>
            </a:pPr>
            <a:r>
              <a:rPr lang="tr-TR" dirty="0" err="1" smtClean="0">
                <a:solidFill>
                  <a:schemeClr val="bg1">
                    <a:lumMod val="95000"/>
                  </a:schemeClr>
                </a:solidFill>
              </a:rPr>
              <a:t>Qmax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 ta 1.5-2.0 ml/s artış</a:t>
            </a:r>
          </a:p>
          <a:p>
            <a:pPr>
              <a:defRPr/>
            </a:pPr>
            <a:endParaRPr lang="tr-T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4 Aşağı Ok"/>
          <p:cNvSpPr/>
          <p:nvPr/>
        </p:nvSpPr>
        <p:spPr bwMode="auto">
          <a:xfrm>
            <a:off x="2555875" y="1773238"/>
            <a:ext cx="215900" cy="36036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Yukarı Ok"/>
          <p:cNvSpPr/>
          <p:nvPr/>
        </p:nvSpPr>
        <p:spPr bwMode="auto">
          <a:xfrm>
            <a:off x="5651500" y="1700213"/>
            <a:ext cx="215900" cy="36036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Aşağı Ok"/>
          <p:cNvSpPr/>
          <p:nvPr/>
        </p:nvSpPr>
        <p:spPr bwMode="auto">
          <a:xfrm>
            <a:off x="7235825" y="3429000"/>
            <a:ext cx="215900" cy="3603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508104" y="6197242"/>
            <a:ext cx="23531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</a:t>
            </a:r>
            <a:r>
              <a:rPr lang="tr-TR" sz="20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 sz="2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tr-TR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1964"/>
            <a:ext cx="8842843" cy="217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412876" y="2466700"/>
            <a:ext cx="4318248" cy="786240"/>
            <a:chOff x="0" y="6248"/>
            <a:chExt cx="4318248" cy="7862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Rounded Rectangle 3"/>
            <p:cNvSpPr/>
            <p:nvPr/>
          </p:nvSpPr>
          <p:spPr>
            <a:xfrm>
              <a:off x="0" y="6248"/>
              <a:ext cx="4318248" cy="78624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8381" y="44629"/>
              <a:ext cx="4241486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kern="1200" dirty="0" smtClean="0"/>
                <a:t>62,827 hasta RCT sonuçları</a:t>
              </a:r>
              <a:endParaRPr lang="tr-TR" sz="2400" kern="1200" dirty="0"/>
            </a:p>
          </p:txBody>
        </p:sp>
      </p:grpSp>
      <p:graphicFrame>
        <p:nvGraphicFramePr>
          <p:cNvPr id="6" name="6 Tablo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412818"/>
              </p:ext>
            </p:extLst>
          </p:nvPr>
        </p:nvGraphicFramePr>
        <p:xfrm>
          <a:off x="702895" y="3509418"/>
          <a:ext cx="777240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872669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5ARI (%)</a:t>
                      </a:r>
                    </a:p>
                    <a:p>
                      <a:pPr algn="ctr"/>
                      <a:r>
                        <a:rPr lang="tr-TR" dirty="0" smtClean="0"/>
                        <a:t>(n= 32666)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Plasebo</a:t>
                      </a:r>
                      <a:r>
                        <a:rPr lang="tr-TR" dirty="0" smtClean="0"/>
                        <a:t> (%)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(n= 29603)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Fark (%)</a:t>
                      </a:r>
                      <a:endParaRPr lang="tr-TR" dirty="0"/>
                    </a:p>
                  </a:txBody>
                  <a:tcPr/>
                </a:tc>
              </a:tr>
              <a:tr h="66921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Azalmış libido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1,0</a:t>
                      </a:r>
                      <a:endParaRPr lang="tr-TR" dirty="0"/>
                    </a:p>
                  </a:txBody>
                  <a:tcPr/>
                </a:tc>
              </a:tr>
              <a:tr h="66921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22,4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1,6</a:t>
                      </a:r>
                      <a:endParaRPr lang="tr-TR" dirty="0"/>
                    </a:p>
                  </a:txBody>
                  <a:tcPr/>
                </a:tc>
              </a:tr>
              <a:tr h="669217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EjD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18,9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3,4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5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1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5 ARI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188"/>
            <a:ext cx="8229600" cy="3170583"/>
          </a:xfrm>
        </p:spPr>
        <p:txBody>
          <a:bodyPr/>
          <a:lstStyle/>
          <a:p>
            <a:pPr lvl="0"/>
            <a:r>
              <a:rPr lang="tr-TR" dirty="0">
                <a:solidFill>
                  <a:schemeClr val="bg1"/>
                </a:solidFill>
              </a:rPr>
              <a:t>Orta ve ciddi </a:t>
            </a:r>
            <a:r>
              <a:rPr lang="tr-TR" dirty="0" err="1">
                <a:solidFill>
                  <a:schemeClr val="bg1"/>
                </a:solidFill>
              </a:rPr>
              <a:t>semptomatik</a:t>
            </a:r>
            <a:r>
              <a:rPr lang="tr-TR" dirty="0">
                <a:solidFill>
                  <a:schemeClr val="bg1"/>
                </a:solidFill>
              </a:rPr>
              <a:t> olan prostat hacmi&gt;40 ml olan ve PSA yüksekliği olan hastalara önerilmelidir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AUR ve cerrahi gereksinimini azaltır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38151"/>
            <a:ext cx="8483600" cy="2065436"/>
          </a:xfrm>
          <a:prstGeom prst="rect">
            <a:avLst/>
          </a:prstGeom>
        </p:spPr>
      </p:pic>
      <p:sp>
        <p:nvSpPr>
          <p:cNvPr id="5" name="7 Metin kutusu"/>
          <p:cNvSpPr txBox="1"/>
          <p:nvPr/>
        </p:nvSpPr>
        <p:spPr>
          <a:xfrm>
            <a:off x="5508104" y="6197242"/>
            <a:ext cx="23531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</a:t>
            </a:r>
            <a:r>
              <a:rPr lang="tr-TR" sz="20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 sz="2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tr-TR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971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PDE5 </a:t>
            </a:r>
            <a:r>
              <a:rPr lang="en-US" dirty="0" err="1" smtClean="0">
                <a:solidFill>
                  <a:srgbClr val="FFFF00"/>
                </a:solidFill>
              </a:rPr>
              <a:t>inhibitörleri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778021"/>
            <a:ext cx="8699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96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BPH – ED </a:t>
            </a:r>
            <a:r>
              <a:rPr lang="en-US" dirty="0" err="1" smtClean="0">
                <a:solidFill>
                  <a:srgbClr val="FFFF00"/>
                </a:solidFill>
              </a:rPr>
              <a:t>ilişkisi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24075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Yaşla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prevalansı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ayrı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klinik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50 </a:t>
            </a:r>
            <a:r>
              <a:rPr lang="en-US" dirty="0" err="1" smtClean="0">
                <a:solidFill>
                  <a:schemeClr val="bg1"/>
                </a:solidFill>
              </a:rPr>
              <a:t>yaş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üstü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erkeklerin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ortalama</a:t>
            </a:r>
            <a:r>
              <a:rPr lang="en-US" dirty="0" smtClean="0">
                <a:solidFill>
                  <a:schemeClr val="bg1"/>
                </a:solidFill>
              </a:rPr>
              <a:t> %50’si </a:t>
            </a:r>
            <a:r>
              <a:rPr lang="en-US" dirty="0" err="1" smtClean="0">
                <a:solidFill>
                  <a:schemeClr val="bg1"/>
                </a:solidFill>
              </a:rPr>
              <a:t>bu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klinikten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etkilenmekte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BPH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ED </a:t>
            </a:r>
            <a:r>
              <a:rPr lang="en-US" dirty="0" err="1" smtClean="0">
                <a:solidFill>
                  <a:schemeClr val="bg1"/>
                </a:solidFill>
              </a:rPr>
              <a:t>arasındaki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ilişki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prospektif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gösterilmiştir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AÜSS’ları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olmayan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hastaların</a:t>
            </a:r>
            <a:r>
              <a:rPr lang="en-US" dirty="0" smtClean="0">
                <a:solidFill>
                  <a:schemeClr val="bg1"/>
                </a:solidFill>
              </a:rPr>
              <a:t> ED </a:t>
            </a:r>
            <a:r>
              <a:rPr lang="en-US" dirty="0" err="1" smtClean="0">
                <a:solidFill>
                  <a:schemeClr val="bg1"/>
                </a:solidFill>
              </a:rPr>
              <a:t>oranları</a:t>
            </a:r>
            <a:r>
              <a:rPr lang="en-US" dirty="0" smtClean="0">
                <a:solidFill>
                  <a:schemeClr val="bg1"/>
                </a:solidFill>
              </a:rPr>
              <a:t>,   IPSS 7-11 </a:t>
            </a:r>
            <a:r>
              <a:rPr lang="en-US" dirty="0" err="1" smtClean="0">
                <a:solidFill>
                  <a:schemeClr val="bg1"/>
                </a:solidFill>
              </a:rPr>
              <a:t>arası</a:t>
            </a:r>
            <a:r>
              <a:rPr lang="en-US" dirty="0" smtClean="0">
                <a:solidFill>
                  <a:schemeClr val="bg1"/>
                </a:solidFill>
              </a:rPr>
              <a:t>  ED 2.7 </a:t>
            </a:r>
            <a:r>
              <a:rPr lang="en-US" dirty="0" err="1" smtClean="0">
                <a:solidFill>
                  <a:schemeClr val="bg1"/>
                </a:solidFill>
              </a:rPr>
              <a:t>kat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IPSS 12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yüksek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olanlarda</a:t>
            </a:r>
            <a:r>
              <a:rPr lang="en-US" dirty="0" smtClean="0">
                <a:solidFill>
                  <a:schemeClr val="bg1"/>
                </a:solidFill>
              </a:rPr>
              <a:t> ED 3.1 </a:t>
            </a:r>
            <a:r>
              <a:rPr lang="en-US" dirty="0" err="1" smtClean="0">
                <a:solidFill>
                  <a:schemeClr val="bg1"/>
                </a:solidFill>
              </a:rPr>
              <a:t>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fazla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the Health Professionals Follow-Up Study, </a:t>
            </a:r>
            <a:r>
              <a:rPr lang="en-US" dirty="0" err="1" smtClean="0">
                <a:solidFill>
                  <a:schemeClr val="bg1"/>
                </a:solidFill>
              </a:rPr>
              <a:t>ciddi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AÜSS’ları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hastalarda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olmayanlara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göre</a:t>
            </a:r>
            <a:r>
              <a:rPr lang="en-US" dirty="0" smtClean="0">
                <a:solidFill>
                  <a:schemeClr val="bg1"/>
                </a:solidFill>
              </a:rPr>
              <a:t>  %40 </a:t>
            </a:r>
            <a:r>
              <a:rPr lang="en-US" dirty="0" err="1" smtClean="0">
                <a:solidFill>
                  <a:schemeClr val="bg1"/>
                </a:solidFill>
              </a:rPr>
              <a:t>daha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fazla</a:t>
            </a:r>
            <a:r>
              <a:rPr lang="en-US" dirty="0" smtClean="0">
                <a:solidFill>
                  <a:schemeClr val="bg1"/>
                </a:solidFill>
              </a:rPr>
              <a:t> ED </a:t>
            </a:r>
            <a:r>
              <a:rPr lang="en-US" dirty="0" err="1" smtClean="0">
                <a:solidFill>
                  <a:schemeClr val="bg1"/>
                </a:solidFill>
              </a:rPr>
              <a:t>riski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8505" y="2509048"/>
            <a:ext cx="459622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dirty="0" err="1">
                <a:solidFill>
                  <a:srgbClr val="FFFF00"/>
                </a:solidFill>
              </a:rPr>
              <a:t>Hoesl</a:t>
            </a:r>
            <a:r>
              <a:rPr lang="tr-TR" sz="1600" dirty="0">
                <a:solidFill>
                  <a:srgbClr val="FFFF00"/>
                </a:solidFill>
              </a:rPr>
              <a:t> CE ve ark. </a:t>
            </a:r>
            <a:r>
              <a:rPr lang="tr-TR" sz="1600" dirty="0" err="1">
                <a:solidFill>
                  <a:srgbClr val="FFFF00"/>
                </a:solidFill>
              </a:rPr>
              <a:t>Eur</a:t>
            </a:r>
            <a:r>
              <a:rPr lang="tr-TR" sz="1600" dirty="0">
                <a:solidFill>
                  <a:srgbClr val="FFFF00"/>
                </a:solidFill>
              </a:rPr>
              <a:t> </a:t>
            </a:r>
            <a:r>
              <a:rPr lang="tr-TR" sz="1600" dirty="0" err="1">
                <a:solidFill>
                  <a:srgbClr val="FFFF00"/>
                </a:solidFill>
              </a:rPr>
              <a:t>Urol</a:t>
            </a:r>
            <a:r>
              <a:rPr lang="tr-TR" sz="1600" dirty="0">
                <a:solidFill>
                  <a:srgbClr val="FFFF00"/>
                </a:solidFill>
              </a:rPr>
              <a:t>. 2005;47:511-517</a:t>
            </a:r>
          </a:p>
          <a:p>
            <a:r>
              <a:rPr lang="tr-TR" sz="1600" dirty="0" err="1">
                <a:solidFill>
                  <a:srgbClr val="FFFF00"/>
                </a:solidFill>
              </a:rPr>
              <a:t>Roehrborn</a:t>
            </a:r>
            <a:r>
              <a:rPr lang="tr-TR" sz="1600" dirty="0">
                <a:solidFill>
                  <a:srgbClr val="FFFF00"/>
                </a:solidFill>
              </a:rPr>
              <a:t> CG ve ark. </a:t>
            </a:r>
            <a:r>
              <a:rPr lang="tr-TR" sz="1600" dirty="0" err="1">
                <a:solidFill>
                  <a:srgbClr val="FFFF00"/>
                </a:solidFill>
              </a:rPr>
              <a:t>Urology</a:t>
            </a:r>
            <a:r>
              <a:rPr lang="tr-TR" sz="1600" dirty="0">
                <a:solidFill>
                  <a:srgbClr val="FFFF00"/>
                </a:solidFill>
              </a:rPr>
              <a:t>. 2001;58:642-650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90574" y="6091367"/>
            <a:ext cx="459622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dirty="0" err="1" smtClean="0">
                <a:solidFill>
                  <a:srgbClr val="FFFF00"/>
                </a:solidFill>
              </a:rPr>
              <a:t>Shiri</a:t>
            </a:r>
            <a:r>
              <a:rPr lang="tr-TR" sz="1600" dirty="0" smtClean="0">
                <a:solidFill>
                  <a:srgbClr val="FFFF00"/>
                </a:solidFill>
              </a:rPr>
              <a:t> R </a:t>
            </a:r>
            <a:r>
              <a:rPr lang="tr-TR" sz="1600" dirty="0">
                <a:solidFill>
                  <a:srgbClr val="FFFF00"/>
                </a:solidFill>
              </a:rPr>
              <a:t>ve ark. </a:t>
            </a:r>
            <a:r>
              <a:rPr lang="tr-TR" sz="1600" dirty="0" smtClean="0">
                <a:solidFill>
                  <a:srgbClr val="FFFF00"/>
                </a:solidFill>
              </a:rPr>
              <a:t>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>
                <a:solidFill>
                  <a:srgbClr val="FFFF00"/>
                </a:solidFill>
              </a:rPr>
              <a:t>. </a:t>
            </a:r>
            <a:r>
              <a:rPr lang="tr-TR" sz="1600" dirty="0" smtClean="0">
                <a:solidFill>
                  <a:srgbClr val="FFFF00"/>
                </a:solidFill>
              </a:rPr>
              <a:t>2005</a:t>
            </a:r>
            <a:endParaRPr lang="tr-TR" sz="1600" dirty="0">
              <a:solidFill>
                <a:srgbClr val="FFFF00"/>
              </a:solidFill>
            </a:endParaRPr>
          </a:p>
          <a:p>
            <a:r>
              <a:rPr lang="tr-TR" sz="1600" dirty="0" err="1" smtClean="0">
                <a:solidFill>
                  <a:srgbClr val="FFFF00"/>
                </a:solidFill>
              </a:rPr>
              <a:t>Mondul</a:t>
            </a:r>
            <a:r>
              <a:rPr lang="tr-TR" sz="1600" dirty="0" smtClean="0">
                <a:solidFill>
                  <a:srgbClr val="FFFF00"/>
                </a:solidFill>
              </a:rPr>
              <a:t> A </a:t>
            </a:r>
            <a:r>
              <a:rPr lang="tr-TR" sz="1600" dirty="0">
                <a:solidFill>
                  <a:srgbClr val="FFFF00"/>
                </a:solidFill>
              </a:rPr>
              <a:t>ve ark. </a:t>
            </a:r>
            <a:r>
              <a:rPr lang="tr-TR" sz="1600" dirty="0" smtClean="0">
                <a:solidFill>
                  <a:srgbClr val="FFFF00"/>
                </a:solidFill>
              </a:rPr>
              <a:t>J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 smtClean="0">
                <a:solidFill>
                  <a:srgbClr val="FFFF00"/>
                </a:solidFill>
              </a:rPr>
              <a:t> 2008</a:t>
            </a:r>
            <a:endParaRPr lang="tr-T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242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PDE-5 inhibitörlerinin etki mekanizması;</a:t>
            </a:r>
          </a:p>
          <a:p>
            <a:pPr>
              <a:defRPr/>
            </a:pP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Prostat düz kas gevşemesi</a:t>
            </a:r>
          </a:p>
          <a:p>
            <a:pPr>
              <a:defRPr/>
            </a:pP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Detrusor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aşırı aktivitesinin azalması</a:t>
            </a:r>
          </a:p>
          <a:p>
            <a:pPr>
              <a:defRPr/>
            </a:pP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Antiproliferatif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etki </a:t>
            </a:r>
          </a:p>
          <a:p>
            <a:pPr>
              <a:defRPr/>
            </a:pP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Prostat ve mesaneyi 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inerve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eden 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afferent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sensor sinirlere etki</a:t>
            </a:r>
          </a:p>
          <a:p>
            <a:pPr>
              <a:defRPr/>
            </a:pP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Pelvik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kan akımında artış</a:t>
            </a:r>
          </a:p>
          <a:p>
            <a:pPr>
              <a:defRPr/>
            </a:pP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Diğer potansiyel mekanizmalar:</a:t>
            </a:r>
          </a:p>
          <a:p>
            <a:pPr lvl="1">
              <a:defRPr/>
            </a:pP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Rho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-A-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Rho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-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kinaz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yolağı</a:t>
            </a:r>
          </a:p>
          <a:p>
            <a:pPr lvl="1">
              <a:defRPr/>
            </a:pP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Otonomik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hiperaktivite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,</a:t>
            </a:r>
          </a:p>
          <a:p>
            <a:pPr lvl="1">
              <a:defRPr/>
            </a:pP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Pelvik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ateroskleroz</a:t>
            </a:r>
            <a:endParaRPr lang="tr-TR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PDE5 </a:t>
            </a:r>
            <a:r>
              <a:rPr lang="en-US" dirty="0" err="1" smtClean="0">
                <a:solidFill>
                  <a:srgbClr val="FFFF00"/>
                </a:solidFill>
              </a:rPr>
              <a:t>inhibitörleri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Metin kutusu 3"/>
          <p:cNvSpPr txBox="1"/>
          <p:nvPr/>
        </p:nvSpPr>
        <p:spPr>
          <a:xfrm>
            <a:off x="3569487" y="6341220"/>
            <a:ext cx="557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FF00"/>
                </a:solidFill>
              </a:rPr>
              <a:t>Carson</a:t>
            </a:r>
            <a:r>
              <a:rPr lang="tr-TR" dirty="0" smtClean="0">
                <a:solidFill>
                  <a:srgbClr val="FFFF00"/>
                </a:solidFill>
              </a:rPr>
              <a:t> C et al </a:t>
            </a:r>
            <a:r>
              <a:rPr lang="en-US" b="0" dirty="0" err="1">
                <a:solidFill>
                  <a:srgbClr val="FFFF00"/>
                </a:solidFill>
              </a:rPr>
              <a:t>Int</a:t>
            </a:r>
            <a:r>
              <a:rPr lang="en-US" b="0" dirty="0">
                <a:solidFill>
                  <a:srgbClr val="FFFF00"/>
                </a:solidFill>
              </a:rPr>
              <a:t> J </a:t>
            </a:r>
            <a:r>
              <a:rPr lang="en-US" b="0" dirty="0" err="1">
                <a:solidFill>
                  <a:srgbClr val="FFFF00"/>
                </a:solidFill>
              </a:rPr>
              <a:t>Clin</a:t>
            </a:r>
            <a:r>
              <a:rPr lang="en-US" b="0" dirty="0">
                <a:solidFill>
                  <a:srgbClr val="FFFF00"/>
                </a:solidFill>
              </a:rPr>
              <a:t> </a:t>
            </a:r>
            <a:r>
              <a:rPr lang="en-US" b="0" dirty="0" err="1">
                <a:solidFill>
                  <a:srgbClr val="FFFF00"/>
                </a:solidFill>
              </a:rPr>
              <a:t>Pract</a:t>
            </a:r>
            <a:r>
              <a:rPr lang="en-US" b="0" dirty="0">
                <a:solidFill>
                  <a:srgbClr val="FFFF00"/>
                </a:solidFill>
              </a:rPr>
              <a:t>, January 2014, 68, 1, 94–103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4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n=</a:t>
            </a:r>
            <a:r>
              <a:rPr lang="tr-TR" dirty="0">
                <a:solidFill>
                  <a:schemeClr val="bg1"/>
                </a:solidFill>
              </a:rPr>
              <a:t>3214 takip süresi 12 hafta meta analizde;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IIEF: +5.5, IPSS: -2.8, </a:t>
            </a:r>
            <a:r>
              <a:rPr lang="tr-TR" dirty="0" err="1">
                <a:solidFill>
                  <a:schemeClr val="bg1"/>
                </a:solidFill>
              </a:rPr>
              <a:t>Qmaxta</a:t>
            </a:r>
            <a:r>
              <a:rPr lang="tr-TR" dirty="0">
                <a:solidFill>
                  <a:schemeClr val="bg1"/>
                </a:solidFill>
              </a:rPr>
              <a:t> anlamlı fark yok</a:t>
            </a:r>
          </a:p>
          <a:p>
            <a:r>
              <a:rPr lang="tr-TR" dirty="0">
                <a:solidFill>
                  <a:schemeClr val="bg1"/>
                </a:solidFill>
              </a:rPr>
              <a:t>Yapılan iki çalışmada </a:t>
            </a:r>
            <a:r>
              <a:rPr lang="tr-TR" dirty="0" err="1">
                <a:solidFill>
                  <a:schemeClr val="bg1"/>
                </a:solidFill>
              </a:rPr>
              <a:t>tadalafil</a:t>
            </a:r>
            <a:r>
              <a:rPr lang="tr-TR" dirty="0">
                <a:solidFill>
                  <a:schemeClr val="bg1"/>
                </a:solidFill>
              </a:rPr>
              <a:t> 5 mg;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IPSS: % 22-37, - 4.7-6.6 puan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Erken etki süresi (1 hafta)</a:t>
            </a:r>
          </a:p>
          <a:p>
            <a:pPr lvl="1"/>
            <a:r>
              <a:rPr lang="tr-TR" dirty="0" err="1">
                <a:solidFill>
                  <a:schemeClr val="bg1"/>
                </a:solidFill>
              </a:rPr>
              <a:t>Qmax’ta</a:t>
            </a:r>
            <a:r>
              <a:rPr lang="tr-TR" dirty="0">
                <a:solidFill>
                  <a:schemeClr val="bg1"/>
                </a:solidFill>
              </a:rPr>
              <a:t> anlamlı artış rapor edilen ilk çalışma (+2.4 ml/s)*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PDE5 </a:t>
            </a:r>
            <a:r>
              <a:rPr lang="en-US" dirty="0" err="1" smtClean="0">
                <a:solidFill>
                  <a:srgbClr val="FFFF00"/>
                </a:solidFill>
              </a:rPr>
              <a:t>inhibitörleri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43608" y="6093296"/>
            <a:ext cx="77048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FF00"/>
                </a:solidFill>
              </a:rPr>
              <a:t>EAU </a:t>
            </a:r>
            <a:r>
              <a:rPr lang="tr-TR" sz="1600" dirty="0" err="1" smtClean="0">
                <a:solidFill>
                  <a:srgbClr val="FFFF00"/>
                </a:solidFill>
              </a:rPr>
              <a:t>Guidelines</a:t>
            </a:r>
            <a:r>
              <a:rPr lang="tr-TR" sz="1600" dirty="0" smtClean="0">
                <a:solidFill>
                  <a:srgbClr val="FFFF00"/>
                </a:solidFill>
              </a:rPr>
              <a:t> 2014, *</a:t>
            </a:r>
            <a:r>
              <a:rPr lang="it-IT" sz="1600" dirty="0" smtClean="0">
                <a:solidFill>
                  <a:srgbClr val="FFFF00"/>
                </a:solidFill>
              </a:rPr>
              <a:t>Oelke M, </a:t>
            </a:r>
            <a:r>
              <a:rPr lang="it-IT" sz="1600" dirty="0">
                <a:solidFill>
                  <a:srgbClr val="FFFF00"/>
                </a:solidFill>
              </a:rPr>
              <a:t>et al</a:t>
            </a:r>
            <a:r>
              <a:rPr lang="it-IT" sz="1600" dirty="0" smtClean="0">
                <a:solidFill>
                  <a:srgbClr val="FFFF00"/>
                </a:solidFill>
              </a:rPr>
              <a:t>.</a:t>
            </a:r>
            <a:r>
              <a:rPr lang="tr-TR" sz="1600" dirty="0" smtClean="0">
                <a:solidFill>
                  <a:srgbClr val="FFFF00"/>
                </a:solidFill>
              </a:rPr>
              <a:t> </a:t>
            </a:r>
            <a:r>
              <a:rPr lang="tr-TR" sz="1600" dirty="0" err="1">
                <a:solidFill>
                  <a:srgbClr val="FFFF00"/>
                </a:solidFill>
              </a:rPr>
              <a:t>Eur</a:t>
            </a:r>
            <a:r>
              <a:rPr lang="tr-TR" sz="1600" dirty="0">
                <a:solidFill>
                  <a:srgbClr val="FFFF00"/>
                </a:solidFill>
              </a:rPr>
              <a:t>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>
                <a:solidFill>
                  <a:srgbClr val="FFFF00"/>
                </a:solidFill>
              </a:rPr>
              <a:t> </a:t>
            </a:r>
            <a:r>
              <a:rPr lang="tr-TR" sz="1600" dirty="0" smtClean="0">
                <a:solidFill>
                  <a:srgbClr val="FFFF00"/>
                </a:solidFill>
              </a:rPr>
              <a:t>2012;61:917–25, </a:t>
            </a:r>
            <a:r>
              <a:rPr lang="tr-TR" sz="1600" dirty="0" err="1" smtClean="0">
                <a:solidFill>
                  <a:srgbClr val="FFFF00"/>
                </a:solidFill>
              </a:rPr>
              <a:t>Porst</a:t>
            </a:r>
            <a:r>
              <a:rPr lang="tr-TR" sz="1600" dirty="0" smtClean="0">
                <a:solidFill>
                  <a:srgbClr val="FFFF00"/>
                </a:solidFill>
              </a:rPr>
              <a:t> H et al </a:t>
            </a:r>
            <a:r>
              <a:rPr lang="tr-TR" sz="1600" dirty="0" err="1">
                <a:solidFill>
                  <a:srgbClr val="FFFF00"/>
                </a:solidFill>
              </a:rPr>
              <a:t>Eur</a:t>
            </a:r>
            <a:r>
              <a:rPr lang="tr-TR" sz="1600" dirty="0">
                <a:solidFill>
                  <a:srgbClr val="FFFF00"/>
                </a:solidFill>
              </a:rPr>
              <a:t> </a:t>
            </a:r>
            <a:r>
              <a:rPr lang="tr-TR" sz="1600" dirty="0" err="1" smtClean="0">
                <a:solidFill>
                  <a:srgbClr val="FFFF00"/>
                </a:solidFill>
              </a:rPr>
              <a:t>Urol</a:t>
            </a:r>
            <a:r>
              <a:rPr lang="tr-TR" sz="1600" dirty="0">
                <a:solidFill>
                  <a:srgbClr val="FFFF00"/>
                </a:solidFill>
              </a:rPr>
              <a:t> </a:t>
            </a:r>
            <a:r>
              <a:rPr lang="tr-TR" sz="1600" dirty="0" smtClean="0">
                <a:solidFill>
                  <a:srgbClr val="FFFF00"/>
                </a:solidFill>
              </a:rPr>
              <a:t>2012;61:917–25</a:t>
            </a:r>
            <a:endParaRPr lang="tr-T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5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69" y="280423"/>
            <a:ext cx="8263619" cy="18145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 </a:t>
            </a:r>
            <a:r>
              <a:rPr lang="en-US" dirty="0" err="1" smtClean="0">
                <a:solidFill>
                  <a:schemeClr val="bg1"/>
                </a:solidFill>
              </a:rPr>
              <a:t>plasebo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kontrolllu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12 </a:t>
            </a:r>
            <a:r>
              <a:rPr lang="en-US" dirty="0" err="1" smtClean="0">
                <a:solidFill>
                  <a:schemeClr val="bg1"/>
                </a:solidFill>
              </a:rPr>
              <a:t>hafta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1499 hasta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Tadalafil</a:t>
            </a:r>
            <a:r>
              <a:rPr lang="en-US" dirty="0" smtClean="0">
                <a:solidFill>
                  <a:schemeClr val="bg1"/>
                </a:solidFill>
              </a:rPr>
              <a:t> 5mg:752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Plasebo:747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1695" y="6153876"/>
            <a:ext cx="300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err="1">
                <a:solidFill>
                  <a:srgbClr val="FFFF00"/>
                </a:solidFill>
              </a:rPr>
              <a:t>Chapple</a:t>
            </a:r>
            <a:r>
              <a:rPr lang="en-US" dirty="0">
                <a:solidFill>
                  <a:srgbClr val="FFFF00"/>
                </a:solidFill>
              </a:rPr>
              <a:t> Cr et al 2015 </a:t>
            </a:r>
            <a:r>
              <a:rPr lang="en-US" dirty="0" err="1">
                <a:solidFill>
                  <a:srgbClr val="FFFF00"/>
                </a:solidFill>
              </a:rPr>
              <a:t>Eur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Urol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27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5563"/>
            <a:ext cx="4024597" cy="4651454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Depolama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boşaltım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skorların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katkıları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tedavi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ö</a:t>
            </a:r>
            <a:r>
              <a:rPr lang="en-US" dirty="0" err="1" smtClean="0">
                <a:solidFill>
                  <a:srgbClr val="FFFFFF"/>
                </a:solidFill>
              </a:rPr>
              <a:t>ncesi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sonrası</a:t>
            </a:r>
            <a:r>
              <a:rPr lang="en-US" dirty="0" smtClean="0">
                <a:solidFill>
                  <a:srgbClr val="FFFFFF"/>
                </a:solidFill>
              </a:rPr>
              <a:t>,    % 38.8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%61.2, %39.2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%60.7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643" y="98297"/>
            <a:ext cx="5251357" cy="6565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949" y="6294846"/>
            <a:ext cx="300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err="1">
                <a:solidFill>
                  <a:srgbClr val="FFFF00"/>
                </a:solidFill>
              </a:rPr>
              <a:t>Chapple</a:t>
            </a:r>
            <a:r>
              <a:rPr lang="en-US" dirty="0">
                <a:solidFill>
                  <a:srgbClr val="FFFF00"/>
                </a:solidFill>
              </a:rPr>
              <a:t> Cr et al 2015 </a:t>
            </a:r>
            <a:r>
              <a:rPr lang="en-US" dirty="0" err="1">
                <a:solidFill>
                  <a:srgbClr val="FFFF00"/>
                </a:solidFill>
              </a:rPr>
              <a:t>Eur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Urol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89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Tadalafil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yan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etkiler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967242"/>
              </p:ext>
            </p:extLst>
          </p:nvPr>
        </p:nvGraphicFramePr>
        <p:xfrm>
          <a:off x="457200" y="1847633"/>
          <a:ext cx="8229599" cy="258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015"/>
                <a:gridCol w="3022792"/>
                <a:gridCol w="3022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etkiler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Plasebo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Tadalafil</a:t>
                      </a:r>
                      <a:endParaRPr lang="en-US" dirty="0"/>
                    </a:p>
                  </a:txBody>
                  <a:tcPr/>
                </a:tc>
              </a:tr>
              <a:tr h="5032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ağrısı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%3.9</a:t>
                      </a:r>
                      <a:endParaRPr lang="en-US" dirty="0"/>
                    </a:p>
                  </a:txBody>
                  <a:tcPr/>
                </a:tc>
              </a:tr>
              <a:tr h="544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Sırt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ağrısı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%2.4</a:t>
                      </a:r>
                      <a:endParaRPr lang="en-US" dirty="0"/>
                    </a:p>
                  </a:txBody>
                  <a:tcPr/>
                </a:tc>
              </a:tr>
              <a:tr h="56084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Dispepsi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%2.4</a:t>
                      </a:r>
                      <a:endParaRPr lang="en-US" dirty="0"/>
                    </a:p>
                  </a:txBody>
                  <a:tcPr/>
                </a:tc>
              </a:tr>
              <a:tr h="6103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Nazofarenjit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%2.3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52397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solidFill>
                  <a:srgbClr val="FFFF00"/>
                </a:solidFill>
              </a:rPr>
              <a:t>                                      EAU Guideline 2014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  <a:latin typeface="Calibri" pitchFamily="34" charset="0"/>
              </a:rPr>
              <a:t>AÜSS </a:t>
            </a:r>
            <a:r>
              <a:rPr lang="tr-TR" dirty="0" err="1" smtClean="0">
                <a:solidFill>
                  <a:srgbClr val="FFFF00"/>
                </a:solidFill>
                <a:latin typeface="Calibri" pitchFamily="34" charset="0"/>
              </a:rPr>
              <a:t>Prevalansı</a:t>
            </a:r>
            <a:r>
              <a:rPr lang="tr-TR" dirty="0" smtClean="0">
                <a:solidFill>
                  <a:srgbClr val="FFFF00"/>
                </a:solidFill>
                <a:latin typeface="Calibri" pitchFamily="34" charset="0"/>
              </a:rPr>
              <a:t>-Türkiye:</a:t>
            </a:r>
            <a:r>
              <a:rPr lang="tr-TR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5.100.000 </a:t>
            </a:r>
            <a:endParaRPr lang="tr-TR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43" y="1412776"/>
            <a:ext cx="754988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86A5-50EE-49B8-BF80-0EC25942E862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29156" r="30977" b="61000"/>
          <a:stretch>
            <a:fillRect/>
          </a:stretch>
        </p:blipFill>
        <p:spPr bwMode="auto">
          <a:xfrm>
            <a:off x="755576" y="5949280"/>
            <a:ext cx="74888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62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PDE5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b="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Uzun dönem sonuçlara ihtiyaç var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1 yıl üzeri çalışma yok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Progresyon</a:t>
            </a:r>
            <a:r>
              <a:rPr lang="tr-TR" dirty="0" smtClean="0">
                <a:solidFill>
                  <a:schemeClr val="bg1"/>
                </a:solidFill>
              </a:rPr>
              <a:t> ve </a:t>
            </a:r>
            <a:r>
              <a:rPr lang="tr-TR" dirty="0">
                <a:solidFill>
                  <a:schemeClr val="bg1"/>
                </a:solidFill>
              </a:rPr>
              <a:t>Prostat boyutu </a:t>
            </a:r>
            <a:r>
              <a:rPr lang="tr-TR" dirty="0" smtClean="0">
                <a:solidFill>
                  <a:schemeClr val="bg1"/>
                </a:solidFill>
              </a:rPr>
              <a:t> ile ilgili bilgi yok</a:t>
            </a:r>
          </a:p>
          <a:p>
            <a:pPr marL="342900" lvl="1" indent="-342900">
              <a:buClr>
                <a:schemeClr val="hlink"/>
              </a:buClr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6" name="3 Metin kutusu"/>
          <p:cNvSpPr txBox="1">
            <a:spLocks noChangeArrowheads="1"/>
          </p:cNvSpPr>
          <p:nvPr/>
        </p:nvSpPr>
        <p:spPr bwMode="auto">
          <a:xfrm>
            <a:off x="6067972" y="6484954"/>
            <a:ext cx="2102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EAU </a:t>
            </a:r>
            <a:r>
              <a:rPr lang="tr-TR" dirty="0" err="1" smtClean="0">
                <a:solidFill>
                  <a:srgbClr val="FFFF00"/>
                </a:solidFill>
              </a:rPr>
              <a:t>guidelines</a:t>
            </a:r>
            <a:r>
              <a:rPr lang="tr-TR" dirty="0" smtClean="0">
                <a:solidFill>
                  <a:srgbClr val="FFFF00"/>
                </a:solidFill>
              </a:rPr>
              <a:t> 2014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1" y="3655312"/>
            <a:ext cx="8712200" cy="18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Muskarinik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reseptör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antagonistleri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409700"/>
            <a:ext cx="8394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71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90893"/>
            <a:ext cx="8229600" cy="5624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sz="2800" dirty="0" smtClean="0">
                <a:solidFill>
                  <a:srgbClr val="FFFFFF"/>
                </a:solidFill>
              </a:rPr>
              <a:t>AÜSS olan erkeklerin % 32 OAB semptomları (+)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FFFFFF"/>
                </a:solidFill>
              </a:rPr>
              <a:t>Bir çalışmada PSA &lt; 1.3 </a:t>
            </a:r>
            <a:r>
              <a:rPr lang="tr-TR" sz="2800" dirty="0" err="1" smtClean="0">
                <a:solidFill>
                  <a:srgbClr val="FFFFFF"/>
                </a:solidFill>
              </a:rPr>
              <a:t>ng</a:t>
            </a:r>
            <a:r>
              <a:rPr lang="tr-TR" sz="2800" dirty="0" smtClean="0">
                <a:solidFill>
                  <a:srgbClr val="FFFFFF"/>
                </a:solidFill>
              </a:rPr>
              <a:t>/</a:t>
            </a:r>
            <a:r>
              <a:rPr lang="tr-TR" sz="2800" dirty="0" err="1" smtClean="0">
                <a:solidFill>
                  <a:srgbClr val="FFFFFF"/>
                </a:solidFill>
              </a:rPr>
              <a:t>mL</a:t>
            </a:r>
            <a:r>
              <a:rPr lang="tr-TR" sz="2800" dirty="0" smtClean="0">
                <a:solidFill>
                  <a:srgbClr val="FFFFFF"/>
                </a:solidFill>
              </a:rPr>
              <a:t> (küçük prostat) hastalarda daha yararlı </a:t>
            </a:r>
          </a:p>
          <a:p>
            <a:pPr eaLnBrk="1" hangingPunct="1">
              <a:defRPr/>
            </a:pPr>
            <a:endParaRPr lang="tr-TR" sz="2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FFFFFF"/>
                </a:solidFill>
              </a:rPr>
              <a:t>AAM içeren BPH hastalarında </a:t>
            </a:r>
            <a:r>
              <a:rPr lang="tr-TR" sz="2800" dirty="0" err="1" smtClean="0">
                <a:solidFill>
                  <a:srgbClr val="FFFFFF"/>
                </a:solidFill>
              </a:rPr>
              <a:t>antimuskarinik</a:t>
            </a:r>
            <a:r>
              <a:rPr lang="tr-TR" sz="2800" dirty="0" smtClean="0">
                <a:solidFill>
                  <a:srgbClr val="FFFFFF"/>
                </a:solidFill>
              </a:rPr>
              <a:t> </a:t>
            </a:r>
            <a:r>
              <a:rPr lang="tr-TR" sz="2800" dirty="0" err="1" smtClean="0">
                <a:solidFill>
                  <a:srgbClr val="FFFFFF"/>
                </a:solidFill>
              </a:rPr>
              <a:t>monoterapisi</a:t>
            </a:r>
            <a:r>
              <a:rPr lang="tr-TR" sz="2800" dirty="0" smtClean="0">
                <a:solidFill>
                  <a:srgbClr val="FFFFFF"/>
                </a:solidFill>
              </a:rPr>
              <a:t> ile </a:t>
            </a:r>
            <a:r>
              <a:rPr lang="tr-TR" sz="2800" dirty="0" err="1" smtClean="0">
                <a:solidFill>
                  <a:srgbClr val="FFFFFF"/>
                </a:solidFill>
              </a:rPr>
              <a:t>urge</a:t>
            </a:r>
            <a:r>
              <a:rPr lang="tr-TR" sz="2800" dirty="0" smtClean="0">
                <a:solidFill>
                  <a:srgbClr val="FFFFFF"/>
                </a:solidFill>
              </a:rPr>
              <a:t> </a:t>
            </a:r>
            <a:r>
              <a:rPr lang="tr-TR" sz="2800" dirty="0" err="1" smtClean="0">
                <a:solidFill>
                  <a:srgbClr val="FFFFFF"/>
                </a:solidFill>
              </a:rPr>
              <a:t>inkontinansta</a:t>
            </a:r>
            <a:r>
              <a:rPr lang="tr-TR" sz="2800" dirty="0" smtClean="0">
                <a:solidFill>
                  <a:srgbClr val="FFFFFF"/>
                </a:solidFill>
              </a:rPr>
              <a:t> anlamlı iyileşme </a:t>
            </a:r>
          </a:p>
          <a:p>
            <a:pPr eaLnBrk="1" hangingPunct="1">
              <a:defRPr/>
            </a:pPr>
            <a:endParaRPr lang="tr-TR" sz="2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tr-TR" sz="2800" dirty="0" err="1" smtClean="0">
                <a:solidFill>
                  <a:srgbClr val="FFFFFF"/>
                </a:solidFill>
              </a:rPr>
              <a:t>Plasebo</a:t>
            </a:r>
            <a:r>
              <a:rPr lang="tr-TR" sz="2800" dirty="0" smtClean="0">
                <a:solidFill>
                  <a:srgbClr val="FFFFFF"/>
                </a:solidFill>
              </a:rPr>
              <a:t> </a:t>
            </a:r>
            <a:r>
              <a:rPr lang="tr-TR" sz="2800" dirty="0" err="1" smtClean="0">
                <a:solidFill>
                  <a:srgbClr val="FFFFFF"/>
                </a:solidFill>
              </a:rPr>
              <a:t>kontrolsuz</a:t>
            </a:r>
            <a:r>
              <a:rPr lang="tr-TR" sz="2800" dirty="0" smtClean="0">
                <a:solidFill>
                  <a:srgbClr val="FFFFFF"/>
                </a:solidFill>
              </a:rPr>
              <a:t>, </a:t>
            </a:r>
            <a:r>
              <a:rPr lang="tr-TR" sz="2800" dirty="0">
                <a:solidFill>
                  <a:srgbClr val="FFFFFF"/>
                </a:solidFill>
              </a:rPr>
              <a:t>k</a:t>
            </a:r>
            <a:r>
              <a:rPr lang="tr-TR" sz="2800" dirty="0" smtClean="0">
                <a:solidFill>
                  <a:srgbClr val="FFFFFF"/>
                </a:solidFill>
              </a:rPr>
              <a:t>üçük RKÇ da işeme sıklığı ve </a:t>
            </a:r>
            <a:r>
              <a:rPr lang="tr-TR" sz="2800" dirty="0" err="1" smtClean="0">
                <a:solidFill>
                  <a:srgbClr val="FFFFFF"/>
                </a:solidFill>
              </a:rPr>
              <a:t>urgency</a:t>
            </a:r>
            <a:r>
              <a:rPr lang="tr-TR" sz="2800" dirty="0" smtClean="0">
                <a:solidFill>
                  <a:srgbClr val="FFFFFF"/>
                </a:solidFill>
              </a:rPr>
              <a:t> </a:t>
            </a:r>
            <a:r>
              <a:rPr lang="tr-TR" sz="2800" dirty="0" err="1" smtClean="0">
                <a:solidFill>
                  <a:srgbClr val="FFFFFF"/>
                </a:solidFill>
              </a:rPr>
              <a:t>epizodlarında</a:t>
            </a:r>
            <a:r>
              <a:rPr lang="tr-TR" sz="2800" dirty="0" smtClean="0">
                <a:solidFill>
                  <a:srgbClr val="FFFFFF"/>
                </a:solidFill>
              </a:rPr>
              <a:t> iyileşme</a:t>
            </a:r>
          </a:p>
          <a:p>
            <a:pPr eaLnBrk="1" hangingPunct="1">
              <a:defRPr/>
            </a:pPr>
            <a:endParaRPr lang="tr-TR" sz="2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FFFFFF"/>
                </a:solidFill>
              </a:rPr>
              <a:t>Open </a:t>
            </a:r>
            <a:r>
              <a:rPr lang="tr-TR" sz="2800" dirty="0" err="1" smtClean="0">
                <a:solidFill>
                  <a:srgbClr val="FFFFFF"/>
                </a:solidFill>
              </a:rPr>
              <a:t>label</a:t>
            </a:r>
            <a:r>
              <a:rPr lang="tr-TR" sz="2800" dirty="0" smtClean="0">
                <a:solidFill>
                  <a:srgbClr val="FFFFFF"/>
                </a:solidFill>
              </a:rPr>
              <a:t> bir çalışmada ise 24 saatlik işeme, </a:t>
            </a:r>
            <a:r>
              <a:rPr lang="tr-TR" sz="2800" dirty="0" err="1" smtClean="0">
                <a:solidFill>
                  <a:srgbClr val="FFFFFF"/>
                </a:solidFill>
              </a:rPr>
              <a:t>noktüri</a:t>
            </a:r>
            <a:r>
              <a:rPr lang="tr-TR" sz="2800" dirty="0" smtClean="0">
                <a:solidFill>
                  <a:srgbClr val="FFFFFF"/>
                </a:solidFill>
              </a:rPr>
              <a:t> ve AUA semptom skor indeksinde anlamlı iyileşme</a:t>
            </a:r>
          </a:p>
          <a:p>
            <a:pPr eaLnBrk="1" hangingPunct="1">
              <a:defRPr/>
            </a:pPr>
            <a:endParaRPr lang="tr-TR" sz="2800" dirty="0" smtClean="0">
              <a:solidFill>
                <a:srgbClr val="FFFFFF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55366" y="3702067"/>
            <a:ext cx="24571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Kaplan SA et al, JAMA 2006  </a:t>
            </a:r>
            <a:endParaRPr lang="tr-T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6 Metin kutusu"/>
          <p:cNvSpPr txBox="1"/>
          <p:nvPr/>
        </p:nvSpPr>
        <p:spPr>
          <a:xfrm>
            <a:off x="5355366" y="2438784"/>
            <a:ext cx="299132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Roehrborn</a:t>
            </a:r>
            <a:r>
              <a:rPr lang="tr-T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 et al, </a:t>
            </a:r>
            <a:r>
              <a:rPr lang="tr-T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Urology</a:t>
            </a:r>
            <a:r>
              <a:rPr lang="tr-T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  </a:t>
            </a:r>
            <a:endParaRPr lang="tr-T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825" y="227217"/>
            <a:ext cx="1937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000" dirty="0" smtClean="0">
                <a:solidFill>
                  <a:srgbClr val="FFFF00"/>
                </a:solidFill>
                <a:latin typeface="+mj-lt"/>
              </a:rPr>
              <a:t> Etkinliği</a:t>
            </a:r>
            <a:endParaRPr lang="tr-TR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6 Metin kutusu"/>
          <p:cNvSpPr txBox="1"/>
          <p:nvPr/>
        </p:nvSpPr>
        <p:spPr>
          <a:xfrm>
            <a:off x="4996444" y="4987352"/>
            <a:ext cx="39528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Yokoyama</a:t>
            </a:r>
            <a:r>
              <a:rPr lang="tr-T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et al,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Scand</a:t>
            </a:r>
            <a:r>
              <a:rPr lang="en-US" sz="1600" dirty="0">
                <a:solidFill>
                  <a:srgbClr val="FFFF00"/>
                </a:solidFill>
              </a:rPr>
              <a:t> J </a:t>
            </a:r>
            <a:r>
              <a:rPr lang="en-US" sz="1600" dirty="0" err="1">
                <a:solidFill>
                  <a:srgbClr val="FFFF00"/>
                </a:solidFill>
              </a:rPr>
              <a:t>Urol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Nephrol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2009</a:t>
            </a:r>
            <a:r>
              <a:rPr lang="tr-T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tr-T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6 Metin kutusu"/>
          <p:cNvSpPr txBox="1"/>
          <p:nvPr/>
        </p:nvSpPr>
        <p:spPr>
          <a:xfrm>
            <a:off x="5889567" y="6237668"/>
            <a:ext cx="244910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Kaplan SA et al, J </a:t>
            </a:r>
            <a:r>
              <a:rPr lang="tr-T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</a:t>
            </a:r>
            <a:r>
              <a:rPr lang="tr-T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2005  </a:t>
            </a:r>
            <a:endParaRPr lang="tr-T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8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3978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                                      EAU Guideline 2014</a:t>
            </a:r>
            <a:endParaRPr lang="en-US" sz="18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7156"/>
              </p:ext>
            </p:extLst>
          </p:nvPr>
        </p:nvGraphicFramePr>
        <p:xfrm>
          <a:off x="457200" y="1847633"/>
          <a:ext cx="8229600" cy="258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937"/>
                <a:gridCol w="4777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etkiler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5032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Ağız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kuruluğu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544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Konstipasyon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6084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İşeme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güçlüğü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103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Nazofarenjit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68825" y="456596"/>
            <a:ext cx="2395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000" dirty="0">
                <a:solidFill>
                  <a:srgbClr val="FFFF00"/>
                </a:solidFill>
                <a:latin typeface="+mj-lt"/>
              </a:rPr>
              <a:t>Yan etkiler</a:t>
            </a:r>
          </a:p>
        </p:txBody>
      </p:sp>
    </p:spTree>
    <p:extLst>
      <p:ext uri="{BB962C8B-B14F-4D97-AF65-F5344CB8AC3E}">
        <p14:creationId xmlns:p14="http://schemas.microsoft.com/office/powerpoint/2010/main" val="13260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39353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err="1" smtClean="0">
                <a:solidFill>
                  <a:schemeClr val="bg1"/>
                </a:solidFill>
              </a:rPr>
              <a:t>Antikolinerjik</a:t>
            </a:r>
            <a:r>
              <a:rPr lang="tr-TR" dirty="0" smtClean="0">
                <a:solidFill>
                  <a:schemeClr val="bg1"/>
                </a:solidFill>
              </a:rPr>
              <a:t> ajanlar;</a:t>
            </a:r>
          </a:p>
          <a:p>
            <a:pPr lvl="1" eaLnBrk="1" hangingPunct="1">
              <a:defRPr/>
            </a:pPr>
            <a:r>
              <a:rPr lang="tr-TR" dirty="0" smtClean="0">
                <a:solidFill>
                  <a:schemeClr val="bg1"/>
                </a:solidFill>
              </a:rPr>
              <a:t>PMR &lt; 250-300 ml olan orta ve şiddetli AÜSS hastalarda depolama semptomları dominant  ise önerilmektedir.</a:t>
            </a:r>
          </a:p>
          <a:p>
            <a:pPr lvl="1" eaLnBrk="1" hangingPunct="1">
              <a:defRPr/>
            </a:pPr>
            <a:r>
              <a:rPr lang="tr-TR" dirty="0" smtClean="0">
                <a:solidFill>
                  <a:schemeClr val="bg1"/>
                </a:solidFill>
              </a:rPr>
              <a:t>Kısa ve orta sürede AUR riski izlenmemiş</a:t>
            </a:r>
          </a:p>
          <a:p>
            <a:pPr lvl="1" eaLnBrk="1" hangingPunct="1">
              <a:defRPr/>
            </a:pPr>
            <a:r>
              <a:rPr lang="tr-TR" dirty="0" err="1" smtClean="0">
                <a:solidFill>
                  <a:schemeClr val="bg1"/>
                </a:solidFill>
              </a:rPr>
              <a:t>PMR’de</a:t>
            </a:r>
            <a:r>
              <a:rPr lang="tr-TR" dirty="0" smtClean="0">
                <a:solidFill>
                  <a:schemeClr val="bg1"/>
                </a:solidFill>
              </a:rPr>
              <a:t> artış gözlenmiş</a:t>
            </a:r>
          </a:p>
          <a:p>
            <a:pPr lvl="1" eaLnBrk="1" hangingPunct="1">
              <a:defRPr/>
            </a:pPr>
            <a:r>
              <a:rPr lang="tr-TR" dirty="0" smtClean="0">
                <a:solidFill>
                  <a:schemeClr val="bg1"/>
                </a:solidFill>
              </a:rPr>
              <a:t>Ancak mesane çıkım obstrüksiyonu (BOO) olan erkeklerde dikkat edilmelidir.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255"/>
            <a:ext cx="9144000" cy="17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346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Kombinasyon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tedavisi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9538"/>
            <a:ext cx="7910462" cy="59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574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Kombinasyon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tedavisi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25000"/>
              </a:lnSpc>
            </a:pP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Alfa 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bloker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+ 5-ARİ</a:t>
            </a:r>
          </a:p>
          <a:p>
            <a:pPr lvl="1">
              <a:lnSpc>
                <a:spcPct val="125000"/>
              </a:lnSpc>
            </a:pPr>
            <a:endParaRPr lang="tr-TR" dirty="0" smtClean="0">
              <a:solidFill>
                <a:schemeClr val="bg1"/>
              </a:solidFill>
              <a:cs typeface="Arial" pitchFamily="34" charset="0"/>
            </a:endParaRPr>
          </a:p>
          <a:p>
            <a:pPr lvl="1">
              <a:lnSpc>
                <a:spcPct val="125000"/>
              </a:lnSpc>
            </a:pPr>
            <a:r>
              <a:rPr lang="tr-TR" dirty="0" smtClean="0">
                <a:solidFill>
                  <a:schemeClr val="bg1"/>
                </a:solidFill>
                <a:cs typeface="Arial" pitchFamily="34" charset="0"/>
              </a:rPr>
              <a:t>Alfa 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bloker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+ 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Antimuskarinik</a:t>
            </a:r>
            <a:endParaRPr lang="tr-TR" dirty="0">
              <a:solidFill>
                <a:schemeClr val="bg1"/>
              </a:solidFill>
              <a:cs typeface="Arial" pitchFamily="34" charset="0"/>
            </a:endParaRPr>
          </a:p>
          <a:p>
            <a:pPr lvl="1">
              <a:lnSpc>
                <a:spcPct val="125000"/>
              </a:lnSpc>
            </a:pPr>
            <a:endParaRPr lang="tr-TR" dirty="0" smtClean="0">
              <a:solidFill>
                <a:schemeClr val="bg1"/>
              </a:solidFill>
              <a:cs typeface="Arial" pitchFamily="34" charset="0"/>
            </a:endParaRPr>
          </a:p>
          <a:p>
            <a:pPr lvl="1">
              <a:lnSpc>
                <a:spcPct val="125000"/>
              </a:lnSpc>
            </a:pPr>
            <a:r>
              <a:rPr lang="tr-TR" dirty="0" smtClean="0">
                <a:solidFill>
                  <a:schemeClr val="bg1"/>
                </a:solidFill>
                <a:cs typeface="Arial" pitchFamily="34" charset="0"/>
              </a:rPr>
              <a:t>Alfa </a:t>
            </a:r>
            <a:r>
              <a:rPr lang="tr-TR" dirty="0" err="1">
                <a:solidFill>
                  <a:schemeClr val="bg1"/>
                </a:solidFill>
                <a:cs typeface="Arial" pitchFamily="34" charset="0"/>
              </a:rPr>
              <a:t>bloker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 + PDE-5i</a:t>
            </a:r>
          </a:p>
          <a:p>
            <a:pPr lvl="1">
              <a:lnSpc>
                <a:spcPct val="125000"/>
              </a:lnSpc>
            </a:pPr>
            <a:endParaRPr lang="tr-TR" dirty="0" smtClean="0">
              <a:solidFill>
                <a:schemeClr val="bg1"/>
              </a:solidFill>
              <a:cs typeface="Arial" pitchFamily="34" charset="0"/>
            </a:endParaRPr>
          </a:p>
          <a:p>
            <a:pPr lvl="1">
              <a:lnSpc>
                <a:spcPct val="125000"/>
              </a:lnSpc>
            </a:pPr>
            <a:r>
              <a:rPr lang="tr-TR" dirty="0" smtClean="0">
                <a:solidFill>
                  <a:schemeClr val="bg1"/>
                </a:solidFill>
                <a:cs typeface="Arial" pitchFamily="34" charset="0"/>
              </a:rPr>
              <a:t>PDE</a:t>
            </a:r>
            <a:r>
              <a:rPr lang="tr-TR" dirty="0">
                <a:solidFill>
                  <a:schemeClr val="bg1"/>
                </a:solidFill>
                <a:cs typeface="Arial" pitchFamily="34" charset="0"/>
              </a:rPr>
              <a:t>-5i + 5-ARİ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07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54842"/>
            <a:ext cx="4040188" cy="1728788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r>
              <a:rPr lang="tr-TR" sz="2800" dirty="0" smtClean="0">
                <a:solidFill>
                  <a:srgbClr val="E46C0A"/>
                </a:solidFill>
              </a:rPr>
              <a:t>MTOPS vs </a:t>
            </a:r>
            <a:r>
              <a:rPr lang="tr-TR" sz="2800" dirty="0" err="1" smtClean="0">
                <a:solidFill>
                  <a:srgbClr val="E46C0A"/>
                </a:solidFill>
              </a:rPr>
              <a:t>monoterapi</a:t>
            </a:r>
            <a:r>
              <a:rPr lang="tr-TR" sz="2800" dirty="0" smtClean="0">
                <a:solidFill>
                  <a:srgbClr val="E46C0A"/>
                </a:solidFill>
              </a:rPr>
              <a:t> </a:t>
            </a:r>
          </a:p>
          <a:p>
            <a:pPr algn="ctr">
              <a:defRPr/>
            </a:pPr>
            <a:r>
              <a:rPr lang="tr-TR" sz="2800" dirty="0" smtClean="0">
                <a:solidFill>
                  <a:srgbClr val="E46C0A"/>
                </a:solidFill>
              </a:rPr>
              <a:t>(</a:t>
            </a:r>
            <a:r>
              <a:rPr lang="el-GR" sz="2800" dirty="0" smtClean="0">
                <a:solidFill>
                  <a:srgbClr val="E46C0A"/>
                </a:solidFill>
              </a:rPr>
              <a:t>α</a:t>
            </a:r>
            <a:r>
              <a:rPr lang="tr-TR" sz="2800" dirty="0" smtClean="0">
                <a:solidFill>
                  <a:srgbClr val="E46C0A"/>
                </a:solidFill>
              </a:rPr>
              <a:t>-</a:t>
            </a:r>
            <a:r>
              <a:rPr lang="tr-TR" sz="2800" dirty="0" err="1" smtClean="0">
                <a:solidFill>
                  <a:srgbClr val="E46C0A"/>
                </a:solidFill>
              </a:rPr>
              <a:t>bloker</a:t>
            </a:r>
            <a:r>
              <a:rPr lang="tr-TR" sz="2800" dirty="0" smtClean="0">
                <a:solidFill>
                  <a:srgbClr val="E46C0A"/>
                </a:solidFill>
              </a:rPr>
              <a:t>)</a:t>
            </a:r>
            <a:endParaRPr lang="tr-TR" sz="2800" dirty="0">
              <a:solidFill>
                <a:srgbClr val="E46C0A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48448" y="2456363"/>
            <a:ext cx="4348940" cy="5000625"/>
          </a:xfrm>
        </p:spPr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tr-TR" sz="3200" dirty="0" err="1" smtClean="0">
                <a:solidFill>
                  <a:schemeClr val="bg1"/>
                </a:solidFill>
              </a:rPr>
              <a:t>Prostate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volume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tr-TR" sz="2800" dirty="0" smtClean="0">
                <a:solidFill>
                  <a:schemeClr val="bg1"/>
                </a:solidFill>
              </a:rPr>
              <a:t>%13 ↓- %18 ↑</a:t>
            </a:r>
          </a:p>
          <a:p>
            <a:pPr>
              <a:buClr>
                <a:srgbClr val="FFFF00"/>
              </a:buClr>
              <a:defRPr/>
            </a:pPr>
            <a:r>
              <a:rPr lang="tr-TR" sz="3200" dirty="0" err="1" smtClean="0">
                <a:solidFill>
                  <a:schemeClr val="bg1"/>
                </a:solidFill>
              </a:rPr>
              <a:t>Qmax</a:t>
            </a:r>
            <a:r>
              <a:rPr lang="tr-TR" sz="3200" dirty="0" smtClean="0">
                <a:solidFill>
                  <a:schemeClr val="bg1"/>
                </a:solidFill>
              </a:rPr>
              <a:t>: 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tr-TR" sz="2800" dirty="0" smtClean="0">
                <a:solidFill>
                  <a:schemeClr val="bg1"/>
                </a:solidFill>
              </a:rPr>
              <a:t>3.7 ml/s ↑- 2.5 ml/s ↑</a:t>
            </a:r>
          </a:p>
          <a:p>
            <a:pPr>
              <a:buClr>
                <a:srgbClr val="FFFF00"/>
              </a:buClr>
              <a:defRPr/>
            </a:pPr>
            <a:r>
              <a:rPr lang="tr-TR" sz="3200" dirty="0" smtClean="0">
                <a:solidFill>
                  <a:schemeClr val="bg1"/>
                </a:solidFill>
              </a:rPr>
              <a:t>AUA semptom skoru: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tr-TR" sz="2800" dirty="0" smtClean="0">
                <a:solidFill>
                  <a:schemeClr val="bg1"/>
                </a:solidFill>
              </a:rPr>
              <a:t>-7.0 - -6.0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859450" y="89843"/>
            <a:ext cx="4041775" cy="2492375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r>
              <a:rPr lang="tr-TR" sz="2800" dirty="0" smtClean="0">
                <a:solidFill>
                  <a:srgbClr val="E46C0A"/>
                </a:solidFill>
              </a:rPr>
              <a:t>COMBAT vs </a:t>
            </a:r>
            <a:r>
              <a:rPr lang="tr-TR" sz="2800" dirty="0" err="1" smtClean="0">
                <a:solidFill>
                  <a:srgbClr val="E46C0A"/>
                </a:solidFill>
              </a:rPr>
              <a:t>monoterapi</a:t>
            </a:r>
            <a:endParaRPr lang="tr-TR" sz="2800" dirty="0" smtClean="0">
              <a:solidFill>
                <a:srgbClr val="E46C0A"/>
              </a:solidFill>
            </a:endParaRPr>
          </a:p>
          <a:p>
            <a:pPr algn="ctr">
              <a:defRPr/>
            </a:pPr>
            <a:r>
              <a:rPr lang="tr-TR" sz="2800" dirty="0" smtClean="0">
                <a:solidFill>
                  <a:srgbClr val="E46C0A"/>
                </a:solidFill>
              </a:rPr>
              <a:t>(</a:t>
            </a:r>
            <a:r>
              <a:rPr lang="el-GR" sz="2800" dirty="0" smtClean="0">
                <a:solidFill>
                  <a:srgbClr val="E46C0A"/>
                </a:solidFill>
              </a:rPr>
              <a:t>α</a:t>
            </a:r>
            <a:r>
              <a:rPr lang="tr-TR" sz="2800" dirty="0" smtClean="0">
                <a:solidFill>
                  <a:srgbClr val="E46C0A"/>
                </a:solidFill>
              </a:rPr>
              <a:t>-</a:t>
            </a:r>
            <a:r>
              <a:rPr lang="tr-TR" sz="2800" dirty="0" err="1" smtClean="0">
                <a:solidFill>
                  <a:srgbClr val="E46C0A"/>
                </a:solidFill>
              </a:rPr>
              <a:t>bloker</a:t>
            </a:r>
            <a:r>
              <a:rPr lang="tr-TR" sz="2800" dirty="0" smtClean="0">
                <a:solidFill>
                  <a:srgbClr val="E46C0A"/>
                </a:solidFill>
              </a:rPr>
              <a:t>)</a:t>
            </a:r>
          </a:p>
          <a:p>
            <a:pPr algn="ctr">
              <a:defRPr/>
            </a:pPr>
            <a:endParaRPr lang="tr-TR" sz="2800" dirty="0">
              <a:solidFill>
                <a:srgbClr val="E46C0A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6363"/>
            <a:ext cx="4498975" cy="3446672"/>
          </a:xfrm>
        </p:spPr>
        <p:txBody>
          <a:bodyPr>
            <a:normAutofit fontScale="92500"/>
          </a:bodyPr>
          <a:lstStyle/>
          <a:p>
            <a:pPr>
              <a:buClr>
                <a:srgbClr val="FFFF00"/>
              </a:buClr>
              <a:defRPr/>
            </a:pPr>
            <a:r>
              <a:rPr lang="tr-TR" sz="3200" dirty="0" err="1" smtClean="0">
                <a:solidFill>
                  <a:srgbClr val="FFFFFF"/>
                </a:solidFill>
              </a:rPr>
              <a:t>Prostate</a:t>
            </a:r>
            <a:r>
              <a:rPr lang="tr-TR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err="1" smtClean="0">
                <a:solidFill>
                  <a:srgbClr val="FFFFFF"/>
                </a:solidFill>
              </a:rPr>
              <a:t>volume</a:t>
            </a:r>
            <a:r>
              <a:rPr lang="tr-TR" sz="3200" dirty="0" smtClean="0">
                <a:solidFill>
                  <a:srgbClr val="FFFFFF"/>
                </a:solidFill>
              </a:rPr>
              <a:t>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tr-TR" sz="3200" dirty="0" smtClean="0">
                <a:solidFill>
                  <a:srgbClr val="FFFFFF"/>
                </a:solidFill>
              </a:rPr>
              <a:t>%27.3 ↓ - %4.6 ↑</a:t>
            </a:r>
          </a:p>
          <a:p>
            <a:pPr>
              <a:buClr>
                <a:srgbClr val="FFFF00"/>
              </a:buClr>
              <a:defRPr/>
            </a:pPr>
            <a:r>
              <a:rPr lang="tr-TR" sz="3200" dirty="0" err="1" smtClean="0">
                <a:solidFill>
                  <a:srgbClr val="FFFFFF"/>
                </a:solidFill>
              </a:rPr>
              <a:t>Qmax</a:t>
            </a:r>
            <a:r>
              <a:rPr lang="tr-TR" sz="3200" dirty="0" smtClean="0">
                <a:solidFill>
                  <a:srgbClr val="FFFFFF"/>
                </a:solidFill>
              </a:rPr>
              <a:t>: 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tr-TR" sz="3200" dirty="0" smtClean="0">
                <a:solidFill>
                  <a:srgbClr val="FFFFFF"/>
                </a:solidFill>
              </a:rPr>
              <a:t>2.4 ml/s ↑ - 0.7ml/s ↑</a:t>
            </a:r>
          </a:p>
          <a:p>
            <a:pPr>
              <a:buClr>
                <a:srgbClr val="FFFF00"/>
              </a:buClr>
              <a:defRPr/>
            </a:pPr>
            <a:r>
              <a:rPr lang="tr-TR" sz="3200" dirty="0" smtClean="0">
                <a:solidFill>
                  <a:srgbClr val="FFFFFF"/>
                </a:solidFill>
              </a:rPr>
              <a:t>IPSS: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tr-TR" sz="3200" dirty="0" smtClean="0">
                <a:solidFill>
                  <a:srgbClr val="FFFFFF"/>
                </a:solidFill>
              </a:rPr>
              <a:t>-6.3 - -3.8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r-TR" sz="44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Alfa </a:t>
            </a:r>
            <a:r>
              <a:rPr lang="tr-TR" sz="4400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bloker</a:t>
            </a:r>
            <a:r>
              <a:rPr lang="tr-TR" sz="44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+ 5-ARİ</a:t>
            </a:r>
            <a:br>
              <a:rPr lang="tr-TR" sz="44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</a:b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FF00"/>
                </a:solidFill>
              </a:rPr>
              <a:t>Combat Study</a:t>
            </a:r>
            <a:endParaRPr lang="tr-TR" sz="400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bg1"/>
                </a:solidFill>
              </a:rPr>
              <a:t>4 yıl , çok merkezli , </a:t>
            </a:r>
            <a:r>
              <a:rPr lang="tr-TR" sz="2800" dirty="0" err="1" smtClean="0">
                <a:solidFill>
                  <a:schemeClr val="bg1"/>
                </a:solidFill>
              </a:rPr>
              <a:t>randomize</a:t>
            </a:r>
            <a:r>
              <a:rPr lang="tr-TR" sz="2800" dirty="0" smtClean="0">
                <a:solidFill>
                  <a:schemeClr val="bg1"/>
                </a:solidFill>
              </a:rPr>
              <a:t> , çift kör, paralel-grup çalışma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chemeClr val="bg1"/>
                </a:solidFill>
              </a:rPr>
              <a:t>4844 erkek </a:t>
            </a:r>
          </a:p>
          <a:p>
            <a:pPr lvl="1"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≥50 yaş BPH</a:t>
            </a:r>
          </a:p>
          <a:p>
            <a:pPr lvl="1"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IPSS ≥12</a:t>
            </a:r>
          </a:p>
          <a:p>
            <a:pPr lvl="1"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Prostat volümü ≥30 cc  TRUS</a:t>
            </a:r>
          </a:p>
          <a:p>
            <a:pPr lvl="1"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PSA 1.5-10 </a:t>
            </a:r>
            <a:r>
              <a:rPr lang="tr-TR" sz="2400" dirty="0" err="1" smtClean="0">
                <a:solidFill>
                  <a:schemeClr val="bg1"/>
                </a:solidFill>
              </a:rPr>
              <a:t>ng</a:t>
            </a:r>
            <a:r>
              <a:rPr lang="tr-TR" sz="2400" dirty="0" smtClean="0">
                <a:solidFill>
                  <a:schemeClr val="bg1"/>
                </a:solidFill>
              </a:rPr>
              <a:t>/ml</a:t>
            </a:r>
          </a:p>
          <a:p>
            <a:pPr lvl="1" eaLnBrk="1" hangingPunct="1">
              <a:defRPr/>
            </a:pPr>
            <a:r>
              <a:rPr lang="tr-TR" sz="2400" dirty="0" err="1" smtClean="0">
                <a:solidFill>
                  <a:schemeClr val="bg1"/>
                </a:solidFill>
              </a:rPr>
              <a:t>Qmax</a:t>
            </a:r>
            <a:r>
              <a:rPr lang="tr-TR" sz="2400" dirty="0" smtClean="0">
                <a:solidFill>
                  <a:schemeClr val="bg1"/>
                </a:solidFill>
              </a:rPr>
              <a:t>  &gt;5 </a:t>
            </a:r>
            <a:r>
              <a:rPr lang="tr-TR" sz="2400" dirty="0" err="1" smtClean="0">
                <a:solidFill>
                  <a:schemeClr val="bg1"/>
                </a:solidFill>
              </a:rPr>
              <a:t>and</a:t>
            </a:r>
            <a:r>
              <a:rPr lang="tr-TR" sz="2400" dirty="0" smtClean="0">
                <a:solidFill>
                  <a:schemeClr val="bg1"/>
                </a:solidFill>
              </a:rPr>
              <a:t> ≤15 ml/s + işeme hacmi≥125ml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1520" y="6248400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FF00"/>
                </a:solidFill>
              </a:rPr>
              <a:t>CG </a:t>
            </a:r>
            <a:r>
              <a:rPr lang="tr-TR" sz="1600" dirty="0" err="1" smtClean="0">
                <a:solidFill>
                  <a:srgbClr val="FFFF00"/>
                </a:solidFill>
              </a:rPr>
              <a:t>Roherborn</a:t>
            </a:r>
            <a:r>
              <a:rPr lang="tr-TR" sz="1600" dirty="0" smtClean="0">
                <a:solidFill>
                  <a:srgbClr val="FFFF00"/>
                </a:solidFill>
              </a:rPr>
              <a:t> et al </a:t>
            </a:r>
            <a:r>
              <a:rPr lang="sv-SE" sz="1600" b="0" i="1" dirty="0">
                <a:solidFill>
                  <a:srgbClr val="FFFF00"/>
                </a:solidFill>
              </a:rPr>
              <a:t>BJU Int </a:t>
            </a:r>
            <a:r>
              <a:rPr lang="sv-SE" sz="1600" b="0" dirty="0">
                <a:solidFill>
                  <a:srgbClr val="FFFF00"/>
                </a:solidFill>
              </a:rPr>
              <a:t>2014; </a:t>
            </a:r>
            <a:r>
              <a:rPr lang="sv-SE" sz="1600" dirty="0">
                <a:solidFill>
                  <a:srgbClr val="FFFF00"/>
                </a:solidFill>
              </a:rPr>
              <a:t>113: </a:t>
            </a:r>
            <a:r>
              <a:rPr lang="sv-SE" sz="1600" b="0" dirty="0">
                <a:solidFill>
                  <a:srgbClr val="FFFF00"/>
                </a:solidFill>
              </a:rPr>
              <a:t>623–635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08520" y="-129505"/>
            <a:ext cx="9221266" cy="11430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Combat 4. yıl sonu sonuçları (IPSS)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8132" y="4941168"/>
            <a:ext cx="9001000" cy="1639466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IPSS, 48. ayın sonunda: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Kombinasyon &gt; </a:t>
            </a:r>
            <a:r>
              <a:rPr lang="tr-TR" dirty="0" err="1" smtClean="0">
                <a:solidFill>
                  <a:schemeClr val="bg1"/>
                </a:solidFill>
              </a:rPr>
              <a:t>Tamsulosin</a:t>
            </a:r>
            <a:r>
              <a:rPr lang="tr-TR" dirty="0" smtClean="0">
                <a:solidFill>
                  <a:schemeClr val="bg1"/>
                </a:solidFill>
              </a:rPr>
              <a:t>: bütün gruplar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Kombinasyon &gt; </a:t>
            </a:r>
            <a:r>
              <a:rPr lang="tr-TR" dirty="0" err="1" smtClean="0">
                <a:solidFill>
                  <a:schemeClr val="bg1"/>
                </a:solidFill>
              </a:rPr>
              <a:t>Dutasteride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PV &lt;60 cc / PSA 1.5-4 </a:t>
            </a:r>
            <a:r>
              <a:rPr lang="tr-TR" dirty="0" err="1" smtClean="0">
                <a:solidFill>
                  <a:srgbClr val="FFFF00"/>
                </a:solidFill>
              </a:rPr>
              <a:t>ng</a:t>
            </a:r>
            <a:r>
              <a:rPr lang="tr-TR" dirty="0" smtClean="0">
                <a:solidFill>
                  <a:srgbClr val="FFFF00"/>
                </a:solidFill>
              </a:rPr>
              <a:t>/ml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Kombinasyon </a:t>
            </a:r>
            <a:r>
              <a:rPr lang="tr-TR" dirty="0" smtClean="0">
                <a:solidFill>
                  <a:schemeClr val="bg1"/>
                </a:solidFill>
              </a:rPr>
              <a:t>= </a:t>
            </a:r>
            <a:r>
              <a:rPr lang="tr-TR" dirty="0" err="1">
                <a:solidFill>
                  <a:schemeClr val="bg1"/>
                </a:solidFill>
              </a:rPr>
              <a:t>Dutasteride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rgbClr val="FFFF00"/>
                </a:solidFill>
              </a:rPr>
              <a:t>PV </a:t>
            </a:r>
            <a:r>
              <a:rPr lang="tr-TR" dirty="0" smtClean="0">
                <a:solidFill>
                  <a:srgbClr val="FFFF00"/>
                </a:solidFill>
              </a:rPr>
              <a:t>&gt;60 </a:t>
            </a:r>
            <a:r>
              <a:rPr lang="tr-TR" dirty="0">
                <a:solidFill>
                  <a:srgbClr val="FFFF00"/>
                </a:solidFill>
              </a:rPr>
              <a:t>cc / PSA </a:t>
            </a:r>
            <a:r>
              <a:rPr lang="tr-TR" dirty="0" smtClean="0">
                <a:solidFill>
                  <a:srgbClr val="FFFF00"/>
                </a:solidFill>
              </a:rPr>
              <a:t>&gt;4 </a:t>
            </a:r>
            <a:r>
              <a:rPr lang="tr-TR" dirty="0" err="1" smtClean="0">
                <a:solidFill>
                  <a:srgbClr val="FFFF00"/>
                </a:solidFill>
              </a:rPr>
              <a:t>ng</a:t>
            </a:r>
            <a:r>
              <a:rPr lang="tr-TR" dirty="0" smtClean="0">
                <a:solidFill>
                  <a:srgbClr val="FFFF00"/>
                </a:solidFill>
              </a:rPr>
              <a:t>/ml (12. aydan sonra*)</a:t>
            </a:r>
            <a:endParaRPr lang="tr-TR" dirty="0">
              <a:solidFill>
                <a:srgbClr val="FFFF00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08720"/>
            <a:ext cx="5351314" cy="399175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490543" y="6479001"/>
            <a:ext cx="411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6600"/>
                </a:solidFill>
              </a:rPr>
              <a:t>CG </a:t>
            </a:r>
            <a:r>
              <a:rPr lang="tr-TR" sz="1600" dirty="0" err="1" smtClean="0">
                <a:solidFill>
                  <a:srgbClr val="FF6600"/>
                </a:solidFill>
              </a:rPr>
              <a:t>Roherborn</a:t>
            </a:r>
            <a:r>
              <a:rPr lang="tr-TR" sz="1600" dirty="0" smtClean="0">
                <a:solidFill>
                  <a:srgbClr val="FF6600"/>
                </a:solidFill>
              </a:rPr>
              <a:t> et al </a:t>
            </a:r>
            <a:r>
              <a:rPr lang="sv-SE" sz="1600" b="0" i="1" dirty="0">
                <a:solidFill>
                  <a:srgbClr val="FF6600"/>
                </a:solidFill>
              </a:rPr>
              <a:t>BJU Int </a:t>
            </a:r>
            <a:r>
              <a:rPr lang="sv-SE" sz="1600" b="0" dirty="0">
                <a:solidFill>
                  <a:srgbClr val="FF6600"/>
                </a:solidFill>
              </a:rPr>
              <a:t>2014; </a:t>
            </a:r>
            <a:r>
              <a:rPr lang="sv-SE" sz="1600" dirty="0">
                <a:solidFill>
                  <a:srgbClr val="FF6600"/>
                </a:solidFill>
              </a:rPr>
              <a:t>113: </a:t>
            </a:r>
            <a:r>
              <a:rPr lang="sv-SE" sz="1600" b="0" dirty="0">
                <a:solidFill>
                  <a:srgbClr val="FF6600"/>
                </a:solidFill>
              </a:rPr>
              <a:t>623–635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692"/>
            <a:ext cx="8291513" cy="706437"/>
          </a:xfrm>
        </p:spPr>
        <p:txBody>
          <a:bodyPr/>
          <a:lstStyle/>
          <a:p>
            <a:pPr eaLnBrk="1" hangingPunct="1"/>
            <a:r>
              <a:rPr lang="tr-TR" sz="4000" dirty="0" smtClean="0">
                <a:solidFill>
                  <a:srgbClr val="FFFF00"/>
                </a:solidFill>
                <a:cs typeface="Arial" pitchFamily="34" charset="0"/>
              </a:rPr>
              <a:t>AÜSS tedavi seçenekleri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819510"/>
            <a:ext cx="7460040" cy="546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/>
              <a:buChar char="•"/>
            </a:pPr>
            <a:r>
              <a:rPr lang="tr-TR" sz="2000" dirty="0" smtClean="0">
                <a:solidFill>
                  <a:schemeClr val="bg1"/>
                </a:solidFill>
                <a:cs typeface="Arial" pitchFamily="34" charset="0"/>
              </a:rPr>
              <a:t>İzlem</a:t>
            </a:r>
            <a:endParaRPr lang="tr-TR" sz="20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25000"/>
              </a:lnSpc>
            </a:pPr>
            <a:endParaRPr lang="tr-TR" sz="20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lnSpc>
                <a:spcPct val="125000"/>
              </a:lnSpc>
              <a:buFont typeface="Arial"/>
              <a:buChar char="•"/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Medikal tedavi</a:t>
            </a:r>
          </a:p>
          <a:p>
            <a:pPr lvl="1">
              <a:lnSpc>
                <a:spcPct val="125000"/>
              </a:lnSpc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tr-TR" sz="2000" dirty="0" err="1" smtClean="0">
                <a:solidFill>
                  <a:schemeClr val="bg1"/>
                </a:solidFill>
                <a:cs typeface="Arial" pitchFamily="34" charset="0"/>
              </a:rPr>
              <a:t>Fitoterapi</a:t>
            </a:r>
            <a:endParaRPr lang="tr-TR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lvl="1">
              <a:lnSpc>
                <a:spcPct val="125000"/>
              </a:lnSpc>
            </a:pPr>
            <a:r>
              <a:rPr lang="tr-TR" sz="2000" dirty="0" smtClean="0">
                <a:solidFill>
                  <a:schemeClr val="bg1"/>
                </a:solidFill>
                <a:cs typeface="Arial" pitchFamily="34" charset="0"/>
              </a:rPr>
              <a:t>- Alfa </a:t>
            </a:r>
            <a:r>
              <a:rPr lang="tr-TR" sz="2000" dirty="0" err="1">
                <a:solidFill>
                  <a:schemeClr val="bg1"/>
                </a:solidFill>
                <a:cs typeface="Arial" pitchFamily="34" charset="0"/>
              </a:rPr>
              <a:t>bloker</a:t>
            </a: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lvl="1">
              <a:lnSpc>
                <a:spcPct val="125000"/>
              </a:lnSpc>
            </a:pPr>
            <a:r>
              <a:rPr lang="tr-TR" sz="2000" dirty="0" smtClean="0">
                <a:solidFill>
                  <a:schemeClr val="bg1"/>
                </a:solidFill>
                <a:cs typeface="Arial" pitchFamily="34" charset="0"/>
              </a:rPr>
              <a:t>- 5</a:t>
            </a: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-ARİ</a:t>
            </a:r>
          </a:p>
          <a:p>
            <a:pPr lvl="1">
              <a:lnSpc>
                <a:spcPct val="125000"/>
              </a:lnSpc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tr-TR" sz="2000" dirty="0" err="1" smtClean="0">
                <a:solidFill>
                  <a:schemeClr val="bg1"/>
                </a:solidFill>
                <a:cs typeface="Arial" pitchFamily="34" charset="0"/>
              </a:rPr>
              <a:t>Antimuskarinikler</a:t>
            </a:r>
            <a:endParaRPr lang="tr-TR" sz="2000" dirty="0">
              <a:solidFill>
                <a:schemeClr val="bg1"/>
              </a:solidFill>
              <a:cs typeface="Arial" pitchFamily="34" charset="0"/>
            </a:endParaRPr>
          </a:p>
          <a:p>
            <a:pPr lvl="1">
              <a:lnSpc>
                <a:spcPct val="125000"/>
              </a:lnSpc>
            </a:pPr>
            <a:r>
              <a:rPr lang="tr-TR" sz="2000" dirty="0" smtClean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tr-TR" sz="2000" dirty="0" err="1" smtClean="0">
                <a:solidFill>
                  <a:schemeClr val="bg1"/>
                </a:solidFill>
                <a:cs typeface="Arial" pitchFamily="34" charset="0"/>
              </a:rPr>
              <a:t>Desmopressin</a:t>
            </a:r>
            <a:endParaRPr lang="tr-TR" sz="2000" dirty="0">
              <a:solidFill>
                <a:schemeClr val="bg1"/>
              </a:solidFill>
              <a:cs typeface="Arial" pitchFamily="34" charset="0"/>
            </a:endParaRPr>
          </a:p>
          <a:p>
            <a:pPr lvl="1">
              <a:lnSpc>
                <a:spcPct val="125000"/>
              </a:lnSpc>
            </a:pPr>
            <a:r>
              <a:rPr lang="tr-TR" sz="2000" dirty="0" smtClean="0">
                <a:solidFill>
                  <a:schemeClr val="bg1"/>
                </a:solidFill>
                <a:cs typeface="Arial" pitchFamily="34" charset="0"/>
              </a:rPr>
              <a:t>- PDE5i</a:t>
            </a:r>
            <a:endParaRPr lang="tr-TR" sz="2000" dirty="0">
              <a:solidFill>
                <a:schemeClr val="bg1"/>
              </a:solidFill>
              <a:cs typeface="Arial" pitchFamily="34" charset="0"/>
            </a:endParaRPr>
          </a:p>
          <a:p>
            <a:pPr lvl="1">
              <a:lnSpc>
                <a:spcPct val="125000"/>
              </a:lnSpc>
            </a:pPr>
            <a:r>
              <a:rPr lang="tr-TR" sz="2000" i="1" dirty="0" smtClean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tr-TR" sz="2000" dirty="0" smtClean="0">
                <a:solidFill>
                  <a:schemeClr val="bg1"/>
                </a:solidFill>
                <a:cs typeface="Arial" pitchFamily="34" charset="0"/>
              </a:rPr>
              <a:t>Kombinasyon tedavileri</a:t>
            </a:r>
            <a:endParaRPr lang="tr-TR" sz="2000" dirty="0">
              <a:solidFill>
                <a:schemeClr val="bg1"/>
              </a:solidFill>
              <a:cs typeface="Arial" pitchFamily="34" charset="0"/>
            </a:endParaRPr>
          </a:p>
          <a:p>
            <a:pPr lvl="2">
              <a:lnSpc>
                <a:spcPct val="125000"/>
              </a:lnSpc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Alfa </a:t>
            </a:r>
            <a:r>
              <a:rPr lang="tr-TR" sz="2000" dirty="0" err="1">
                <a:solidFill>
                  <a:schemeClr val="bg1"/>
                </a:solidFill>
                <a:cs typeface="Arial" pitchFamily="34" charset="0"/>
              </a:rPr>
              <a:t>bloker</a:t>
            </a: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 + 5-ARİ</a:t>
            </a:r>
          </a:p>
          <a:p>
            <a:pPr lvl="2">
              <a:lnSpc>
                <a:spcPct val="125000"/>
              </a:lnSpc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Alfa </a:t>
            </a:r>
            <a:r>
              <a:rPr lang="tr-TR" sz="2000" dirty="0" err="1">
                <a:solidFill>
                  <a:schemeClr val="bg1"/>
                </a:solidFill>
                <a:cs typeface="Arial" pitchFamily="34" charset="0"/>
              </a:rPr>
              <a:t>bloker</a:t>
            </a: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 + </a:t>
            </a:r>
            <a:r>
              <a:rPr lang="tr-TR" sz="2000" dirty="0" err="1" smtClean="0">
                <a:solidFill>
                  <a:schemeClr val="bg1"/>
                </a:solidFill>
                <a:cs typeface="Arial" pitchFamily="34" charset="0"/>
              </a:rPr>
              <a:t>Antimuskarinik</a:t>
            </a:r>
            <a:endParaRPr lang="tr-TR" sz="2000" dirty="0">
              <a:solidFill>
                <a:schemeClr val="bg1"/>
              </a:solidFill>
              <a:cs typeface="Arial" pitchFamily="34" charset="0"/>
            </a:endParaRPr>
          </a:p>
          <a:p>
            <a:pPr lvl="2">
              <a:lnSpc>
                <a:spcPct val="125000"/>
              </a:lnSpc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Alfa </a:t>
            </a:r>
            <a:r>
              <a:rPr lang="tr-TR" sz="2000" dirty="0" err="1">
                <a:solidFill>
                  <a:schemeClr val="bg1"/>
                </a:solidFill>
                <a:cs typeface="Arial" pitchFamily="34" charset="0"/>
              </a:rPr>
              <a:t>bloker</a:t>
            </a: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 + PDE-5i</a:t>
            </a:r>
          </a:p>
          <a:p>
            <a:pPr lvl="2">
              <a:lnSpc>
                <a:spcPct val="125000"/>
              </a:lnSpc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PDE-5i + 5-ARİ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20" y="783130"/>
            <a:ext cx="4608080" cy="43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08520" y="-129505"/>
            <a:ext cx="9221266" cy="11430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Combat 4. yıl sonu sonuçları (IPSS)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8132" y="4381822"/>
            <a:ext cx="9001000" cy="2476178"/>
          </a:xfrm>
        </p:spPr>
        <p:txBody>
          <a:bodyPr>
            <a:normAutofit fontScale="85000" lnSpcReduction="20000"/>
          </a:bodyPr>
          <a:lstStyle/>
          <a:p>
            <a:r>
              <a:rPr lang="tr-TR" sz="3100" dirty="0" smtClean="0">
                <a:solidFill>
                  <a:schemeClr val="bg1"/>
                </a:solidFill>
              </a:rPr>
              <a:t>Kombinasyon &gt; </a:t>
            </a:r>
            <a:r>
              <a:rPr lang="tr-TR" sz="3100" dirty="0" err="1" smtClean="0">
                <a:solidFill>
                  <a:schemeClr val="bg1"/>
                </a:solidFill>
              </a:rPr>
              <a:t>Tamsulosin</a:t>
            </a:r>
            <a:r>
              <a:rPr lang="tr-TR" sz="3100" dirty="0" smtClean="0">
                <a:solidFill>
                  <a:schemeClr val="bg1"/>
                </a:solidFill>
              </a:rPr>
              <a:t>: bütün gruplar</a:t>
            </a:r>
          </a:p>
          <a:p>
            <a:r>
              <a:rPr lang="tr-TR" sz="3100" dirty="0" smtClean="0">
                <a:solidFill>
                  <a:schemeClr val="bg1"/>
                </a:solidFill>
              </a:rPr>
              <a:t>Kombinasyon = </a:t>
            </a:r>
            <a:r>
              <a:rPr lang="tr-TR" sz="3100" dirty="0" err="1" smtClean="0">
                <a:solidFill>
                  <a:schemeClr val="bg1"/>
                </a:solidFill>
              </a:rPr>
              <a:t>Dutasteride</a:t>
            </a:r>
            <a:r>
              <a:rPr lang="tr-TR" sz="31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tr-TR" sz="2900" dirty="0" smtClean="0">
                <a:solidFill>
                  <a:srgbClr val="FFC000"/>
                </a:solidFill>
              </a:rPr>
              <a:t>IPSS QOL&lt;4</a:t>
            </a:r>
          </a:p>
          <a:p>
            <a:pPr lvl="1"/>
            <a:r>
              <a:rPr lang="tr-TR" sz="2900" dirty="0" smtClean="0">
                <a:solidFill>
                  <a:srgbClr val="FFC000"/>
                </a:solidFill>
              </a:rPr>
              <a:t>Yaşlı &gt;66</a:t>
            </a:r>
          </a:p>
          <a:p>
            <a:pPr lvl="1"/>
            <a:r>
              <a:rPr lang="tr-TR" sz="2900" dirty="0" smtClean="0">
                <a:solidFill>
                  <a:srgbClr val="FFC000"/>
                </a:solidFill>
              </a:rPr>
              <a:t>Zayıf (BMI&lt;26.8)</a:t>
            </a:r>
          </a:p>
          <a:p>
            <a:pPr lvl="1"/>
            <a:r>
              <a:rPr lang="tr-TR" sz="2900" dirty="0" smtClean="0">
                <a:solidFill>
                  <a:srgbClr val="FFC000"/>
                </a:solidFill>
              </a:rPr>
              <a:t>BII &lt;5</a:t>
            </a:r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39407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08520" y="-129505"/>
            <a:ext cx="9221266" cy="11430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Q </a:t>
            </a:r>
            <a:r>
              <a:rPr lang="tr-TR" dirty="0" err="1" smtClean="0">
                <a:solidFill>
                  <a:srgbClr val="FFFF00"/>
                </a:solidFill>
              </a:rPr>
              <a:t>max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4553" y="5200972"/>
            <a:ext cx="9001000" cy="1639466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Q </a:t>
            </a:r>
            <a:r>
              <a:rPr lang="tr-TR" dirty="0" err="1" smtClean="0">
                <a:solidFill>
                  <a:schemeClr val="bg1"/>
                </a:solidFill>
              </a:rPr>
              <a:t>max</a:t>
            </a:r>
            <a:r>
              <a:rPr lang="tr-TR" dirty="0" smtClean="0">
                <a:solidFill>
                  <a:schemeClr val="bg1"/>
                </a:solidFill>
              </a:rPr>
              <a:t> 48. ay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Kombinasyon &gt;</a:t>
            </a:r>
            <a:r>
              <a:rPr lang="tr-TR" dirty="0" err="1" smtClean="0">
                <a:solidFill>
                  <a:schemeClr val="bg1"/>
                </a:solidFill>
              </a:rPr>
              <a:t>Dutasteride</a:t>
            </a:r>
            <a:r>
              <a:rPr lang="tr-TR" dirty="0" smtClean="0">
                <a:solidFill>
                  <a:schemeClr val="bg1"/>
                </a:solidFill>
              </a:rPr>
              <a:t>&gt;</a:t>
            </a:r>
            <a:r>
              <a:rPr lang="tr-TR" dirty="0" err="1" smtClean="0">
                <a:solidFill>
                  <a:schemeClr val="bg1"/>
                </a:solidFill>
              </a:rPr>
              <a:t>Tamsulosin</a:t>
            </a:r>
            <a:r>
              <a:rPr lang="tr-TR" dirty="0" smtClean="0">
                <a:solidFill>
                  <a:schemeClr val="bg1"/>
                </a:solidFill>
              </a:rPr>
              <a:t>: bütün gruplar 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Kombinasyon-</a:t>
            </a:r>
            <a:r>
              <a:rPr lang="tr-TR" dirty="0" err="1" smtClean="0">
                <a:solidFill>
                  <a:schemeClr val="bg1"/>
                </a:solidFill>
              </a:rPr>
              <a:t>dutasteride</a:t>
            </a:r>
            <a:r>
              <a:rPr lang="tr-TR" dirty="0" smtClean="0">
                <a:solidFill>
                  <a:schemeClr val="bg1"/>
                </a:solidFill>
              </a:rPr>
              <a:t> NS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Kombinasyon tedavisinde PV ile Q </a:t>
            </a:r>
            <a:r>
              <a:rPr lang="tr-TR" dirty="0" err="1" smtClean="0">
                <a:solidFill>
                  <a:schemeClr val="bg1"/>
                </a:solidFill>
              </a:rPr>
              <a:t>max</a:t>
            </a:r>
            <a:r>
              <a:rPr lang="tr-TR" dirty="0" smtClean="0">
                <a:solidFill>
                  <a:schemeClr val="bg1"/>
                </a:solidFill>
              </a:rPr>
              <a:t> artışı orantılı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74" y="764704"/>
            <a:ext cx="5602677" cy="42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Kombinasyon tedavisinde 5ARI kesersek ne olur?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tr-TR" sz="2700" dirty="0" smtClean="0">
                <a:solidFill>
                  <a:schemeClr val="bg1"/>
                </a:solidFill>
              </a:rPr>
              <a:t>1 yıl kombinasyon tedavisi alan ve sonrasında 5ARI kesilen hastalarda 2. yılda prostat volümü, IPSS, PSA;</a:t>
            </a:r>
          </a:p>
          <a:p>
            <a:pPr lvl="1"/>
            <a:r>
              <a:rPr lang="tr-TR" sz="2400" dirty="0" smtClean="0">
                <a:solidFill>
                  <a:schemeClr val="bg1"/>
                </a:solidFill>
              </a:rPr>
              <a:t>Grup 1: </a:t>
            </a:r>
            <a:r>
              <a:rPr lang="tr-TR" sz="2400" dirty="0" err="1" smtClean="0">
                <a:solidFill>
                  <a:schemeClr val="bg1"/>
                </a:solidFill>
              </a:rPr>
              <a:t>finasteride</a:t>
            </a:r>
            <a:r>
              <a:rPr lang="tr-TR" sz="2400" dirty="0" smtClean="0">
                <a:solidFill>
                  <a:schemeClr val="bg1"/>
                </a:solidFill>
              </a:rPr>
              <a:t> + alfa </a:t>
            </a:r>
            <a:r>
              <a:rPr lang="tr-TR" sz="2400" dirty="0" err="1" smtClean="0">
                <a:solidFill>
                  <a:schemeClr val="bg1"/>
                </a:solidFill>
              </a:rPr>
              <a:t>bloker</a:t>
            </a:r>
            <a:endParaRPr lang="tr-TR" sz="2400" dirty="0" smtClean="0">
              <a:solidFill>
                <a:schemeClr val="bg1"/>
              </a:solidFill>
            </a:endParaRPr>
          </a:p>
          <a:p>
            <a:pPr lvl="1"/>
            <a:r>
              <a:rPr lang="tr-TR" sz="2400" dirty="0" smtClean="0">
                <a:solidFill>
                  <a:schemeClr val="bg1"/>
                </a:solidFill>
              </a:rPr>
              <a:t>Grup 2: </a:t>
            </a:r>
            <a:r>
              <a:rPr lang="tr-TR" sz="2400" dirty="0" err="1" smtClean="0">
                <a:solidFill>
                  <a:schemeClr val="bg1"/>
                </a:solidFill>
              </a:rPr>
              <a:t>dutasteride</a:t>
            </a:r>
            <a:r>
              <a:rPr lang="tr-TR" sz="2400" dirty="0" smtClean="0">
                <a:solidFill>
                  <a:schemeClr val="bg1"/>
                </a:solidFill>
              </a:rPr>
              <a:t> + alfa </a:t>
            </a:r>
            <a:r>
              <a:rPr lang="tr-TR" sz="2400" dirty="0" err="1" smtClean="0">
                <a:solidFill>
                  <a:schemeClr val="bg1"/>
                </a:solidFill>
              </a:rPr>
              <a:t>bloker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1. yıl  PV: % 24.5 ↓ vs % 26.1 ↓*</a:t>
            </a:r>
          </a:p>
          <a:p>
            <a:pPr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            PSA: % 48.9 ↓ vs % 50.9 ↓*</a:t>
            </a:r>
          </a:p>
          <a:p>
            <a:pPr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            IPSS:  %31.5 ↓ vs % 30.9 ↓*      *p&lt;0.001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2.yıl  PV: % 91  vs % 87.6   </a:t>
            </a:r>
          </a:p>
          <a:p>
            <a:pPr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            PSA: % 95.1  vs % 94 </a:t>
            </a:r>
          </a:p>
          <a:p>
            <a:pPr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            IPSS:  %11.2 ↑ vs % 8.7 ↑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325080" y="6402814"/>
            <a:ext cx="4070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0" dirty="0" err="1" smtClean="0">
                <a:solidFill>
                  <a:srgbClr val="FFFF00"/>
                </a:solidFill>
              </a:rPr>
              <a:t>Jeong</a:t>
            </a:r>
            <a:r>
              <a:rPr lang="tr-TR" sz="1600" b="0" dirty="0" smtClean="0">
                <a:solidFill>
                  <a:srgbClr val="FFFF00"/>
                </a:solidFill>
              </a:rPr>
              <a:t> Y.B. Et al, </a:t>
            </a:r>
            <a:r>
              <a:rPr lang="tr-TR" sz="1600" b="0" dirty="0" err="1" smtClean="0">
                <a:solidFill>
                  <a:srgbClr val="FFFF00"/>
                </a:solidFill>
              </a:rPr>
              <a:t>Urology</a:t>
            </a:r>
            <a:r>
              <a:rPr lang="tr-TR" sz="1600" b="0" dirty="0" smtClean="0">
                <a:solidFill>
                  <a:srgbClr val="FFFF00"/>
                </a:solidFill>
              </a:rPr>
              <a:t> 2009 </a:t>
            </a:r>
            <a:r>
              <a:rPr lang="tr-TR" sz="1600" b="0" dirty="0" err="1" smtClean="0">
                <a:solidFill>
                  <a:srgbClr val="FFFF00"/>
                </a:solidFill>
              </a:rPr>
              <a:t>Apr</a:t>
            </a:r>
            <a:r>
              <a:rPr lang="tr-TR" sz="1600" b="0" dirty="0" smtClean="0">
                <a:solidFill>
                  <a:srgbClr val="FFFF00"/>
                </a:solidFill>
              </a:rPr>
              <a:t>;73(4):802-6.</a:t>
            </a:r>
            <a:endParaRPr lang="tr-TR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99983"/>
            <a:ext cx="8229600" cy="53283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Kombinasyon tedavisi; </a:t>
            </a:r>
          </a:p>
          <a:p>
            <a:pPr lvl="1"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Orta ve şiddetli AÜSS</a:t>
            </a:r>
          </a:p>
          <a:p>
            <a:pPr lvl="1"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Büyük prostat  &gt; 40cc ve düşük </a:t>
            </a:r>
            <a:r>
              <a:rPr lang="tr-TR" sz="2400" dirty="0" err="1" smtClean="0">
                <a:solidFill>
                  <a:schemeClr val="bg1"/>
                </a:solidFill>
              </a:rPr>
              <a:t>Qmax</a:t>
            </a:r>
            <a:r>
              <a:rPr lang="tr-TR" sz="2400" dirty="0" smtClean="0">
                <a:solidFill>
                  <a:schemeClr val="bg1"/>
                </a:solidFill>
              </a:rPr>
              <a:t> olan hastalarda önerilmektedir*.</a:t>
            </a:r>
            <a:endParaRPr lang="tr-TR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Kombinasyon tedavisi 1 yıldan kısa olmamalıdır*.</a:t>
            </a:r>
          </a:p>
          <a:p>
            <a:pPr eaLnBrk="1" hangingPunct="1">
              <a:defRPr/>
            </a:pPr>
            <a:endParaRPr lang="tr-TR" sz="24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IPSS </a:t>
            </a:r>
            <a:r>
              <a:rPr lang="tr-TR" sz="2400" dirty="0">
                <a:solidFill>
                  <a:schemeClr val="bg1"/>
                </a:solidFill>
              </a:rPr>
              <a:t>&lt;20 </a:t>
            </a:r>
            <a:r>
              <a:rPr lang="tr-TR" sz="2400" dirty="0" smtClean="0">
                <a:solidFill>
                  <a:schemeClr val="bg1"/>
                </a:solidFill>
              </a:rPr>
              <a:t>olan hastalarda 6. aydan sonra; alfa </a:t>
            </a:r>
            <a:r>
              <a:rPr lang="tr-TR" sz="2400" dirty="0" err="1" smtClean="0">
                <a:solidFill>
                  <a:schemeClr val="bg1"/>
                </a:solidFill>
              </a:rPr>
              <a:t>bloker</a:t>
            </a:r>
            <a:r>
              <a:rPr lang="tr-TR" sz="2400" dirty="0" smtClean="0">
                <a:solidFill>
                  <a:schemeClr val="bg1"/>
                </a:solidFill>
              </a:rPr>
              <a:t> kesilip </a:t>
            </a:r>
            <a:r>
              <a:rPr lang="tr-TR" sz="2400" dirty="0">
                <a:solidFill>
                  <a:schemeClr val="bg1"/>
                </a:solidFill>
              </a:rPr>
              <a:t>5ARI </a:t>
            </a:r>
            <a:r>
              <a:rPr lang="tr-TR" sz="2400" dirty="0" smtClean="0">
                <a:solidFill>
                  <a:schemeClr val="bg1"/>
                </a:solidFill>
              </a:rPr>
              <a:t>tedavisiyle devam edilebilir.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bg1"/>
                </a:solidFill>
              </a:rPr>
              <a:t>Büyük prostat (&gt;60 cc ve PSA &gt; 4 </a:t>
            </a:r>
            <a:r>
              <a:rPr lang="tr-TR" sz="2400" dirty="0" err="1" smtClean="0">
                <a:solidFill>
                  <a:schemeClr val="bg1"/>
                </a:solidFill>
              </a:rPr>
              <a:t>ng</a:t>
            </a:r>
            <a:r>
              <a:rPr lang="tr-TR" sz="2400" dirty="0" smtClean="0">
                <a:solidFill>
                  <a:schemeClr val="bg1"/>
                </a:solidFill>
              </a:rPr>
              <a:t>/dl) olan hastalarda alfa </a:t>
            </a:r>
            <a:r>
              <a:rPr lang="tr-TR" sz="2400" dirty="0" err="1" smtClean="0">
                <a:solidFill>
                  <a:schemeClr val="bg1"/>
                </a:solidFill>
              </a:rPr>
              <a:t>bloker</a:t>
            </a:r>
            <a:r>
              <a:rPr lang="tr-TR" sz="2400" dirty="0" smtClean="0">
                <a:solidFill>
                  <a:schemeClr val="bg1"/>
                </a:solidFill>
              </a:rPr>
              <a:t> 12-15. ayda kesilebilir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5868144" y="3264058"/>
            <a:ext cx="2356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 </a:t>
            </a:r>
            <a:r>
              <a:rPr lang="tr-TR" sz="20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tr-TR" sz="2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tr-TR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8340"/>
            <a:ext cx="9144000" cy="15996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Alfa </a:t>
            </a:r>
            <a:r>
              <a:rPr lang="tr-TR" sz="4000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bloker</a:t>
            </a:r>
            <a: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+ </a:t>
            </a:r>
            <a:r>
              <a:rPr lang="tr-TR" sz="4000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Antimuskarinik</a:t>
            </a:r>
            <a: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/>
            </a:r>
            <a:b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</a:br>
            <a:endParaRPr lang="en-US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95536" y="1734892"/>
            <a:ext cx="8291264" cy="964704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6 RCT, meta-analiz, 2,224 AUSS hastası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Alfa </a:t>
            </a:r>
            <a:r>
              <a:rPr lang="tr-TR" dirty="0" err="1" smtClean="0">
                <a:solidFill>
                  <a:srgbClr val="FFFFFF"/>
                </a:solidFill>
              </a:rPr>
              <a:t>bloker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 err="1" smtClean="0">
                <a:solidFill>
                  <a:srgbClr val="FFFFFF"/>
                </a:solidFill>
              </a:rPr>
              <a:t>vs</a:t>
            </a:r>
            <a:r>
              <a:rPr lang="tr-TR" dirty="0" smtClean="0">
                <a:solidFill>
                  <a:srgbClr val="FFFFFF"/>
                </a:solidFill>
              </a:rPr>
              <a:t> Alfa </a:t>
            </a:r>
            <a:r>
              <a:rPr lang="tr-TR" dirty="0" err="1" smtClean="0">
                <a:solidFill>
                  <a:srgbClr val="FFFFFF"/>
                </a:solidFill>
              </a:rPr>
              <a:t>bloker+antimuskarinik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2E401C-6109-4F5D-B4BC-53BA03513955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88" y="3611877"/>
            <a:ext cx="9174575" cy="298547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51520" y="660838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Li J et al. </a:t>
            </a:r>
            <a:r>
              <a:rPr lang="en-US" sz="1400" dirty="0" err="1">
                <a:solidFill>
                  <a:srgbClr val="FFFF00"/>
                </a:solidFill>
              </a:rPr>
              <a:t>Sci</a:t>
            </a:r>
            <a:r>
              <a:rPr lang="en-US" sz="1400" dirty="0">
                <a:solidFill>
                  <a:srgbClr val="FFFF00"/>
                </a:solidFill>
              </a:rPr>
              <a:t> Rep. 2014 Feb 4;4:3948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064413" y="301685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err="1" smtClean="0">
                <a:solidFill>
                  <a:srgbClr val="FFFFFF"/>
                </a:solidFill>
              </a:rPr>
              <a:t>Tamsulosin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endParaRPr lang="tr-TR" sz="1800" dirty="0" smtClean="0">
              <a:solidFill>
                <a:srgbClr val="FFFFFF"/>
              </a:solidFill>
            </a:endParaRPr>
          </a:p>
          <a:p>
            <a:r>
              <a:rPr lang="tr-TR" sz="1800" dirty="0" err="1" smtClean="0">
                <a:solidFill>
                  <a:srgbClr val="FFFFFF"/>
                </a:solidFill>
              </a:rPr>
              <a:t>Tolterodin</a:t>
            </a:r>
            <a:r>
              <a:rPr lang="tr-TR" sz="18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360557" y="2998693"/>
            <a:ext cx="120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err="1" smtClean="0">
                <a:solidFill>
                  <a:srgbClr val="FFFFFF"/>
                </a:solidFill>
              </a:rPr>
              <a:t>Terazosin</a:t>
            </a:r>
            <a:endParaRPr lang="tr-TR" sz="1800" dirty="0" smtClean="0">
              <a:solidFill>
                <a:srgbClr val="FFFFFF"/>
              </a:solidFill>
            </a:endParaRPr>
          </a:p>
          <a:p>
            <a:r>
              <a:rPr lang="tr-TR" sz="1800" dirty="0" err="1" smtClean="0">
                <a:solidFill>
                  <a:srgbClr val="FFFFFF"/>
                </a:solidFill>
              </a:rPr>
              <a:t>Tolterodin</a:t>
            </a:r>
            <a:endParaRPr lang="tr-TR" sz="1800" dirty="0" smtClean="0">
              <a:solidFill>
                <a:srgbClr val="FFFFFF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12685" y="2996952"/>
            <a:ext cx="149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err="1" smtClean="0">
                <a:solidFill>
                  <a:srgbClr val="FFFFFF"/>
                </a:solidFill>
              </a:rPr>
              <a:t>Tamsulosin</a:t>
            </a:r>
            <a:r>
              <a:rPr lang="tr-TR" sz="1800" dirty="0" smtClean="0">
                <a:solidFill>
                  <a:srgbClr val="FFFFFF"/>
                </a:solidFill>
              </a:rPr>
              <a:t> </a:t>
            </a:r>
            <a:r>
              <a:rPr lang="tr-TR" sz="1800" dirty="0" err="1" smtClean="0">
                <a:solidFill>
                  <a:srgbClr val="FFFFFF"/>
                </a:solidFill>
              </a:rPr>
              <a:t>Oxybutynin</a:t>
            </a:r>
            <a:endParaRPr lang="tr-TR" sz="1800" dirty="0" smtClean="0">
              <a:solidFill>
                <a:srgbClr val="FFFFFF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725530" y="2996951"/>
            <a:ext cx="149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>
                <a:solidFill>
                  <a:srgbClr val="FFFFFF"/>
                </a:solidFill>
              </a:rPr>
              <a:t>Alfa </a:t>
            </a:r>
            <a:r>
              <a:rPr lang="tr-TR" sz="1800" dirty="0" err="1" smtClean="0">
                <a:solidFill>
                  <a:srgbClr val="FFFFFF"/>
                </a:solidFill>
              </a:rPr>
              <a:t>bloker</a:t>
            </a:r>
            <a:r>
              <a:rPr lang="tr-TR" sz="1800" dirty="0" smtClean="0">
                <a:solidFill>
                  <a:srgbClr val="FFFFFF"/>
                </a:solidFill>
              </a:rPr>
              <a:t> </a:t>
            </a:r>
            <a:r>
              <a:rPr lang="tr-TR" sz="1800" dirty="0" err="1" smtClean="0">
                <a:solidFill>
                  <a:srgbClr val="FFFFFF"/>
                </a:solidFill>
              </a:rPr>
              <a:t>Tolterodine</a:t>
            </a:r>
            <a:endParaRPr lang="tr-TR" sz="1800" dirty="0" smtClean="0">
              <a:solidFill>
                <a:srgbClr val="FFFFFF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732017" y="2998693"/>
            <a:ext cx="149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err="1" smtClean="0">
                <a:solidFill>
                  <a:srgbClr val="FFFFFF"/>
                </a:solidFill>
              </a:rPr>
              <a:t>Tamsulosin</a:t>
            </a:r>
            <a:endParaRPr lang="tr-TR" sz="1800" dirty="0" smtClean="0">
              <a:solidFill>
                <a:srgbClr val="FFFFFF"/>
              </a:solidFill>
            </a:endParaRPr>
          </a:p>
          <a:p>
            <a:r>
              <a:rPr lang="tr-TR" sz="1800" dirty="0" err="1" smtClean="0">
                <a:solidFill>
                  <a:srgbClr val="FFFFFF"/>
                </a:solidFill>
              </a:rPr>
              <a:t>Solifenasin</a:t>
            </a:r>
            <a:endParaRPr lang="tr-TR" sz="1800" dirty="0" smtClean="0">
              <a:solidFill>
                <a:srgbClr val="FFFFFF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901852" y="3008730"/>
            <a:ext cx="149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err="1" smtClean="0">
                <a:solidFill>
                  <a:srgbClr val="FFFFFF"/>
                </a:solidFill>
              </a:rPr>
              <a:t>Tamsulosin</a:t>
            </a:r>
            <a:r>
              <a:rPr lang="tr-TR" sz="1800" dirty="0" smtClean="0">
                <a:solidFill>
                  <a:srgbClr val="FFFFFF"/>
                </a:solidFill>
              </a:rPr>
              <a:t> </a:t>
            </a:r>
            <a:r>
              <a:rPr lang="tr-TR" sz="1800" dirty="0" err="1" smtClean="0">
                <a:solidFill>
                  <a:srgbClr val="FFFFFF"/>
                </a:solidFill>
              </a:rPr>
              <a:t>Solifenasin</a:t>
            </a:r>
            <a:endParaRPr lang="tr-TR" sz="18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0"/>
            <a:ext cx="8556410" cy="1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2E401C-6109-4F5D-B4BC-53BA03513955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30" y="44624"/>
            <a:ext cx="9150730" cy="233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880"/>
            <a:ext cx="9144000" cy="2310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4653136"/>
            <a:ext cx="9180512" cy="1736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5496" y="638132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Q </a:t>
            </a:r>
            <a:r>
              <a:rPr lang="tr-TR" sz="2800" dirty="0" err="1" smtClean="0">
                <a:solidFill>
                  <a:schemeClr val="bg1"/>
                </a:solidFill>
              </a:rPr>
              <a:t>max</a:t>
            </a:r>
            <a:r>
              <a:rPr lang="tr-TR" sz="2800" dirty="0" smtClean="0">
                <a:solidFill>
                  <a:schemeClr val="bg1"/>
                </a:solidFill>
              </a:rPr>
              <a:t> NS, PMR +10 cc*, IPSS -2.4*, IPSS-s -1.6*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Alfa </a:t>
            </a:r>
            <a:r>
              <a:rPr lang="tr-TR" sz="4000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bloker</a:t>
            </a:r>
            <a: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+ </a:t>
            </a:r>
            <a:r>
              <a:rPr lang="tr-TR" sz="4000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Antimuskarinik</a:t>
            </a:r>
            <a: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/>
            </a:r>
            <a:b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</a:br>
            <a:endParaRPr lang="en-US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3606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Depolama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semptomları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monoterapiyle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alfa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bloker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düzelmeyen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hastalarda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kombinasyon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tedavisi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önerilebilinir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Tedavi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süresince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hastalar</a:t>
            </a:r>
            <a:r>
              <a:rPr lang="en-US" dirty="0" smtClean="0">
                <a:solidFill>
                  <a:schemeClr val="bg1"/>
                </a:solidFill>
              </a:rPr>
              <a:t> PMR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AUR </a:t>
            </a:r>
            <a:r>
              <a:rPr lang="en-US" dirty="0" err="1" smtClean="0">
                <a:solidFill>
                  <a:schemeClr val="bg1"/>
                </a:solidFill>
              </a:rPr>
              <a:t>açısından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takip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edilmelidir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338314"/>
            <a:ext cx="8597900" cy="1950547"/>
          </a:xfrm>
          <a:prstGeom prst="rect">
            <a:avLst/>
          </a:prstGeom>
        </p:spPr>
      </p:pic>
      <p:sp>
        <p:nvSpPr>
          <p:cNvPr id="8" name="3 Metin kutusu"/>
          <p:cNvSpPr txBox="1">
            <a:spLocks noChangeArrowheads="1"/>
          </p:cNvSpPr>
          <p:nvPr/>
        </p:nvSpPr>
        <p:spPr bwMode="auto">
          <a:xfrm>
            <a:off x="6067972" y="6484954"/>
            <a:ext cx="2102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EAU </a:t>
            </a:r>
            <a:r>
              <a:rPr lang="tr-TR" dirty="0" err="1" smtClean="0">
                <a:solidFill>
                  <a:srgbClr val="FFFF00"/>
                </a:solidFill>
              </a:rPr>
              <a:t>guidelines</a:t>
            </a:r>
            <a:r>
              <a:rPr lang="tr-TR" dirty="0" smtClean="0">
                <a:solidFill>
                  <a:srgbClr val="FFFF00"/>
                </a:solidFill>
              </a:rPr>
              <a:t> 2014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33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Alfa </a:t>
            </a:r>
            <a:r>
              <a:rPr lang="tr-TR" sz="4000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bloker</a:t>
            </a:r>
            <a: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+ PDE-5i</a:t>
            </a:r>
            <a:b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</a:br>
            <a:endParaRPr lang="en-US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5 RCT, meta-analiz</a:t>
            </a:r>
          </a:p>
          <a:p>
            <a:r>
              <a:rPr lang="tr-TR" dirty="0" err="1">
                <a:solidFill>
                  <a:schemeClr val="bg1"/>
                </a:solidFill>
              </a:rPr>
              <a:t>Tadalafil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vardenafil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sildenafil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PDE-5 alfa </a:t>
            </a:r>
            <a:r>
              <a:rPr lang="tr-TR" dirty="0" err="1">
                <a:solidFill>
                  <a:schemeClr val="bg1"/>
                </a:solidFill>
              </a:rPr>
              <a:t>blokere</a:t>
            </a:r>
            <a:r>
              <a:rPr lang="tr-TR" dirty="0">
                <a:solidFill>
                  <a:schemeClr val="bg1"/>
                </a:solidFill>
              </a:rPr>
              <a:t> eklendiğinde</a:t>
            </a:r>
          </a:p>
          <a:p>
            <a:pPr lvl="1"/>
            <a:r>
              <a:rPr lang="tr-TR" dirty="0" err="1">
                <a:solidFill>
                  <a:schemeClr val="bg1"/>
                </a:solidFill>
              </a:rPr>
              <a:t>Q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max</a:t>
            </a:r>
            <a:r>
              <a:rPr lang="tr-TR" dirty="0">
                <a:solidFill>
                  <a:schemeClr val="bg1"/>
                </a:solidFill>
              </a:rPr>
              <a:t> +1.5 ml/s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IPSS -1.8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IIEF +3.6</a:t>
            </a:r>
          </a:p>
          <a:p>
            <a:r>
              <a:rPr lang="tr-TR" dirty="0">
                <a:solidFill>
                  <a:schemeClr val="bg1"/>
                </a:solidFill>
              </a:rPr>
              <a:t>Hiçbir çalışmada </a:t>
            </a:r>
            <a:r>
              <a:rPr lang="tr-TR" dirty="0" err="1">
                <a:solidFill>
                  <a:schemeClr val="bg1"/>
                </a:solidFill>
              </a:rPr>
              <a:t>tadalafil</a:t>
            </a:r>
            <a:r>
              <a:rPr lang="tr-TR" dirty="0">
                <a:solidFill>
                  <a:schemeClr val="bg1"/>
                </a:solidFill>
              </a:rPr>
              <a:t> 5 mg kullanılmamış, hasta popülasyonları </a:t>
            </a:r>
            <a:r>
              <a:rPr lang="tr-TR" dirty="0" smtClean="0">
                <a:solidFill>
                  <a:schemeClr val="bg1"/>
                </a:solidFill>
              </a:rPr>
              <a:t>küçük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Tamsulosin</a:t>
            </a:r>
            <a:r>
              <a:rPr lang="tr-TR" dirty="0" smtClean="0">
                <a:solidFill>
                  <a:schemeClr val="bg1"/>
                </a:solidFill>
              </a:rPr>
              <a:t>, </a:t>
            </a:r>
            <a:r>
              <a:rPr lang="tr-TR" dirty="0" err="1" smtClean="0">
                <a:solidFill>
                  <a:schemeClr val="bg1"/>
                </a:solidFill>
              </a:rPr>
              <a:t>tadalafil</a:t>
            </a:r>
            <a:r>
              <a:rPr lang="tr-TR" dirty="0" smtClean="0">
                <a:solidFill>
                  <a:schemeClr val="bg1"/>
                </a:solidFill>
              </a:rPr>
              <a:t> ile kombinasyon için FDA onayı olan tek alfa-</a:t>
            </a:r>
            <a:r>
              <a:rPr lang="tr-TR" dirty="0" err="1">
                <a:solidFill>
                  <a:schemeClr val="bg1"/>
                </a:solidFill>
              </a:rPr>
              <a:t>b</a:t>
            </a:r>
            <a:r>
              <a:rPr lang="tr-TR" dirty="0" err="1" smtClean="0">
                <a:solidFill>
                  <a:schemeClr val="bg1"/>
                </a:solidFill>
              </a:rPr>
              <a:t>loker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6067972" y="6484954"/>
            <a:ext cx="2102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EAU </a:t>
            </a:r>
            <a:r>
              <a:rPr lang="tr-TR" dirty="0" err="1" smtClean="0">
                <a:solidFill>
                  <a:srgbClr val="FFFF00"/>
                </a:solidFill>
              </a:rPr>
              <a:t>guidelines</a:t>
            </a:r>
            <a:r>
              <a:rPr lang="tr-TR" dirty="0" smtClean="0">
                <a:solidFill>
                  <a:srgbClr val="FFFF00"/>
                </a:solidFill>
              </a:rPr>
              <a:t> 2014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2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1680" y="12555"/>
            <a:ext cx="7668344" cy="1143000"/>
          </a:xfrm>
        </p:spPr>
        <p:txBody>
          <a:bodyPr/>
          <a:lstStyle/>
          <a:p>
            <a:r>
              <a:rPr lang="tr-TR" sz="2200" dirty="0" err="1" smtClean="0">
                <a:solidFill>
                  <a:srgbClr val="FFC000"/>
                </a:solidFill>
              </a:rPr>
              <a:t>Tamsulosin</a:t>
            </a:r>
            <a:r>
              <a:rPr lang="tr-TR" sz="2200" dirty="0" smtClean="0">
                <a:solidFill>
                  <a:srgbClr val="FFC000"/>
                </a:solidFill>
              </a:rPr>
              <a:t>	  </a:t>
            </a:r>
            <a:r>
              <a:rPr lang="tr-TR" sz="2200" dirty="0" err="1" smtClean="0">
                <a:solidFill>
                  <a:srgbClr val="FFC000"/>
                </a:solidFill>
              </a:rPr>
              <a:t>vs</a:t>
            </a:r>
            <a:r>
              <a:rPr lang="tr-TR" sz="2200" dirty="0" smtClean="0">
                <a:solidFill>
                  <a:srgbClr val="FFC000"/>
                </a:solidFill>
              </a:rPr>
              <a:t>	 </a:t>
            </a:r>
            <a:r>
              <a:rPr lang="tr-TR" sz="2200" dirty="0" err="1" smtClean="0">
                <a:solidFill>
                  <a:srgbClr val="FFC000"/>
                </a:solidFill>
              </a:rPr>
              <a:t>Tadalafil</a:t>
            </a:r>
            <a:r>
              <a:rPr lang="tr-TR" sz="2200" dirty="0" smtClean="0">
                <a:solidFill>
                  <a:srgbClr val="FFC000"/>
                </a:solidFill>
              </a:rPr>
              <a:t> 10 mg  </a:t>
            </a:r>
            <a:r>
              <a:rPr lang="tr-TR" sz="2200" dirty="0" err="1" smtClean="0">
                <a:solidFill>
                  <a:srgbClr val="FFC000"/>
                </a:solidFill>
              </a:rPr>
              <a:t>vs</a:t>
            </a:r>
            <a:r>
              <a:rPr lang="tr-TR" sz="2200" dirty="0" smtClean="0">
                <a:solidFill>
                  <a:srgbClr val="FFC000"/>
                </a:solidFill>
              </a:rPr>
              <a:t>      Combination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541141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smtClean="0">
                <a:solidFill>
                  <a:srgbClr val="FFFFFF"/>
                </a:solidFill>
              </a:rPr>
              <a:t>EF: Kombinasyon ve </a:t>
            </a:r>
            <a:r>
              <a:rPr lang="tr-TR" sz="2400" dirty="0" err="1" smtClean="0">
                <a:solidFill>
                  <a:srgbClr val="FFFFFF"/>
                </a:solidFill>
              </a:rPr>
              <a:t>Tad</a:t>
            </a:r>
            <a:r>
              <a:rPr lang="tr-TR" sz="2400" dirty="0" smtClean="0">
                <a:solidFill>
                  <a:srgbClr val="FFFFFF"/>
                </a:solidFill>
              </a:rPr>
              <a:t>, </a:t>
            </a:r>
            <a:r>
              <a:rPr lang="tr-TR" sz="2400" dirty="0" err="1" smtClean="0">
                <a:solidFill>
                  <a:srgbClr val="FFFFFF"/>
                </a:solidFill>
              </a:rPr>
              <a:t>tamsulosine</a:t>
            </a:r>
            <a:r>
              <a:rPr lang="tr-TR" sz="2400" dirty="0" smtClean="0">
                <a:solidFill>
                  <a:srgbClr val="FFFFFF"/>
                </a:solidFill>
              </a:rPr>
              <a:t> </a:t>
            </a:r>
            <a:r>
              <a:rPr lang="tr-TR" sz="2400" dirty="0" err="1" smtClean="0">
                <a:solidFill>
                  <a:srgbClr val="FFFFFF"/>
                </a:solidFill>
              </a:rPr>
              <a:t>üsün</a:t>
            </a:r>
            <a:r>
              <a:rPr lang="tr-TR" sz="2400" dirty="0" smtClean="0">
                <a:solidFill>
                  <a:srgbClr val="FFFFFF"/>
                </a:solidFill>
              </a:rPr>
              <a:t>*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IPSS: Kombinasyon ve Tam, </a:t>
            </a:r>
            <a:r>
              <a:rPr lang="tr-TR" sz="2400" dirty="0" err="1" smtClean="0">
                <a:solidFill>
                  <a:srgbClr val="FFFFFF"/>
                </a:solidFill>
              </a:rPr>
              <a:t>tadalafile</a:t>
            </a:r>
            <a:r>
              <a:rPr lang="tr-TR" sz="2400" dirty="0" smtClean="0">
                <a:solidFill>
                  <a:srgbClr val="FFFFFF"/>
                </a:solidFill>
              </a:rPr>
              <a:t> üstün*</a:t>
            </a:r>
          </a:p>
          <a:p>
            <a:r>
              <a:rPr lang="tr-TR" sz="2400" dirty="0" err="1" smtClean="0">
                <a:solidFill>
                  <a:srgbClr val="FFFFFF"/>
                </a:solidFill>
              </a:rPr>
              <a:t>QoL</a:t>
            </a:r>
            <a:r>
              <a:rPr lang="tr-TR" sz="2400" dirty="0" smtClean="0">
                <a:solidFill>
                  <a:srgbClr val="FFFFFF"/>
                </a:solidFill>
              </a:rPr>
              <a:t>: Kombinasyon hem </a:t>
            </a:r>
            <a:r>
              <a:rPr lang="tr-TR" sz="2400" dirty="0" err="1" smtClean="0">
                <a:solidFill>
                  <a:srgbClr val="FFFFFF"/>
                </a:solidFill>
              </a:rPr>
              <a:t>Tad</a:t>
            </a:r>
            <a:r>
              <a:rPr lang="tr-TR" sz="2400" dirty="0" smtClean="0">
                <a:solidFill>
                  <a:srgbClr val="FFFFFF"/>
                </a:solidFill>
              </a:rPr>
              <a:t> hem de </a:t>
            </a:r>
            <a:r>
              <a:rPr lang="tr-TR" sz="2400" dirty="0" err="1" smtClean="0">
                <a:solidFill>
                  <a:srgbClr val="FFFFFF"/>
                </a:solidFill>
              </a:rPr>
              <a:t>Tam’e</a:t>
            </a:r>
            <a:r>
              <a:rPr lang="tr-TR" sz="2400" dirty="0" smtClean="0">
                <a:solidFill>
                  <a:srgbClr val="FFFFFF"/>
                </a:solidFill>
              </a:rPr>
              <a:t> üstüm*</a:t>
            </a:r>
          </a:p>
          <a:p>
            <a:r>
              <a:rPr lang="tr-TR" sz="2400" dirty="0" smtClean="0">
                <a:solidFill>
                  <a:srgbClr val="FFFFFF"/>
                </a:solidFill>
              </a:rPr>
              <a:t>Her 3 grup açısından Q </a:t>
            </a:r>
            <a:r>
              <a:rPr lang="tr-TR" sz="2400" dirty="0" err="1" smtClean="0">
                <a:solidFill>
                  <a:srgbClr val="FFFFFF"/>
                </a:solidFill>
              </a:rPr>
              <a:t>max</a:t>
            </a:r>
            <a:r>
              <a:rPr lang="tr-TR" sz="2400" dirty="0" smtClean="0">
                <a:solidFill>
                  <a:srgbClr val="FFFFFF"/>
                </a:solidFill>
              </a:rPr>
              <a:t> ve PMR anlamlı fark yok</a:t>
            </a:r>
            <a:endParaRPr lang="tr-TR" sz="2400" dirty="0">
              <a:solidFill>
                <a:srgbClr val="FFFFFF"/>
              </a:solidFill>
            </a:endParaRPr>
          </a:p>
          <a:p>
            <a:endParaRPr lang="tr-TR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" y="846138"/>
            <a:ext cx="9161691" cy="397028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7675" y="116632"/>
            <a:ext cx="4770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C000"/>
                </a:solidFill>
              </a:rPr>
              <a:t>Singh DH et al </a:t>
            </a:r>
            <a:r>
              <a:rPr lang="sv-SE" sz="1400" dirty="0">
                <a:solidFill>
                  <a:srgbClr val="FFC000"/>
                </a:solidFill>
              </a:rPr>
              <a:t>J Sex Med. 2014 Jan;11(1):187-96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Medikal Tedavinin Amacı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37506" y="1600200"/>
            <a:ext cx="4258294" cy="4525963"/>
          </a:xfrm>
        </p:spPr>
        <p:txBody>
          <a:bodyPr>
            <a:normAutofit fontScale="92500"/>
          </a:bodyPr>
          <a:lstStyle/>
          <a:p>
            <a:pPr marL="342900" lvl="1" indent="-342900">
              <a:buClr>
                <a:srgbClr val="FFFF00"/>
              </a:buClr>
              <a:buFont typeface="Wingdings" charset="2"/>
              <a:buChar char="§"/>
              <a:defRPr/>
            </a:pPr>
            <a:r>
              <a:rPr lang="tr-TR" dirty="0" smtClean="0">
                <a:solidFill>
                  <a:schemeClr val="bg1"/>
                </a:solidFill>
              </a:rPr>
              <a:t>Semptomları azaltmak (saatler ve günler içerisinde)</a:t>
            </a:r>
          </a:p>
          <a:p>
            <a:pPr lvl="1">
              <a:defRPr/>
            </a:pPr>
            <a:r>
              <a:rPr lang="tr-TR" dirty="0" smtClean="0">
                <a:solidFill>
                  <a:schemeClr val="bg1"/>
                </a:solidFill>
              </a:rPr>
              <a:t>Depolama semptomları</a:t>
            </a:r>
          </a:p>
          <a:p>
            <a:pPr lvl="1">
              <a:defRPr/>
            </a:pPr>
            <a:r>
              <a:rPr lang="tr-TR" dirty="0" smtClean="0">
                <a:solidFill>
                  <a:schemeClr val="bg1"/>
                </a:solidFill>
              </a:rPr>
              <a:t>Boşaltım semptomları</a:t>
            </a:r>
          </a:p>
          <a:p>
            <a:pPr lvl="1">
              <a:defRPr/>
            </a:pPr>
            <a:r>
              <a:rPr lang="tr-TR" dirty="0" err="1" smtClean="0">
                <a:solidFill>
                  <a:schemeClr val="bg1"/>
                </a:solidFill>
              </a:rPr>
              <a:t>Postmiksiyonel</a:t>
            </a:r>
            <a:r>
              <a:rPr lang="tr-TR" dirty="0" smtClean="0">
                <a:solidFill>
                  <a:schemeClr val="bg1"/>
                </a:solidFill>
              </a:rPr>
              <a:t> semptomlar</a:t>
            </a:r>
          </a:p>
          <a:p>
            <a:pPr lvl="1"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tr-TR" dirty="0" smtClean="0">
                <a:solidFill>
                  <a:schemeClr val="bg1"/>
                </a:solidFill>
              </a:rPr>
              <a:t>Alfa </a:t>
            </a:r>
            <a:r>
              <a:rPr lang="tr-TR" dirty="0" err="1" smtClean="0">
                <a:solidFill>
                  <a:schemeClr val="bg1"/>
                </a:solidFill>
              </a:rPr>
              <a:t>blokerler</a:t>
            </a:r>
            <a:endParaRPr lang="tr-TR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tr-TR" dirty="0" smtClean="0">
                <a:solidFill>
                  <a:schemeClr val="bg1"/>
                </a:solidFill>
              </a:rPr>
              <a:t>Anti </a:t>
            </a:r>
            <a:r>
              <a:rPr lang="tr-TR" dirty="0" err="1" smtClean="0">
                <a:solidFill>
                  <a:schemeClr val="bg1"/>
                </a:solidFill>
              </a:rPr>
              <a:t>muskarinikler</a:t>
            </a:r>
            <a:endParaRPr lang="tr-TR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tr-TR" dirty="0" smtClean="0">
                <a:solidFill>
                  <a:schemeClr val="bg1"/>
                </a:solidFill>
              </a:rPr>
              <a:t>PDE5 inhibitörleri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Clr>
                <a:srgbClr val="FFFF00"/>
              </a:buClr>
              <a:buFont typeface="Wingdings" charset="2"/>
              <a:buChar char="§"/>
              <a:defRPr/>
            </a:pPr>
            <a:r>
              <a:rPr lang="tr-TR" dirty="0" err="1" smtClean="0">
                <a:solidFill>
                  <a:srgbClr val="FFFFFF"/>
                </a:solidFill>
              </a:rPr>
              <a:t>Progresyonun</a:t>
            </a:r>
            <a:r>
              <a:rPr lang="tr-TR" dirty="0" smtClean="0">
                <a:solidFill>
                  <a:srgbClr val="FFFFFF"/>
                </a:solidFill>
              </a:rPr>
              <a:t> önlenmesi</a:t>
            </a:r>
          </a:p>
          <a:p>
            <a:pPr lvl="1">
              <a:defRPr/>
            </a:pPr>
            <a:r>
              <a:rPr lang="tr-TR" dirty="0" smtClean="0">
                <a:solidFill>
                  <a:srgbClr val="FFFFFF"/>
                </a:solidFill>
              </a:rPr>
              <a:t>AUR</a:t>
            </a:r>
          </a:p>
          <a:p>
            <a:pPr lvl="1">
              <a:defRPr/>
            </a:pPr>
            <a:r>
              <a:rPr lang="tr-TR" dirty="0" smtClean="0">
                <a:solidFill>
                  <a:srgbClr val="FFFFFF"/>
                </a:solidFill>
              </a:rPr>
              <a:t>BPH  cerrahisi</a:t>
            </a:r>
          </a:p>
          <a:p>
            <a:pPr lvl="1">
              <a:defRPr/>
            </a:pPr>
            <a:endParaRPr lang="tr-TR" dirty="0" smtClean="0">
              <a:solidFill>
                <a:srgbClr val="FFFFFF"/>
              </a:solidFill>
            </a:endParaRPr>
          </a:p>
          <a:p>
            <a:pPr lvl="1">
              <a:defRPr/>
            </a:pPr>
            <a:endParaRPr lang="tr-TR" dirty="0" smtClean="0">
              <a:solidFill>
                <a:srgbClr val="FFFFFF"/>
              </a:solidFill>
            </a:endParaRPr>
          </a:p>
          <a:p>
            <a:pPr lvl="1">
              <a:defRPr/>
            </a:pPr>
            <a:endParaRPr lang="tr-TR" dirty="0" smtClean="0">
              <a:solidFill>
                <a:srgbClr val="FFFFFF"/>
              </a:solidFill>
            </a:endParaRPr>
          </a:p>
          <a:p>
            <a:pPr lvl="1">
              <a:defRPr/>
            </a:pPr>
            <a:endParaRPr lang="tr-TR" dirty="0" smtClean="0">
              <a:solidFill>
                <a:srgbClr val="FFFFFF"/>
              </a:solidFill>
            </a:endParaRPr>
          </a:p>
          <a:p>
            <a:pPr lvl="1">
              <a:defRPr/>
            </a:pPr>
            <a:r>
              <a:rPr lang="tr-TR" dirty="0" smtClean="0">
                <a:solidFill>
                  <a:srgbClr val="FFFFFF"/>
                </a:solidFill>
              </a:rPr>
              <a:t>5 alfa </a:t>
            </a:r>
            <a:r>
              <a:rPr lang="tr-TR" dirty="0" err="1" smtClean="0">
                <a:solidFill>
                  <a:srgbClr val="FFFFFF"/>
                </a:solidFill>
              </a:rPr>
              <a:t>redüktaz</a:t>
            </a:r>
            <a:r>
              <a:rPr lang="tr-TR" dirty="0" smtClean="0">
                <a:solidFill>
                  <a:srgbClr val="FFFFFF"/>
                </a:solidFill>
              </a:rPr>
              <a:t> inhibitörleri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" name="4 Aşağı Ok"/>
          <p:cNvSpPr/>
          <p:nvPr/>
        </p:nvSpPr>
        <p:spPr>
          <a:xfrm>
            <a:off x="1871663" y="3644900"/>
            <a:ext cx="647700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5 Aşağı Ok"/>
          <p:cNvSpPr/>
          <p:nvPr/>
        </p:nvSpPr>
        <p:spPr>
          <a:xfrm>
            <a:off x="6019800" y="3105150"/>
            <a:ext cx="647700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8" name="7 Resim" descr="wc_263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644900"/>
            <a:ext cx="1944216" cy="16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69966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Uluslararası, </a:t>
            </a:r>
            <a:r>
              <a:rPr lang="tr-TR" dirty="0" err="1" smtClean="0">
                <a:solidFill>
                  <a:schemeClr val="bg1"/>
                </a:solidFill>
              </a:rPr>
              <a:t>randomize</a:t>
            </a:r>
            <a:r>
              <a:rPr lang="tr-TR" dirty="0" smtClean="0">
                <a:solidFill>
                  <a:schemeClr val="bg1"/>
                </a:solidFill>
              </a:rPr>
              <a:t>, çift kör, paralel çalışma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Çalışma süresi; </a:t>
            </a:r>
            <a:r>
              <a:rPr lang="en-US" dirty="0" smtClean="0">
                <a:solidFill>
                  <a:schemeClr val="bg1"/>
                </a:solidFill>
              </a:rPr>
              <a:t>26 </a:t>
            </a:r>
            <a:r>
              <a:rPr lang="tr-TR" dirty="0" smtClean="0">
                <a:solidFill>
                  <a:schemeClr val="bg1"/>
                </a:solidFill>
              </a:rPr>
              <a:t>hafta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≥45 yaş, 5-ARI naif, IPSS ≥13, </a:t>
            </a:r>
            <a:r>
              <a:rPr lang="tr-TR" dirty="0" err="1" smtClean="0">
                <a:solidFill>
                  <a:schemeClr val="bg1"/>
                </a:solidFill>
              </a:rPr>
              <a:t>Pv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≥30mL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la</a:t>
            </a: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ebo</a:t>
            </a:r>
            <a:r>
              <a:rPr lang="en-US" dirty="0" smtClean="0">
                <a:solidFill>
                  <a:schemeClr val="bg1"/>
                </a:solidFill>
              </a:rPr>
              <a:t> /F</a:t>
            </a:r>
            <a:r>
              <a:rPr lang="tr-TR" dirty="0" err="1" smtClean="0">
                <a:solidFill>
                  <a:schemeClr val="bg1"/>
                </a:solidFill>
              </a:rPr>
              <a:t>inasteride</a:t>
            </a:r>
            <a:r>
              <a:rPr lang="tr-TR" dirty="0" smtClean="0">
                <a:solidFill>
                  <a:schemeClr val="bg1"/>
                </a:solidFill>
              </a:rPr>
              <a:t> 5mg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=350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tr-TR" dirty="0" err="1" smtClean="0">
                <a:solidFill>
                  <a:schemeClr val="bg1"/>
                </a:solidFill>
              </a:rPr>
              <a:t>adalafil</a:t>
            </a:r>
            <a:r>
              <a:rPr lang="tr-TR" dirty="0" smtClean="0">
                <a:solidFill>
                  <a:schemeClr val="bg1"/>
                </a:solidFill>
              </a:rPr>
              <a:t> 5mg </a:t>
            </a:r>
            <a:r>
              <a:rPr lang="en-US" dirty="0" smtClean="0">
                <a:solidFill>
                  <a:schemeClr val="bg1"/>
                </a:solidFill>
              </a:rPr>
              <a:t>/F</a:t>
            </a:r>
            <a:r>
              <a:rPr lang="tr-TR" dirty="0" err="1" smtClean="0">
                <a:solidFill>
                  <a:schemeClr val="bg1"/>
                </a:solidFill>
              </a:rPr>
              <a:t>inasteride</a:t>
            </a:r>
            <a:r>
              <a:rPr lang="tr-TR" dirty="0" smtClean="0">
                <a:solidFill>
                  <a:schemeClr val="bg1"/>
                </a:solidFill>
              </a:rPr>
              <a:t> 5mg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=345 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Qmax</a:t>
            </a:r>
            <a:r>
              <a:rPr lang="tr-TR" dirty="0" smtClean="0">
                <a:solidFill>
                  <a:schemeClr val="bg1"/>
                </a:solidFill>
              </a:rPr>
              <a:t> ≥4 , ≤15 ml/sn</a:t>
            </a:r>
          </a:p>
          <a:p>
            <a:pPr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24104"/>
            <a:ext cx="8208912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tr-TR" sz="40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PDE-5i + 5-ARİ</a:t>
            </a:r>
            <a:r>
              <a:rPr lang="en-US" sz="4000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+mj-lt"/>
              </a:rPr>
            </a:br>
            <a:endParaRPr lang="en-US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3 Metin kutusu"/>
          <p:cNvSpPr txBox="1">
            <a:spLocks noChangeArrowheads="1"/>
          </p:cNvSpPr>
          <p:nvPr/>
        </p:nvSpPr>
        <p:spPr bwMode="auto">
          <a:xfrm>
            <a:off x="6067972" y="6484954"/>
            <a:ext cx="2602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FFFF00"/>
                </a:solidFill>
              </a:rPr>
              <a:t>Casabe</a:t>
            </a:r>
            <a:r>
              <a:rPr lang="tr-TR" dirty="0" smtClean="0">
                <a:solidFill>
                  <a:srgbClr val="FFFF00"/>
                </a:solidFill>
              </a:rPr>
              <a:t> A et al J </a:t>
            </a:r>
            <a:r>
              <a:rPr lang="tr-TR" dirty="0" err="1" smtClean="0">
                <a:solidFill>
                  <a:srgbClr val="FFFF00"/>
                </a:solidFill>
              </a:rPr>
              <a:t>Urol</a:t>
            </a:r>
            <a:r>
              <a:rPr lang="tr-TR" dirty="0" smtClean="0">
                <a:solidFill>
                  <a:srgbClr val="FFFF00"/>
                </a:solidFill>
              </a:rPr>
              <a:t> 2014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IPSS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184784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FFFF"/>
                </a:solidFill>
              </a:rPr>
              <a:t>Finasteride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 err="1" smtClean="0">
                <a:solidFill>
                  <a:srgbClr val="FFFFFF"/>
                </a:solidFill>
              </a:rPr>
              <a:t>tadalafilin</a:t>
            </a:r>
            <a:r>
              <a:rPr lang="tr-TR" dirty="0" smtClean="0">
                <a:solidFill>
                  <a:srgbClr val="FFFFFF"/>
                </a:solidFill>
              </a:rPr>
              <a:t> eklendiği grup 1,3 ve 6. ayda sadece </a:t>
            </a:r>
            <a:r>
              <a:rPr lang="tr-TR" dirty="0" err="1" smtClean="0">
                <a:solidFill>
                  <a:srgbClr val="FFFFFF"/>
                </a:solidFill>
              </a:rPr>
              <a:t>finasteride</a:t>
            </a:r>
            <a:r>
              <a:rPr lang="tr-TR" dirty="0" smtClean="0">
                <a:solidFill>
                  <a:srgbClr val="FFFFFF"/>
                </a:solidFill>
              </a:rPr>
              <a:t> göre </a:t>
            </a:r>
            <a:r>
              <a:rPr lang="tr-TR" dirty="0" err="1" smtClean="0">
                <a:solidFill>
                  <a:srgbClr val="FFFFFF"/>
                </a:solidFill>
              </a:rPr>
              <a:t>IPSS’si</a:t>
            </a:r>
            <a:r>
              <a:rPr lang="tr-TR" dirty="0" smtClean="0">
                <a:solidFill>
                  <a:srgbClr val="FFFFFF"/>
                </a:solidFill>
              </a:rPr>
              <a:t> anlamlı olarak iyileştirmiş. (-1.7 / -1.4 / -1)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Her grupta da zamanla IPSS üzerindeki olumlu etki artmış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1052736"/>
            <a:ext cx="9108504" cy="11320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325755"/>
            <a:ext cx="4048669" cy="25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78904" y="701824"/>
            <a:ext cx="8229600" cy="1143000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FFFF00"/>
                </a:solidFill>
              </a:rPr>
              <a:t>IIEF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558485"/>
            <a:ext cx="9036496" cy="4525963"/>
          </a:xfrm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ED’lu</a:t>
            </a:r>
            <a:r>
              <a:rPr lang="tr-TR" dirty="0" smtClean="0">
                <a:solidFill>
                  <a:schemeClr val="bg1"/>
                </a:solidFill>
              </a:rPr>
              <a:t> hastalara bakıldığında </a:t>
            </a:r>
            <a:r>
              <a:rPr lang="tr-TR" dirty="0" err="1" smtClean="0">
                <a:solidFill>
                  <a:schemeClr val="bg1"/>
                </a:solidFill>
              </a:rPr>
              <a:t>tadalafil</a:t>
            </a:r>
            <a:r>
              <a:rPr lang="tr-TR" dirty="0" smtClean="0">
                <a:solidFill>
                  <a:schemeClr val="bg1"/>
                </a:solidFill>
              </a:rPr>
              <a:t> grubunun IIEF-EF skorunda +4.9-4.7’luk anlamlı bir iyileşme sağlanmış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FIN/PBO grubunda ilk ayda </a:t>
            </a:r>
            <a:r>
              <a:rPr lang="tr-TR" dirty="0" err="1" smtClean="0">
                <a:solidFill>
                  <a:schemeClr val="bg1"/>
                </a:solidFill>
              </a:rPr>
              <a:t>IIEF’de</a:t>
            </a:r>
            <a:r>
              <a:rPr lang="tr-TR" dirty="0" smtClean="0">
                <a:solidFill>
                  <a:schemeClr val="bg1"/>
                </a:solidFill>
              </a:rPr>
              <a:t> görülen 1.1 puanlık düşüş, 6. ayda ortadan kalkmıştır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1248"/>
            <a:ext cx="9180512" cy="10096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0"/>
            <a:ext cx="4032448" cy="25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29700" cy="209492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800" y="2161046"/>
            <a:ext cx="8773624" cy="4525963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Randomize, </a:t>
            </a:r>
            <a:r>
              <a:rPr lang="en-US" dirty="0" err="1" smtClean="0">
                <a:solidFill>
                  <a:schemeClr val="bg1"/>
                </a:solidFill>
              </a:rPr>
              <a:t>çift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kör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en-US" dirty="0" smtClean="0">
                <a:solidFill>
                  <a:schemeClr val="bg1"/>
                </a:solidFill>
              </a:rPr>
              <a:t> süresi:26 </a:t>
            </a:r>
            <a:r>
              <a:rPr lang="en-US" dirty="0" err="1" smtClean="0">
                <a:solidFill>
                  <a:schemeClr val="bg1"/>
                </a:solidFill>
              </a:rPr>
              <a:t>hafta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la</a:t>
            </a:r>
            <a:r>
              <a:rPr lang="tr-TR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ebo</a:t>
            </a:r>
            <a:r>
              <a:rPr lang="en-US" dirty="0">
                <a:solidFill>
                  <a:schemeClr val="bg1"/>
                </a:solidFill>
              </a:rPr>
              <a:t> /F</a:t>
            </a:r>
            <a:r>
              <a:rPr lang="tr-TR" dirty="0" err="1">
                <a:solidFill>
                  <a:schemeClr val="bg1"/>
                </a:solidFill>
              </a:rPr>
              <a:t>inasteride</a:t>
            </a:r>
            <a:r>
              <a:rPr lang="tr-TR" dirty="0">
                <a:solidFill>
                  <a:schemeClr val="bg1"/>
                </a:solidFill>
              </a:rPr>
              <a:t> 5mg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=350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tr-TR" dirty="0" err="1">
                <a:solidFill>
                  <a:schemeClr val="bg1"/>
                </a:solidFill>
              </a:rPr>
              <a:t>adalafil</a:t>
            </a:r>
            <a:r>
              <a:rPr lang="tr-TR" dirty="0">
                <a:solidFill>
                  <a:schemeClr val="bg1"/>
                </a:solidFill>
              </a:rPr>
              <a:t> 5mg </a:t>
            </a:r>
            <a:r>
              <a:rPr lang="en-US" dirty="0">
                <a:solidFill>
                  <a:schemeClr val="bg1"/>
                </a:solidFill>
              </a:rPr>
              <a:t>/F</a:t>
            </a:r>
            <a:r>
              <a:rPr lang="tr-TR" dirty="0" err="1">
                <a:solidFill>
                  <a:schemeClr val="bg1"/>
                </a:solidFill>
              </a:rPr>
              <a:t>inasteride</a:t>
            </a:r>
            <a:r>
              <a:rPr lang="tr-TR" dirty="0">
                <a:solidFill>
                  <a:schemeClr val="bg1"/>
                </a:solidFill>
              </a:rPr>
              <a:t> 5mg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=345  </a:t>
            </a:r>
            <a:endParaRPr lang="tr-TR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6067972" y="6484954"/>
            <a:ext cx="2791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FFFF00"/>
                </a:solidFill>
              </a:rPr>
              <a:t>Glina</a:t>
            </a:r>
            <a:r>
              <a:rPr lang="tr-TR" dirty="0" smtClean="0">
                <a:solidFill>
                  <a:srgbClr val="FFFF00"/>
                </a:solidFill>
              </a:rPr>
              <a:t> S et al J </a:t>
            </a:r>
            <a:r>
              <a:rPr lang="tr-TR" dirty="0" err="1" smtClean="0">
                <a:solidFill>
                  <a:srgbClr val="FFFF00"/>
                </a:solidFill>
              </a:rPr>
              <a:t>Sex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Med</a:t>
            </a:r>
            <a:r>
              <a:rPr lang="tr-TR" dirty="0" smtClean="0">
                <a:solidFill>
                  <a:srgbClr val="FFFF00"/>
                </a:solidFill>
              </a:rPr>
              <a:t> 2015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92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404139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424" y="4206350"/>
            <a:ext cx="8929575" cy="2651649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26 </a:t>
            </a:r>
            <a:r>
              <a:rPr lang="en-US" dirty="0" err="1" smtClean="0">
                <a:solidFill>
                  <a:srgbClr val="FFFFFF"/>
                </a:solidFill>
              </a:rPr>
              <a:t>hafta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sonunda</a:t>
            </a:r>
            <a:r>
              <a:rPr lang="en-US" dirty="0" smtClean="0">
                <a:solidFill>
                  <a:srgbClr val="FFFFFF"/>
                </a:solidFill>
              </a:rPr>
              <a:t> TAD/FIN </a:t>
            </a:r>
            <a:r>
              <a:rPr lang="en-US" dirty="0" err="1" smtClean="0">
                <a:solidFill>
                  <a:srgbClr val="FFFFFF"/>
                </a:solidFill>
              </a:rPr>
              <a:t>grubunda</a:t>
            </a:r>
            <a:r>
              <a:rPr lang="en-US" dirty="0" smtClean="0">
                <a:solidFill>
                  <a:srgbClr val="FFFFFF"/>
                </a:solidFill>
              </a:rPr>
              <a:t> PBO/FIN </a:t>
            </a:r>
            <a:r>
              <a:rPr lang="en-US" dirty="0" err="1" smtClean="0">
                <a:solidFill>
                  <a:srgbClr val="FFFFFF"/>
                </a:solidFill>
              </a:rPr>
              <a:t>grubuna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göre</a:t>
            </a:r>
            <a:r>
              <a:rPr lang="en-US" dirty="0" smtClean="0">
                <a:solidFill>
                  <a:srgbClr val="FFFFFF"/>
                </a:solidFill>
              </a:rPr>
              <a:t> IIEF-EF(LSTD:4.73; 95% CI:3.15-6.31; P&lt;0.001)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diğer</a:t>
            </a:r>
            <a:r>
              <a:rPr lang="en-US" dirty="0" smtClean="0">
                <a:solidFill>
                  <a:srgbClr val="FFFFFF"/>
                </a:solidFill>
              </a:rPr>
              <a:t> alt </a:t>
            </a:r>
            <a:r>
              <a:rPr lang="en-US" dirty="0" err="1" smtClean="0">
                <a:solidFill>
                  <a:srgbClr val="FFFFFF"/>
                </a:solidFill>
              </a:rPr>
              <a:t>skorlarda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anlamlı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iyileşme</a:t>
            </a:r>
            <a:r>
              <a:rPr lang="en-US" dirty="0" smtClean="0">
                <a:solidFill>
                  <a:srgbClr val="FFFFFF"/>
                </a:solidFill>
              </a:rPr>
              <a:t>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3 Metin kutusu"/>
          <p:cNvSpPr txBox="1">
            <a:spLocks noChangeArrowheads="1"/>
          </p:cNvSpPr>
          <p:nvPr/>
        </p:nvSpPr>
        <p:spPr bwMode="auto">
          <a:xfrm>
            <a:off x="6067972" y="6484954"/>
            <a:ext cx="2791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FFFF00"/>
                </a:solidFill>
              </a:rPr>
              <a:t>Glina</a:t>
            </a:r>
            <a:r>
              <a:rPr lang="tr-TR" dirty="0" smtClean="0">
                <a:solidFill>
                  <a:srgbClr val="FFFF00"/>
                </a:solidFill>
              </a:rPr>
              <a:t> S et al J </a:t>
            </a:r>
            <a:r>
              <a:rPr lang="tr-TR" dirty="0" err="1" smtClean="0">
                <a:solidFill>
                  <a:srgbClr val="FFFF00"/>
                </a:solidFill>
              </a:rPr>
              <a:t>Sex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Med</a:t>
            </a:r>
            <a:r>
              <a:rPr lang="tr-TR" dirty="0" smtClean="0">
                <a:solidFill>
                  <a:srgbClr val="FFFF00"/>
                </a:solidFill>
              </a:rPr>
              <a:t> 2015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58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Yeni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tedavi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stratejileri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Botulinum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toksin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600200"/>
            <a:ext cx="8354291" cy="4525963"/>
          </a:xfrm>
        </p:spPr>
        <p:txBody>
          <a:bodyPr>
            <a:normAutofit fontScale="925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AAM için İntravezikal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kullanım ile ilgili 1 RKÇ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4. ve 12. haftalarda MSK, idrar sıklığı, inkontinans epizodları ve Qol da anlamlı iyileşme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tr-TR" dirty="0" smtClean="0">
              <a:solidFill>
                <a:schemeClr val="bg1"/>
              </a:solidFill>
            </a:endParaRPr>
          </a:p>
          <a:p>
            <a:pPr lvl="1"/>
            <a:endParaRPr lang="tr-TR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İntraprostatik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uygulama</a:t>
            </a:r>
            <a:r>
              <a:rPr lang="tr-TR" b="1" dirty="0" smtClean="0">
                <a:solidFill>
                  <a:schemeClr val="bg1"/>
                </a:solidFill>
              </a:rPr>
              <a:t>,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Faz 2 çalışma onabotA 100-300 U vs plasebo, </a:t>
            </a:r>
          </a:p>
          <a:p>
            <a:pPr marL="457200" lvl="1" indent="0">
              <a:buNone/>
            </a:pP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Tüm gruplarda IPSS,Qmax  ve PV de anlamlı iyileşme</a:t>
            </a:r>
          </a:p>
          <a:p>
            <a:pPr marL="457200" lvl="1" indent="0">
              <a:buNone/>
            </a:pP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Post-hoc analizde onabotA 200U,  alfa bloker tedavisinden fayda görmeyen hastalarda etkili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35884" y="3059668"/>
            <a:ext cx="289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dirty="0">
                <a:solidFill>
                  <a:srgbClr val="FFFF00"/>
                </a:solidFill>
              </a:rPr>
              <a:t>Sahai A et al J Urol 2007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8160" y="5904858"/>
            <a:ext cx="370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dirty="0" smtClean="0">
                <a:solidFill>
                  <a:srgbClr val="FFFF00"/>
                </a:solidFill>
              </a:rPr>
              <a:t>Marberger M </a:t>
            </a:r>
            <a:r>
              <a:rPr lang="tr-TR" dirty="0">
                <a:solidFill>
                  <a:srgbClr val="FFFF00"/>
                </a:solidFill>
              </a:rPr>
              <a:t>et al </a:t>
            </a:r>
            <a:r>
              <a:rPr lang="tr-TR" dirty="0" smtClean="0">
                <a:solidFill>
                  <a:srgbClr val="FFFF00"/>
                </a:solidFill>
              </a:rPr>
              <a:t>Eur Urol 2012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Beta-3 Adrenoreseptör </a:t>
            </a:r>
            <a:r>
              <a:rPr lang="tr-TR" dirty="0">
                <a:solidFill>
                  <a:srgbClr val="FFFF00"/>
                </a:solidFill>
              </a:rPr>
              <a:t>a</a:t>
            </a:r>
            <a:r>
              <a:rPr lang="tr-TR" dirty="0" smtClean="0">
                <a:solidFill>
                  <a:srgbClr val="FFFF00"/>
                </a:solidFill>
              </a:rPr>
              <a:t>gonisti: Mirabegron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6510"/>
            <a:ext cx="8229600" cy="4269654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chemeClr val="bg1"/>
                </a:solidFill>
              </a:rPr>
              <a:t>AAM mesane için onay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200 MÇT’ lığı olan erkek, 12 hafta süre ile 50 ve 100mg vs plasebo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Miksiyon basıncı, PVR ve işeme kontraksiyonuna etki etmeden mesane kapasitesini arttırır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165273" y="6356350"/>
            <a:ext cx="2798618" cy="365125"/>
          </a:xfrm>
        </p:spPr>
        <p:txBody>
          <a:bodyPr/>
          <a:lstStyle/>
          <a:p>
            <a:r>
              <a:rPr lang="tr-TR" sz="1600" dirty="0" smtClean="0">
                <a:solidFill>
                  <a:srgbClr val="FFFF00"/>
                </a:solidFill>
              </a:rPr>
              <a:t>Nitti V et al. J Urol Suppl 2012</a:t>
            </a:r>
            <a:endParaRPr lang="tr-T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İntraprostatik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uygulamalar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NX-</a:t>
            </a:r>
            <a:r>
              <a:rPr lang="en-US" b="1" dirty="0" smtClean="0">
                <a:solidFill>
                  <a:srgbClr val="FFFFFF"/>
                </a:solidFill>
              </a:rPr>
              <a:t>1207, </a:t>
            </a:r>
            <a:r>
              <a:rPr lang="en-US" dirty="0" err="1" smtClean="0">
                <a:solidFill>
                  <a:srgbClr val="FFFFFF"/>
                </a:solidFill>
              </a:rPr>
              <a:t>seçici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pro </a:t>
            </a:r>
            <a:r>
              <a:rPr lang="en-US" dirty="0" err="1">
                <a:solidFill>
                  <a:srgbClr val="FFFFFF"/>
                </a:solidFill>
              </a:rPr>
              <a:t>apoptotik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özellikler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ile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özel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bileşime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sahip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proteindir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Hayvan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çalışmaları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faz</a:t>
            </a:r>
            <a:r>
              <a:rPr lang="en-US" dirty="0" smtClean="0">
                <a:solidFill>
                  <a:srgbClr val="FFFFFF"/>
                </a:solidFill>
              </a:rPr>
              <a:t> 2 </a:t>
            </a:r>
            <a:r>
              <a:rPr lang="en-US" dirty="0" err="1" smtClean="0">
                <a:solidFill>
                  <a:srgbClr val="FFFFFF"/>
                </a:solidFill>
              </a:rPr>
              <a:t>çalışmalarında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etkinliği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gösterilmiş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PRX302, </a:t>
            </a:r>
            <a:r>
              <a:rPr lang="en-US" dirty="0" err="1" smtClean="0">
                <a:solidFill>
                  <a:srgbClr val="FFFFFF"/>
                </a:solidFill>
              </a:rPr>
              <a:t>protoksindir</a:t>
            </a:r>
            <a:r>
              <a:rPr lang="en-US" dirty="0" smtClean="0">
                <a:solidFill>
                  <a:srgbClr val="FFFFFF"/>
                </a:solidFill>
              </a:rPr>
              <a:t>. PSA </a:t>
            </a:r>
            <a:r>
              <a:rPr lang="en-US" dirty="0" err="1" smtClean="0">
                <a:solidFill>
                  <a:srgbClr val="FFFFFF"/>
                </a:solidFill>
              </a:rPr>
              <a:t>tarafında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ative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edilir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Prostat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içine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enjekte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edildiği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faz</a:t>
            </a:r>
            <a:r>
              <a:rPr lang="en-US" dirty="0" smtClean="0">
                <a:solidFill>
                  <a:srgbClr val="FFFFFF"/>
                </a:solidFill>
              </a:rPr>
              <a:t> 1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2 </a:t>
            </a:r>
            <a:r>
              <a:rPr lang="en-US" dirty="0" err="1" smtClean="0">
                <a:solidFill>
                  <a:srgbClr val="FFFFFF"/>
                </a:solidFill>
              </a:rPr>
              <a:t>çalışmaları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vardır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2841" y="5619684"/>
            <a:ext cx="35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Füllhase</a:t>
            </a:r>
            <a:r>
              <a:rPr lang="en-US" dirty="0">
                <a:solidFill>
                  <a:srgbClr val="FFFF00"/>
                </a:solidFill>
              </a:rPr>
              <a:t> C et al </a:t>
            </a:r>
            <a:r>
              <a:rPr lang="en-US" dirty="0" err="1">
                <a:solidFill>
                  <a:srgbClr val="FFFF00"/>
                </a:solidFill>
              </a:rPr>
              <a:t>Curr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Opin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Urol</a:t>
            </a:r>
            <a:r>
              <a:rPr lang="en-US" dirty="0">
                <a:solidFill>
                  <a:srgbClr val="FFFF0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5083268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t="6027" r="1118" b="9410"/>
          <a:stretch>
            <a:fillRect/>
          </a:stretch>
        </p:blipFill>
        <p:spPr bwMode="auto">
          <a:xfrm>
            <a:off x="-1" y="0"/>
            <a:ext cx="908639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72988" y="6356350"/>
            <a:ext cx="2913812" cy="365125"/>
          </a:xfrm>
        </p:spPr>
        <p:txBody>
          <a:bodyPr/>
          <a:lstStyle/>
          <a:p>
            <a:r>
              <a:rPr lang="tr-TR" sz="1800" dirty="0" err="1" smtClean="0">
                <a:solidFill>
                  <a:srgbClr val="FFFF00"/>
                </a:solidFill>
              </a:rPr>
              <a:t>Soler</a:t>
            </a:r>
            <a:r>
              <a:rPr lang="tr-TR" sz="1800" dirty="0" smtClean="0">
                <a:solidFill>
                  <a:srgbClr val="FFFF00"/>
                </a:solidFill>
              </a:rPr>
              <a:t> R et al </a:t>
            </a:r>
            <a:r>
              <a:rPr lang="tr-TR" sz="1800" dirty="0" err="1" smtClean="0">
                <a:solidFill>
                  <a:srgbClr val="FFFF00"/>
                </a:solidFill>
              </a:rPr>
              <a:t>Eur</a:t>
            </a:r>
            <a:r>
              <a:rPr lang="tr-TR" sz="1800" dirty="0" smtClean="0">
                <a:solidFill>
                  <a:srgbClr val="FFFF00"/>
                </a:solidFill>
              </a:rPr>
              <a:t> </a:t>
            </a:r>
            <a:r>
              <a:rPr lang="tr-TR" sz="1800" dirty="0" err="1" smtClean="0">
                <a:solidFill>
                  <a:srgbClr val="FFFF00"/>
                </a:solidFill>
              </a:rPr>
              <a:t>Urol</a:t>
            </a:r>
            <a:r>
              <a:rPr lang="tr-TR" sz="1800" dirty="0" smtClean="0">
                <a:solidFill>
                  <a:srgbClr val="FFFF00"/>
                </a:solidFill>
              </a:rPr>
              <a:t> 2013 </a:t>
            </a:r>
            <a:endParaRPr lang="tr-TR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74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Varılan Sonuç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600200"/>
            <a:ext cx="8700654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BPH etyolojisi multifaktöriyeldir.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Tedavi kararında hastalığa ve hastaya ait faktörler göz önünde tutulmalıdır.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Alfa blokerler, 	&lt;40 ml ve orta-ciddi AÜSS’larında ilk tercih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Tadalafil 5 mg ED olan veya olmayan BPH hastalarında tercih edilebilir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Uygun hastalarda başlangıçta kombinasyon tedavisi verilebilir.</a:t>
            </a:r>
          </a:p>
        </p:txBody>
      </p:sp>
    </p:spTree>
    <p:extLst>
      <p:ext uri="{BB962C8B-B14F-4D97-AF65-F5344CB8AC3E}">
        <p14:creationId xmlns:p14="http://schemas.microsoft.com/office/powerpoint/2010/main" val="90225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FF00"/>
                </a:solidFill>
                <a:cs typeface="Arial"/>
              </a:rPr>
              <a:t>EAU </a:t>
            </a:r>
            <a:r>
              <a:rPr lang="tr-TR" dirty="0" err="1">
                <a:solidFill>
                  <a:srgbClr val="FFFF00"/>
                </a:solidFill>
                <a:cs typeface="Arial"/>
              </a:rPr>
              <a:t>Guidelines</a:t>
            </a:r>
            <a:r>
              <a:rPr lang="tr-TR" dirty="0">
                <a:solidFill>
                  <a:srgbClr val="FFFF00"/>
                </a:solidFill>
                <a:cs typeface="Arial"/>
              </a:rPr>
              <a:t> 2014</a:t>
            </a:r>
            <a:endParaRPr lang="en-US" dirty="0">
              <a:solidFill>
                <a:srgbClr val="FFFF00"/>
              </a:solidFill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20174" b="-20174"/>
          <a:stretch>
            <a:fillRect/>
          </a:stretch>
        </p:blipFill>
        <p:spPr>
          <a:xfrm>
            <a:off x="457200" y="476672"/>
            <a:ext cx="8229600" cy="7056784"/>
          </a:xfrm>
        </p:spPr>
      </p:pic>
    </p:spTree>
    <p:extLst>
      <p:ext uri="{BB962C8B-B14F-4D97-AF65-F5344CB8AC3E}">
        <p14:creationId xmlns:p14="http://schemas.microsoft.com/office/powerpoint/2010/main" val="36396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Kanıt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öneri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düzeyi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38830" b="-38830"/>
          <a:stretch>
            <a:fillRect/>
          </a:stretch>
        </p:blipFill>
        <p:spPr>
          <a:xfrm>
            <a:off x="0" y="123488"/>
            <a:ext cx="9144000" cy="48866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0390"/>
            <a:ext cx="9144000" cy="25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cs typeface="Arial"/>
              </a:rPr>
              <a:t>EAU </a:t>
            </a:r>
            <a:r>
              <a:rPr lang="en-US" dirty="0" err="1" smtClean="0">
                <a:solidFill>
                  <a:srgbClr val="FFFF00"/>
                </a:solidFill>
                <a:cs typeface="Arial"/>
              </a:rPr>
              <a:t>medikal</a:t>
            </a:r>
            <a:r>
              <a:rPr lang="en-US" dirty="0" smtClean="0">
                <a:solidFill>
                  <a:srgbClr val="FFFF00"/>
                </a:solidFill>
                <a:cs typeface="Arial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cs typeface="Arial"/>
              </a:rPr>
              <a:t>tedavi</a:t>
            </a:r>
            <a:r>
              <a:rPr lang="en-US" dirty="0" smtClean="0">
                <a:solidFill>
                  <a:srgbClr val="FFFF00"/>
                </a:solidFill>
                <a:cs typeface="Arial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cs typeface="Arial"/>
              </a:rPr>
              <a:t>algoritmi</a:t>
            </a:r>
            <a:endParaRPr lang="en-US" dirty="0">
              <a:solidFill>
                <a:srgbClr val="FFFF00"/>
              </a:solidFill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648" r="-8648"/>
          <a:stretch>
            <a:fillRect/>
          </a:stretch>
        </p:blipFill>
        <p:spPr>
          <a:xfrm>
            <a:off x="107504" y="1484784"/>
            <a:ext cx="8928992" cy="5112568"/>
          </a:xfrm>
        </p:spPr>
      </p:pic>
    </p:spTree>
    <p:extLst>
      <p:ext uri="{BB962C8B-B14F-4D97-AF65-F5344CB8AC3E}">
        <p14:creationId xmlns:p14="http://schemas.microsoft.com/office/powerpoint/2010/main" val="38802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775"/>
            <a:ext cx="9144000" cy="386091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latin typeface="Arial"/>
                <a:cs typeface="Arial"/>
                <a:sym typeface="Symbol" charset="0"/>
              </a:rPr>
              <a:t></a:t>
            </a:r>
            <a:r>
              <a:rPr lang="tr-TR" dirty="0" smtClean="0">
                <a:solidFill>
                  <a:srgbClr val="FFFF00"/>
                </a:solidFill>
                <a:latin typeface="Arial"/>
                <a:cs typeface="Arial"/>
                <a:sym typeface="Symbol" charset="0"/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1  </a:t>
            </a:r>
            <a:r>
              <a:rPr lang="en-US" dirty="0" err="1" smtClean="0">
                <a:solidFill>
                  <a:srgbClr val="FFFF00"/>
                </a:solidFill>
              </a:rPr>
              <a:t>blokerler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885" y="4899161"/>
            <a:ext cx="8609999" cy="178151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Prostat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kasından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norepinefrin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epinefrin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salınımını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inhibe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ederek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prostat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tonusu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mesane çıkım </a:t>
            </a:r>
            <a:r>
              <a:rPr lang="tr-TR" dirty="0" err="1" smtClean="0">
                <a:solidFill>
                  <a:schemeClr val="bg1"/>
                </a:solidFill>
              </a:rPr>
              <a:t>obstrüksiyonununda</a:t>
            </a:r>
            <a:r>
              <a:rPr lang="tr-TR" dirty="0" smtClean="0">
                <a:solidFill>
                  <a:schemeClr val="bg1"/>
                </a:solidFill>
              </a:rPr>
              <a:t> azalma </a:t>
            </a:r>
            <a:r>
              <a:rPr lang="en-US" dirty="0" err="1" smtClean="0">
                <a:solidFill>
                  <a:schemeClr val="bg1"/>
                </a:solidFill>
              </a:rPr>
              <a:t>sağlarlar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Ayrıca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mesane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spinal </a:t>
            </a:r>
            <a:r>
              <a:rPr lang="en-US" dirty="0" err="1" smtClean="0">
                <a:solidFill>
                  <a:schemeClr val="bg1"/>
                </a:solidFill>
              </a:rPr>
              <a:t>kord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üzerinden</a:t>
            </a:r>
            <a:r>
              <a:rPr lang="en-US" dirty="0" smtClean="0">
                <a:solidFill>
                  <a:schemeClr val="bg1"/>
                </a:solidFill>
              </a:rPr>
              <a:t> alfa1 </a:t>
            </a:r>
            <a:r>
              <a:rPr lang="en-US" dirty="0" err="1" smtClean="0">
                <a:solidFill>
                  <a:schemeClr val="bg1"/>
                </a:solidFill>
              </a:rPr>
              <a:t>blokajı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ile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etki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gösterirler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2678</Words>
  <Application>Microsoft Office PowerPoint</Application>
  <PresentationFormat>Ekran Gösterisi (4:3)</PresentationFormat>
  <Paragraphs>580</Paragraphs>
  <Slides>59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1" baseType="lpstr">
      <vt:lpstr>Office Theme</vt:lpstr>
      <vt:lpstr>Bit Eşlem Resmi</vt:lpstr>
      <vt:lpstr>BPH’da medikal tedavi</vt:lpstr>
      <vt:lpstr>AÜSS Dünya prevalansı</vt:lpstr>
      <vt:lpstr>AÜSS Prevalansı-Türkiye: 5.100.000 </vt:lpstr>
      <vt:lpstr>AÜSS tedavi seçenekleri</vt:lpstr>
      <vt:lpstr>Medikal Tedavinin Amacı</vt:lpstr>
      <vt:lpstr>EAU Guidelines 2014</vt:lpstr>
      <vt:lpstr>Kanıt ve öneri düzeyi</vt:lpstr>
      <vt:lpstr>EAU medikal tedavi algoritmi</vt:lpstr>
      <vt:lpstr>-1  blokerler</vt:lpstr>
      <vt:lpstr>PowerPoint Sunusu</vt:lpstr>
      <vt:lpstr>    α-blokerlerin üroselektivitesi</vt:lpstr>
      <vt:lpstr>Alfa Blokerler</vt:lpstr>
      <vt:lpstr>Yan etkiler</vt:lpstr>
      <vt:lpstr>Alfa Blokerler</vt:lpstr>
      <vt:lpstr>5-alfa redüktaz inhibitörleri (5ARİ)</vt:lpstr>
      <vt:lpstr>5ARİ</vt:lpstr>
      <vt:lpstr>5 ARİ’leri: Finasterid &amp; Dutasterid</vt:lpstr>
      <vt:lpstr>Prostat: 5 AR’lar ve DHT</vt:lpstr>
      <vt:lpstr>5 ARİ’lerinin etki mekanizmaları</vt:lpstr>
      <vt:lpstr>5 alfa redüktaz inhibitörlerinin etkinliği</vt:lpstr>
      <vt:lpstr>PowerPoint Sunusu</vt:lpstr>
      <vt:lpstr>5 ARI</vt:lpstr>
      <vt:lpstr>PDE5 inhibitörleri</vt:lpstr>
      <vt:lpstr>BPH – ED ilişkisi</vt:lpstr>
      <vt:lpstr>PDE5 inhibitörleri</vt:lpstr>
      <vt:lpstr>PDE5 inhibitörleri</vt:lpstr>
      <vt:lpstr>PowerPoint Sunusu</vt:lpstr>
      <vt:lpstr>PowerPoint Sunusu</vt:lpstr>
      <vt:lpstr>Tadalafil, yan etkiler</vt:lpstr>
      <vt:lpstr>PDE5 </vt:lpstr>
      <vt:lpstr>Muskarinik reseptör antagonistleri</vt:lpstr>
      <vt:lpstr>PowerPoint Sunusu</vt:lpstr>
      <vt:lpstr>                                      EAU Guideline 2014</vt:lpstr>
      <vt:lpstr>PowerPoint Sunusu</vt:lpstr>
      <vt:lpstr>Kombinasyon tedavisi</vt:lpstr>
      <vt:lpstr>Kombinasyon tedavisi</vt:lpstr>
      <vt:lpstr>Alfa bloker + 5-ARİ </vt:lpstr>
      <vt:lpstr>Combat Study</vt:lpstr>
      <vt:lpstr>Combat 4. yıl sonu sonuçları (IPSS)</vt:lpstr>
      <vt:lpstr>Combat 4. yıl sonu sonuçları (IPSS)</vt:lpstr>
      <vt:lpstr>Q max </vt:lpstr>
      <vt:lpstr>Kombinasyon tedavisinde 5ARI kesersek ne olur?</vt:lpstr>
      <vt:lpstr>PowerPoint Sunusu</vt:lpstr>
      <vt:lpstr>Alfa bloker + Antimuskarinik </vt:lpstr>
      <vt:lpstr>PowerPoint Sunusu</vt:lpstr>
      <vt:lpstr>PowerPoint Sunusu</vt:lpstr>
      <vt:lpstr>Alfa bloker + Antimuskarinik </vt:lpstr>
      <vt:lpstr>Alfa bloker + PDE-5i </vt:lpstr>
      <vt:lpstr>Tamsulosin   vs  Tadalafil 10 mg  vs      Combination</vt:lpstr>
      <vt:lpstr>PDE-5i + 5-ARİ </vt:lpstr>
      <vt:lpstr>IPSS</vt:lpstr>
      <vt:lpstr>IIEF</vt:lpstr>
      <vt:lpstr>PowerPoint Sunusu</vt:lpstr>
      <vt:lpstr>PowerPoint Sunusu</vt:lpstr>
      <vt:lpstr>Yeni tedavi stratejileri Botulinum toksin</vt:lpstr>
      <vt:lpstr>Beta-3 Adrenoreseptör agonisti: Mirabegron</vt:lpstr>
      <vt:lpstr>İntraprostatik uygulamalar</vt:lpstr>
      <vt:lpstr>PowerPoint Sunusu</vt:lpstr>
      <vt:lpstr>Varılan Sonuç</vt:lpstr>
    </vt:vector>
  </TitlesOfParts>
  <Company>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BPH’da medikal tedavi</dc:title>
  <dc:creator>Elif Ermeç</dc:creator>
  <cp:lastModifiedBy>tugba</cp:lastModifiedBy>
  <cp:revision>98</cp:revision>
  <dcterms:created xsi:type="dcterms:W3CDTF">2015-02-05T17:25:09Z</dcterms:created>
  <dcterms:modified xsi:type="dcterms:W3CDTF">2015-03-26T10:15:37Z</dcterms:modified>
</cp:coreProperties>
</file>