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31" r:id="rId2"/>
    <p:sldId id="294" r:id="rId3"/>
    <p:sldId id="303" r:id="rId4"/>
    <p:sldId id="339" r:id="rId5"/>
    <p:sldId id="336" r:id="rId6"/>
    <p:sldId id="338" r:id="rId7"/>
    <p:sldId id="302" r:id="rId8"/>
    <p:sldId id="332" r:id="rId9"/>
    <p:sldId id="333" r:id="rId10"/>
    <p:sldId id="337" r:id="rId11"/>
    <p:sldId id="335" r:id="rId12"/>
    <p:sldId id="345" r:id="rId13"/>
    <p:sldId id="352" r:id="rId14"/>
    <p:sldId id="344" r:id="rId15"/>
    <p:sldId id="334" r:id="rId16"/>
    <p:sldId id="341" r:id="rId17"/>
    <p:sldId id="342" r:id="rId18"/>
    <p:sldId id="347" r:id="rId19"/>
    <p:sldId id="343" r:id="rId20"/>
    <p:sldId id="354" r:id="rId21"/>
    <p:sldId id="340" r:id="rId22"/>
    <p:sldId id="353" r:id="rId23"/>
    <p:sldId id="346" r:id="rId24"/>
    <p:sldId id="296" r:id="rId25"/>
    <p:sldId id="355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9" autoAdjust="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2B831-5DAC-4183-BA93-63856EA2AC83}" type="datetimeFigureOut">
              <a:rPr lang="tr-TR" smtClean="0"/>
              <a:pPr/>
              <a:t>09.04.2015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E311B-84EB-4CC9-866E-70EDA09BE26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0816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72087-F10D-43D8-97FD-6D52464C7E2A}" type="datetimeFigureOut">
              <a:rPr lang="tr-TR" smtClean="0"/>
              <a:pPr/>
              <a:t>09.04.2015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F468A-ED04-4BBC-A6F9-3E067F8310E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2858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468A-ED04-4BBC-A6F9-3E067F8310ED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biLevel thresh="50000"/>
          </a:blip>
          <a:srcRect/>
          <a:stretch>
            <a:fillRect/>
          </a:stretch>
        </p:blipFill>
        <p:spPr bwMode="auto">
          <a:xfrm>
            <a:off x="0" y="3429000"/>
            <a:ext cx="9144000" cy="368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927225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latin typeface="Arial Rounded MT Bold" pitchFamily="34" charset="0"/>
              </a:rPr>
              <a:t>Antenatal Hidronefroz</a:t>
            </a:r>
            <a:endParaRPr lang="tr-TR" sz="4000" b="1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48718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000000"/>
                </a:solidFill>
                <a:latin typeface="Brush Script MT" pitchFamily="66" charset="0"/>
              </a:rPr>
              <a:t>Giresun Üniversitesi  Tıp Fakültesi</a:t>
            </a:r>
            <a:endParaRPr lang="tr-TR" sz="2800" dirty="0">
              <a:solidFill>
                <a:srgbClr val="000000"/>
              </a:solidFill>
              <a:latin typeface="Brush Script MT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2743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  <a:latin typeface="Arial Rounded MT Bold" pitchFamily="34" charset="0"/>
              </a:rPr>
              <a:t>Dr. Ural OĞUZ</a:t>
            </a:r>
            <a:endParaRPr lang="tr-TR" sz="2400" b="1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"/>
            <a:ext cx="624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encrypted-tbn2.gstatic.com/images?q=tbn:ANd9GcTHE4_UGBh_ZSu8Uk8LlV8Rt7_h7xdwn-jL3J4fgkO4oUds9f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81000"/>
            <a:ext cx="2667000" cy="1066800"/>
          </a:xfrm>
          <a:prstGeom prst="rect">
            <a:avLst/>
          </a:prstGeom>
          <a:noFill/>
        </p:spPr>
      </p:pic>
      <p:sp>
        <p:nvSpPr>
          <p:cNvPr id="1031" name="AutoShape 7" descr="data:image/png;base64,iVBORw0KGgoAAAANSUhEUgAAAOQAAADdCAMAAACc/C7aAAAAz1BMVEX///8uMJLtHCTsAAApK5BRU6MsLpElJ4/+7/Dd3e14eLPCwt0fIo4cH43l5fEYG4zu7vbsAA09P5q9vdr39/vQ0OWYmcXsAAirrNFZWqaDg7sUF4sjJpDtFR60tNX95OXsCBVvcK/19frwUFVfYKn82tv+9fX96+z3o6b5u73vPkTuKjHyaW32mZzzcnb71NX1jI/uJS34s7VJS5/6w8XvNTzwTFHxWl/0foL2lZj4ra+kpcwAAIf6y81rbK/xYGTzeXx/gLmTlMQ5O5kMEItljnl2AAAYOklEQVR4nO1dCVvqOhMuDZtKgaBYFUKj0IUWKCBLwVNQ9P//pi/pwtIWu7D6fPf1XpfCKZkmmcy8M5kwzMlRLt7cNR5fXjOV1DYq78+tl8f7m4fTt+CUeChXG6tFJVWvlbh6PZ1N7SKbTucKJe47s1jdF98u3dgkKN59fGWyJa6Q9gnnkzVX4AqV1tfjffHSrY6Bt+pjK1XncmHibUuaTdcLhVTrsfonuvTm6fW7UIgh306nFgrfi6ebS8vwK97ub1MlLp1NJKEraI4rpW6rlxZlH25WqX81rmChXogAjuPot4L1w/rPusZxpZ9/7x/lS8sThLvV6tGHj6e9aNztRfXmplq97kH7H/7Df/gP/+E//J/j7vYy+DqfuVe8LeVio16nNlupVCMolaglV6/XY9+k8HUmd+zjux7T5C5wJY4yAYvXr9Xjx8fq5XbRen6vpIiwhVx688YINyukns4gYvW5ENXJoE4iV6pXXh8b1WL5zcNzPLyVi9XG422lXuLq0T2XLPd6ctP9hUuHN4S2hchXSD2/PFVDm1SuPr20iA+aiyhn/fvupCKWn7koLSEDNJv5isdmFBuL74KfCApCurY6lYAE1UouQhtyXOq1UUxAwpXvXt4LhQgjJcs9n8wR+3BZm+z62+Zz6d/kW5rLLRrJJ81bdfVOZqj7Kdn13Xd/kiF7f0TBNnhY/CtxYSi9fxyq4x+qq0qED/o5yZB9u4mC43xWpI+6JlZaEC7dgjNAAd1LN+H0MAHfu3QbTo8xwsNLt+Hk6GPEypduxOkgUdlmiGXRQMlfujGngg56wyVkCRDEvesV8+2muB83ISGo/ISHiHUAVfGI7XqgKFOQZhy4Yhbf02sDK+vYbq5plyuswuJswmAtIx2zevKG3L98EdwuCFrPBJl3gso3ATHYWwdJWazksjaogLvgMhHMG3FHSnSAlB81rp7LpQmsb+n0piWpwiFSlvd7HdnSS6RbDHl2S0p4wFpSfOb2uiWFVvL7vu7lOdLpiCyEwLI7Uh5i/azqe90wLrG5/rj30dXfo9Jm0gTtiAln+94pdg0lZDm9q+x96oWErtfHPhlj0Sx9sCMkyxvB71tiiCGr/H6z4mJvm3KJ2Mr70r77/TzGuI1keKQE/aC36cAezmqIz7Kq7SFI0qkErnqVxv4tLZbeRa7QiHcnA3ukDBqxI2i/iMMswEZpzRhkN0wB+SX3HjtxpJyha9C7g8yzgxZZp2KPi8HutGT5ufcd8nL9IHAz5G6NuoW0wze7S0nqO/Uat2G2NfHm4DCT4tPTlQh5bZ/ticuHzEvmxkkrsLE2v0hzD2rlgfCOVxZPPe9QtoREqnSRVh6IOfBKCdq775Cm2yP6b/IlYsc7YFXPO4SNYYTGf7InCSZoV/lgjyB59ykgHLzE/AUoUN0dr66pLtnSys4KgrT56HKtPBACkJvbfQktFSoOl6pqWUB5YL+63+r7A5CAuKNbcI9c62CIEOJ7tDPNgd2TZ1I6N9VgHHRTiR2Ot4WkmkfSnN6zTDnrZaTF4Eje9jQ0QpzipuZHqVb7d2DoQVV3NQ8i0rg6F7FdSbZ+R4M4RFDrX0Bbaz+VcPPuOdBPLtzG+PCgJWDqWUQw0aGmu24gXu3bz4CPo3be9rQ11J1/CvQ96q2oxq/Y700nzblPTr/VYzD5rcXR7VSvLfQripUgLzpbCplaxcDYfboSNR6XH0NMlAnwtVWBHiFZOJVmwHuRxcs4pkC1Htjc99//1W2Q653lImsdd1R6XeM+8onDYlVWvP1rXY0h5UfgwON+5WZuAgd5dAJl400Ac+uyMOV9wtCxyQ4HQVfjsO2BvZKu/OY23QYJmctE/MB8BxI3amDryS0LNK/6O8yWJ/A6gih6GOwtFTQtC790ZfUnKHBdjxg+NoksCA9le/rh5tpp9Jrn4QBhPuUG9/9K28F3K3u/zlX2+5bVRhCiTUjpEyMiI10CbCoDsw79+OnTOaFA48hCMuUizcunjjRt7AfBarV6OU12yARSl9+eiYYtFpwQMzzfjC9jTKPgbFCoaoHOCJUdVgeB5VCLPVbZAH/zKmCJBSfunzO39xAMWDsiCLm8pDD70KWDtbte4WQtkWxrXKfHNUG7tMU8wUTcgpcDugqYdOLBbTp1clBXgmvMMbCWRrxNzoiHdCWa7P2kC8LyMeC2kFISpeoilF9OiLf7AERNnpVUagfsTKThAT2JtNij9SFS8+9//Psbf74ifoQMANSMHWUxPWBOJunI51rA9kyv2fPqN82zuai2kTQ0PQRUnrUomwQSQoQHCdTOdqDR9TELHu+pWNh52fY+YkeJNjCpz4XG8W2BgbKcJEmFecj4vZGsh+15LPjfUjgkn90AkB/nxZk3bBeC5Pbch1+CFLcrQcBzSB+QUUFgdmd0CCtkulJCJKKsaJA0EFIO2FaS26HfbgJYhNpxtgyN2spnsznVImpbmDht68XPEWS/txmCgNEaxgbFhNSPsHCiSQ/4otBRcVML6agUt617abS68PNxBNG2IEWYnVDRQSfxJ7S4+ho5+8f2BpKHe2vne8PeG29vnl8de+dXM1RIYuITsyLxB1S/Xnw45S6ZIISbB9gknig4Zi7luSGNw4SkkS5GBH85lVsIVTzISm5p/uWsfN0fEvACUtp9HoOouzoMA0n0XfAdicakL93U5OhFcTDpDhL8d5MG5Gh2HdSZ5Z/N/tiQlL8DC4wSllyXCE+vt+Rrg1vyx7G3uktqxJ4cMiZKzp7fL2j7HTvANmoatlGz4Pxb3Y9r7sh0k4+FcINAEUHydPw7qzaAY9TZNuo/Kzn34d3nZqWjBuvCYRpdfa4N5rZRh9RQ1pmf4uQ0Vvnb52/Z7lbR76LUo+0UiCIjgBDBgWLa9g4Sw1lnhD+Tf14roMOou1X1+5Lc0fa4S04PYqcj/WkgAVIekAvq9xmzWRqq9OfTZ0vHm5LmtkyUfhbD18sD0rLu/In4JUrH+UPo2ezRZGSkyRaXZXkYs1DTB00SS1kMGJZ0M0WA3nk+npBMvj2FjpxO/HgS2pc4ecqrn+kpEO+/7N/u/nM0vWPDnNnRZows/lkIX0jgns0j4cjUgqQp++vnfRw/4D4ECIG+YucHjnColLHSz7Zx568CeNpKIdsYTdnP9R96aIwdJ6d6rgbyJGS5/LuJ6FuQOmFGwd/cUuCBd0eMB/CA/aTXg1mIkIlJ5mtCCHmH/67rvEE7hNc6snr1ZU2epQRMGNWMJknVa5A8t89eZM6weubDzfSE6vXLL88jk8l5NoGmazE3gSaBGcrCokQBZ4ZZ1L3ycC/Mu8+i5c4gZAQWFqFEpt2XjwPIvTJ+wuAcQkZJS0N8krXSH4tNLxh/EPocQkYi7xCbIPjj5waI5+iT8RxCCtEISpQg2cWfIHHlQiZJCfWzOXS4WtVLtlE6vZAB+0GCuzI+p/VR29RAsVG4DejJ+mmK+20hPCDrChnf42o8tzx4/mDKfpzc5AlbQNaP4C+7lYE5Ehi6+SFYczf+oJMEf84C3TcjEeZRbyTaHYx6smvZ4r8bW1/nLWFAwPMAjnttSnHZW4Fwm1n+fSFdUgB38nmxPRzq7sTTra7Es42QianJi8PZS4k0n1axhMOfayHhifK0z4C2Pff8xVzsXV6ouS7HBP9u/oAtZNB+LEs6NBbWUcwjcXZl/6E0qxPXfLH3NwcSHNZIRkNX6canB24CzthhmKI/Q/3faakBHe6fb4K9hiSfko8/9c1JSdY3rsIwD36HshCnBlZs6I5BExyF3LYTYALGzr9hgNjnQZnZh2TY/wpJ1pWOE+3ZY8xs5f4mijhXfF1m5QYs/EHYymGyeCAZk6YNVYPrkOyeigJblAFOQAy8+SPNND7JrHx8QZY7polOY81rbIaivxSBhRHedGSCDwtKgKCe45M/Z4A7ZhpPYGhHm+vBTv/GnU60UdQvjJ0zECB8WF2JaJDEttLvjIO32e8raZtfp6onChT4yw5kv+mCWM46BUXJDycfq3aEeLo0nEAA8b6gMh70A3lVff1+PslG0YybXZamZVKpYHUrj+dhkclkWgvy1VrYh8i8rA7eSSAqasgOJoRRx/T9u/wmfAATWDtvq9WLLcOiZdW7zWTej5wAweQF0RwRt8JQI23SwrjZXq8SkiDR+hnY5QWORQocmeaQ+ghjCHkehic+uN0Jtb7dYUOEB+qUql9sE0CHJJ+dEEuQYCshgmCp0wx1xForDMJDuxZRoil5cigRkswDgeGyvZ6KxLmS7d+uMWlAT9CNm+5crxvEJBet/aVXSWFFTE0OE9cQ7PjsVXIC7aSD1QPMWql310m4hmSsxIA1Ik7QkdWnRqPx9PhhFbN5IV9kSY1pDxxWIcInaKJSNS/+w/G2dgw0/llFidabJylSse7fPlpHWkjEt1Z//Ifj/WxcjbeATc+xjHSZBcdFkoQsv2O8u2Mg4PVY9ICUPzLk+MM1aLsvtz3pAmqeZ0tXeeT1fvgzIlKp2nbmbjmg8OBp6ayjI6h2omd/S0CNO2+9hSvHY0BHcrtLRMBWg1TcyvUXxVtlc3rLupvSuzTO27ebb19yUfs5bqWB06JRSzvUuNv8Wu2fV3feufn293d2LZu7arV6+575I3i/c2rwl8tFu9I9rdkbSXVWC948tStF/ZCdLIE1N68QSQrOyIKzFgeXQr06WAVnzFhZlWaPRZpT7DKgNMoVwqpjMgaiHtU/k6eAclHA3hRWDrBqrw452pHCcplHbD9SMp48hniqDPuaUxhy70E+VwS34NcIYB73wk17ScWsFco3EbDi9UG1p64Mm5Lg+ieCEE6HIaN2CNyzIqfOaQ/Vax+wdrDDGoWCJPRZHkP197Or5sCtcNjnndjaS8EyfbObQ+6cA4LWp7A5WZbWFecsPPuS/Ud2/fpONqZ7fp6TpZnKbt7kPXHuV5QcA1VesliVGEnRAAa/RsSGrpDiwA1mlyubskv1JMg6D8gWPuX8ufMo3KfhPjPSPZWI+H62AwGyBjFQGMmUmPYE+KMsWxCgfeieOMbQ7fLi+lCg345p3I+APMxwvD1EhOsqGTxLVkpzDFjSOSHKp8erw3b7k0VgxkhXydQHQxrzpPfmZELi8NOEyZuJgsIYK4zeTF567OwweZasIQhO9BkML5wqLDEAg45Iz6tF7DVSvIEQMW63WbCUGB1GKVskicQKNMc8+kOZmBKZZxDy9PSG7u+qdYP8J8Bois512MzB6LMjqceyNHHUZH9XrWsMNR5Oxd6fOfzJBDwxYWSyHBhjCKLlyPYAr80ZEQxIRwrXGF3yQFJpd9BRNwI834+mR9rAyNPA8YwMcPYP1JEzqAVj0iNK5G4/coYsfSg6r0mmyoOlcO0ats1jgcmPIw7THUxh3wCQHUqdsWP6VFuv+xFQx/FX+LNSf4W/rEXDTesQBjxZ/T8BDU1Pl7E2d40wO4Cwk5cnELvZii+1rXhRejd8REs2OT+tL+dP+/dc3X7Z+Y/+7y9j7ZrHgVd9h5hsdrJ2IWK7c14TaCHKeMk/U8xibUgLWKABbNpSPiyuxe3KbohvpaMQPx+zJu2YeAokr2HQkWl2DR7qCDqZ1OXWlUhZWvP/bQD0fA8gViFtjjstR3SD5gxieszJCLpFVR5e9x35e05ka+sjekxsFU1vs5ifTmGCHe1SD+CxNcaX/Kd7cXV5zie7OVFKZ6HdMrlDh2z8rd5E5aCpzb824Sbz/6Ow56Dks8mYXm99FMYQjZ1BNtSS+EzyGDtnCLbhdiWOD+60UvruvnshnbNknAv0KCvQGWC3zJ2Q6Fh2QbOrOM3Rbs2qp9IF+zKdsyICbUDWtQnxN0QNOyM2IQQNLM0RWSiRKHWnquFa99VcLgrDtCa8HCbHIXJSW5SWc83hf9x/seG41rK5tFju2+ZYdW0u6aaap6c98XByyNlNIssDgGFT1jW6AxD0nA4tP0d98P6kk2BE5MS4xTr6Lavu0R0GxINDqvfoU4zGChkcmO13jS2mLyI7FZXr2nd6qQ+bFF19gN20LQVjPpoPuQcisc9FhFWqndsauKJdcGQ2YkfXjJBxsBfRdIdDj7+S865MY9onCwh2ueHDGQxJc3c69uBVnFwmdQDgidchq9h7zmViyAM3CWxC7mnOLu1f5idA6xpNmWpWfMBZBrs3HTjTug+BLmvg0jnFCqBuFSO0TUZaQhjrfNX96PFTetcuxE0yP+Gl+RCDUuSigQA/kZkOOJKQMsuPDaMJoZo3ILQ02iWHLNEMRESeuFdk9kjdYzVFH9N6AMRbm/NoqrdnS1W70FrSNuaCiDGGQG1LbcAetfr90OgZI7vsLm/lo14kTKKr9FmP9Ama0JOg2yDJ4VQhEDSEIYsmhjLSZWa+7b0V7+1zVY6K+/vdGqwzntc+EVEM9mwRtI2bezRIROnMhm4OvAjQlm/zdvda+1crHRG1f9zr3XaeptgEsCMwCqTF4IXl53zMq8cPYxiAuF4SciyDqVfNFh8rpWMlUWRzpczHbopjfoAR/UAdUBOzQyYMmJ7g4Fh9QHy4PLIZsSG0Q17buu3tPlPLHcHXzNZLC08GvNiTFJ5uG9Xp2YE9Ruqr/YNs8r2QqTeOLA8nr2GrcoeAdmMl1dtcIX2YnGku5T2AOG8AoDAd4nZ0eX48xknI8jjII4u5M6DtkEwhHu6uJuWPTD2xnNkcl2s1PBnTkoKApkjEhiZ6D8+pbgDKSRdqmadCmthhRgCedcDWVk+Kh+pjK8XFFjSbrnOpxZOvqPVQBahvzT6ygmE6jEQNGqc9x7lPD4GY2KyPPMCqRBoB1LnnyZbvVs/ZUiGqIiI9WEplXu59WbjScAiwZVQOyYTs8vZubvHkZXxHIiMA27gjs4TMfmk+AHDc9T1bKmihVMj9Lmk2TQTMLj4C04wFFQhTPKEUBU91wRJHDCMfAdLAWkeGvFuUvYtQsM/zVn1cvNdpvKZuVet0OC76a866nKu0Xhq7Q9ScrtcmgQW6CGl8DWh0sMgaPt+B4x1+0JbMAbYPUhRm9DTN/UOofFO9f1p9vdK94pXvVOq78p55bt2+PDbubgL6r0vjxlKb6jNpTPrPgBgOLDtcYkYg+bkFcZGfAp4szvTcNkbvYWJuOfuv9ZAmvFFyq/z265ZxacQITBPQpybRVCJZQ2PafcLnRGLOmT8ldTWeR23ywKfUI1DcMaSyn4dPGnPKMiaLqWvcozF9BeIR+cQBOPtB3JJpCow5hhhMNisIMWgjpQrtIj/aLLVSfzKcA7IIjzAN/vbpui+peKyoPJhepjb6BKPJ9icbmEVUARneJWU/TNUYAZsfs4ZDE3QkDU+tCMyUUSyqd8QjCMYXyvSTOhizvc34lAZIpSsZ6YrI5Ul0vMwrZDSSRd8iGBVekwyMBaq8eWNk84MdMDgaAxAfosECMBk6U7IN2Q7VFAPiWtOFVDHmobpQon6v3NTEEUA8TccB0BSxVdiVmOQddkDfJPQumxsm9IlCcLptiSd9slp38JTlZWq9Q/KKJHr7QJI2V4g3Qa+wYEiGAaLr7ph0aNNOxujSOhLnEuR3yF3WnpcCC7sGkNug04F0Ki3JIkP8sfHAshN0QZLm8zwjNLWxtnRn8qedKq0S8aZYHYBPps9PmDlvl+Xr8whcS36f0zFdCIXmWNBYk6U+CnE5p5Sr6AJ6LvEQ8D0BAFEaQ4gw73rcCs/Ssd6DTfKrSv5hT6e5R8ipamdoF5yLQSCafsoMpp+ArAFjKym81wZkGZchmWESi8d5EWChC8ZCXl4Cp5DkCFqFwLv8QBYxFkUNTGlUog+vsvYHzd4DbRlT9a9S+vcTsrJNGnbghNhmyKR17OUeGZFkZHeWtrISbTqlDYj1NCbaShhDWptQBCB+TelzQJg1JRMgJOgAETuBx11GB7QuG1nmFET9lhERUgFouUX05e2YvQCIrJ90l4asYpow3emdzd2IDbEJFKJMOvQ8EDRefiLYtupII0w10RBosjyhx9+pbtCaKFKqefIQ0lgvHaP5JkhSse6sEBiJ2phdnlUhADaBOcN2nQuy0OfpwUxE78CpI2Uf0vxomecVJm/l5jJ587p0TTBGPYnMqS6xSft2rV2dt+skzXiifOiyKRrrNDiRx4ZoNjEND07Y65yIe6AbdrBJs5aCNm+fpWBAVR5YlgMZnq5R3gOQpwnH5Ff5L3ShH2PL9p5DbAUtPokl2oG432538CaJv9tsNj+vKBkhNoQ2JQ9nwDbOlsS8kZtWBRP2D+0eigZhbs+1rkHNdn1mGGFbHI+L/wHz2hNDV9NwJ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9718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tr-TR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0" y="58674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4953000" y="65340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0000"/>
                </a:solidFill>
                <a:latin typeface="Brush Script MT" pitchFamily="66" charset="0"/>
              </a:rPr>
              <a:t>Giresun Üniversitesi  Tıp Fakültesi</a:t>
            </a:r>
            <a:endParaRPr lang="tr-TR" sz="2000" dirty="0">
              <a:solidFill>
                <a:srgbClr val="000000"/>
              </a:solidFill>
              <a:latin typeface="Brush Script MT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sz="2400" b="1" i="1" dirty="0" smtClean="0"/>
          </a:p>
          <a:p>
            <a:endParaRPr lang="tr-TR" sz="2400" dirty="0" smtClean="0"/>
          </a:p>
          <a:p>
            <a:endParaRPr lang="tr-TR" sz="2400" dirty="0" smtClean="0"/>
          </a:p>
        </p:txBody>
      </p:sp>
      <p:sp>
        <p:nvSpPr>
          <p:cNvPr id="12290" name="AutoShape 2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92" name="AutoShape 4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3810000" y="1295400"/>
            <a:ext cx="37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28600"/>
            <a:ext cx="1066799" cy="106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85800" y="18288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i="1" dirty="0" smtClean="0"/>
              <a:t>Böbreğin fonksiyonel gelişimini muhafaza etmek için girişim ihtiyacı olan ve olmayan hastalar arasında klinik olarak pratik bir çizgi çizmek zordur.  </a:t>
            </a:r>
            <a:endParaRPr lang="tr-TR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C00000"/>
                </a:solidFill>
                <a:latin typeface="Cambria" pitchFamily="18" charset="0"/>
              </a:rPr>
              <a:t>Nedenleri..</a:t>
            </a:r>
            <a:endParaRPr lang="tr-TR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58674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4953000" y="65340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0000"/>
                </a:solidFill>
                <a:latin typeface="Brush Script MT" pitchFamily="66" charset="0"/>
              </a:rPr>
              <a:t>Giresun Üniversitesi  Tıp Fakültesi</a:t>
            </a:r>
            <a:endParaRPr lang="tr-TR" sz="2000" dirty="0">
              <a:solidFill>
                <a:srgbClr val="000000"/>
              </a:solidFill>
              <a:latin typeface="Brush Script MT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tr-TR" sz="2200" b="1" i="1" dirty="0" smtClean="0"/>
          </a:p>
          <a:p>
            <a:r>
              <a:rPr lang="tr-TR" sz="2200" dirty="0" smtClean="0"/>
              <a:t>Transient hidronefroz          %48</a:t>
            </a:r>
          </a:p>
          <a:p>
            <a:r>
              <a:rPr lang="tr-TR" sz="2200" dirty="0" smtClean="0"/>
              <a:t>Fizyolojik hidronefroz          %15</a:t>
            </a:r>
          </a:p>
          <a:p>
            <a:r>
              <a:rPr lang="tr-TR" sz="2200" dirty="0" smtClean="0"/>
              <a:t>UPJ darlık                               %11</a:t>
            </a:r>
          </a:p>
          <a:p>
            <a:r>
              <a:rPr lang="tr-TR" sz="2200" dirty="0" smtClean="0"/>
              <a:t>VUR                                         %9</a:t>
            </a:r>
          </a:p>
          <a:p>
            <a:r>
              <a:rPr lang="tr-TR" sz="2200" dirty="0" smtClean="0"/>
              <a:t>Megaüreter                           %4</a:t>
            </a:r>
          </a:p>
          <a:p>
            <a:r>
              <a:rPr lang="tr-TR" sz="2200" dirty="0" smtClean="0"/>
              <a:t>Multikistik displastik bb      %2</a:t>
            </a:r>
          </a:p>
          <a:p>
            <a:r>
              <a:rPr lang="tr-TR" sz="2200" dirty="0" smtClean="0"/>
              <a:t>Üreterosel                             %2</a:t>
            </a:r>
          </a:p>
          <a:p>
            <a:r>
              <a:rPr lang="tr-TR" sz="2200" dirty="0" smtClean="0"/>
              <a:t>PUV                                        %1</a:t>
            </a:r>
          </a:p>
          <a:p>
            <a:r>
              <a:rPr lang="tr-TR" sz="2200" dirty="0" smtClean="0"/>
              <a:t>Ektopik üreter</a:t>
            </a:r>
          </a:p>
          <a:p>
            <a:r>
              <a:rPr lang="tr-TR" sz="2200" dirty="0" smtClean="0"/>
              <a:t>Prune Belly sendromu</a:t>
            </a:r>
          </a:p>
          <a:p>
            <a:r>
              <a:rPr lang="tr-TR" sz="2200" dirty="0" smtClean="0"/>
              <a:t>Üretral ektazi</a:t>
            </a:r>
          </a:p>
          <a:p>
            <a:r>
              <a:rPr lang="tr-TR" sz="2200" dirty="0" smtClean="0"/>
              <a:t>Urakal kist</a:t>
            </a:r>
          </a:p>
          <a:p>
            <a:endParaRPr lang="tr-TR" sz="2400" dirty="0" smtClean="0"/>
          </a:p>
        </p:txBody>
      </p:sp>
      <p:sp>
        <p:nvSpPr>
          <p:cNvPr id="12290" name="AutoShape 2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92" name="AutoShape 4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3810000" y="1295400"/>
            <a:ext cx="37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2" name="Cloud Callout 11"/>
          <p:cNvSpPr/>
          <p:nvPr/>
        </p:nvSpPr>
        <p:spPr>
          <a:xfrm>
            <a:off x="2971800" y="0"/>
            <a:ext cx="3962400" cy="1447800"/>
          </a:xfrm>
          <a:prstGeom prst="cloudCallout">
            <a:avLst>
              <a:gd name="adj1" fmla="val -45449"/>
              <a:gd name="adj2" fmla="val 8871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Doğumda herşey normaldir. </a:t>
            </a:r>
          </a:p>
          <a:p>
            <a:pPr algn="ctr"/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İleri inceleme gerekmez.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D:\Users\ural\Desktop\Adsı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7822" y="0"/>
            <a:ext cx="1186178" cy="2276476"/>
          </a:xfrm>
          <a:prstGeom prst="rect">
            <a:avLst/>
          </a:prstGeom>
          <a:noFill/>
        </p:spPr>
      </p:pic>
      <p:sp>
        <p:nvSpPr>
          <p:cNvPr id="13" name="Cloud Callout 12"/>
          <p:cNvSpPr/>
          <p:nvPr/>
        </p:nvSpPr>
        <p:spPr>
          <a:xfrm>
            <a:off x="4876800" y="1143000"/>
            <a:ext cx="2971800" cy="1143000"/>
          </a:xfrm>
          <a:prstGeom prst="cloudCallout">
            <a:avLst>
              <a:gd name="adj1" fmla="val -72209"/>
              <a:gd name="adj2" fmla="val 2864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AP 2. trimde &lt;6mm</a:t>
            </a:r>
          </a:p>
          <a:p>
            <a:pPr algn="ctr"/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3. Trimde&lt;8mm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4419600" y="2133600"/>
            <a:ext cx="4495800" cy="1600200"/>
          </a:xfrm>
          <a:prstGeom prst="cloudCallout">
            <a:avLst>
              <a:gd name="adj1" fmla="val -56037"/>
              <a:gd name="adj2" fmla="val -29737"/>
            </a:avLst>
          </a:prstGeom>
          <a:gradFill>
            <a:gsLst>
              <a:gs pos="0">
                <a:srgbClr val="FF0000">
                  <a:alpha val="51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TH un postnatal devam etmesidir. Ürolityazis riski +</a:t>
            </a:r>
          </a:p>
          <a:p>
            <a:pPr algn="ctr"/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Pyelonefrit x12</a:t>
            </a:r>
          </a:p>
          <a:p>
            <a:pPr algn="ctr"/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%50 1 yılda tam rezolusyon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C00000"/>
                </a:solidFill>
                <a:latin typeface="Cambria" pitchFamily="18" charset="0"/>
              </a:rPr>
              <a:t>Tanısal yöntemler..</a:t>
            </a:r>
            <a:endParaRPr lang="tr-TR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58674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4953000" y="65340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0000"/>
                </a:solidFill>
                <a:latin typeface="Brush Script MT" pitchFamily="66" charset="0"/>
              </a:rPr>
              <a:t>Giresun Üniversitesi  Tıp Fakültesi</a:t>
            </a:r>
            <a:endParaRPr lang="tr-TR" sz="2000" dirty="0">
              <a:solidFill>
                <a:srgbClr val="000000"/>
              </a:solidFill>
              <a:latin typeface="Brush Script MT" pitchFamily="66" charset="0"/>
            </a:endParaRPr>
          </a:p>
        </p:txBody>
      </p:sp>
      <p:sp>
        <p:nvSpPr>
          <p:cNvPr id="12290" name="AutoShape 2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92" name="AutoShape 4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3810000" y="1295400"/>
            <a:ext cx="37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219200"/>
            <a:ext cx="2008883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tr-TR" b="1" i="1" dirty="0" smtClean="0"/>
              <a:t>Fizik Muayene</a:t>
            </a:r>
          </a:p>
          <a:p>
            <a:r>
              <a:rPr lang="tr-TR" b="1" i="1" dirty="0" smtClean="0"/>
              <a:t>(ilk değerlendirme)</a:t>
            </a:r>
            <a:endParaRPr lang="tr-TR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2450068"/>
            <a:ext cx="1649811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tr-TR" i="1" dirty="0" smtClean="0"/>
              <a:t>Abdominal kitle</a:t>
            </a:r>
            <a:endParaRPr lang="tr-TR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00800" y="2450068"/>
            <a:ext cx="1773884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tr-TR" i="1" dirty="0" smtClean="0"/>
              <a:t>Palpable mesane</a:t>
            </a:r>
            <a:endParaRPr lang="tr-TR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3697069"/>
            <a:ext cx="2385268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/>
              <a:t>UPJ darlık</a:t>
            </a:r>
          </a:p>
          <a:p>
            <a:r>
              <a:rPr lang="tr-TR" dirty="0" smtClean="0"/>
              <a:t>Multikistik displastik bb</a:t>
            </a:r>
            <a:endParaRPr lang="tr-TR" dirty="0"/>
          </a:p>
        </p:txBody>
      </p:sp>
      <p:sp>
        <p:nvSpPr>
          <p:cNvPr id="16" name="TextBox 15"/>
          <p:cNvSpPr txBox="1"/>
          <p:nvPr/>
        </p:nvSpPr>
        <p:spPr>
          <a:xfrm>
            <a:off x="7086600" y="3745468"/>
            <a:ext cx="582211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/>
              <a:t>PUV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2800" y="2438400"/>
            <a:ext cx="2514600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Karın duvar kaslarında zayıflık </a:t>
            </a:r>
          </a:p>
          <a:p>
            <a:r>
              <a:rPr lang="tr-TR" dirty="0" smtClean="0"/>
              <a:t>İnmemiş testis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029200" y="1981200"/>
            <a:ext cx="1143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3124200" y="1981200"/>
            <a:ext cx="990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1866900" y="3237706"/>
            <a:ext cx="6865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7087394" y="32758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4381500" y="21717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4495800" y="3581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657600" y="3810000"/>
            <a:ext cx="2057400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Prunne-Belly send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C00000"/>
                </a:solidFill>
                <a:latin typeface="Cambria" pitchFamily="18" charset="0"/>
              </a:rPr>
              <a:t>Tanısal yöntemler..</a:t>
            </a:r>
            <a:endParaRPr lang="tr-TR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58674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4953000" y="65340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0000"/>
                </a:solidFill>
                <a:latin typeface="Brush Script MT" pitchFamily="66" charset="0"/>
              </a:rPr>
              <a:t>Giresun Üniversitesi  Tıp Fakültesi</a:t>
            </a:r>
            <a:endParaRPr lang="tr-TR" sz="2000" dirty="0">
              <a:solidFill>
                <a:srgbClr val="000000"/>
              </a:solidFill>
              <a:latin typeface="Brush Script MT" pitchFamily="66" charset="0"/>
            </a:endParaRPr>
          </a:p>
        </p:txBody>
      </p:sp>
      <p:sp>
        <p:nvSpPr>
          <p:cNvPr id="12290" name="AutoShape 2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92" name="AutoShape 4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" name="TextBox 26"/>
          <p:cNvSpPr txBox="1"/>
          <p:nvPr/>
        </p:nvSpPr>
        <p:spPr>
          <a:xfrm>
            <a:off x="990600" y="1600200"/>
            <a:ext cx="413991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LABORATUVAR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İlk 2 gün kreatinin bakılması anlamsız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İdrar  Na&lt;100</a:t>
            </a:r>
          </a:p>
          <a:p>
            <a:r>
              <a:rPr lang="tr-TR" sz="2000" dirty="0" smtClean="0"/>
              <a:t>           Cl&lt;110</a:t>
            </a:r>
          </a:p>
          <a:p>
            <a:r>
              <a:rPr lang="tr-TR" sz="2000" dirty="0" smtClean="0"/>
              <a:t>           Ozmolarite &lt;200</a:t>
            </a:r>
            <a:endParaRPr lang="tr-TR" sz="2000" dirty="0"/>
          </a:p>
        </p:txBody>
      </p:sp>
      <p:pic>
        <p:nvPicPr>
          <p:cNvPr id="5124" name="Picture 4" descr="http://www.nanolabakademi.com/UserFiles/Image/images/Kimya_Lab_2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9300" y="457200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C00000"/>
                </a:solidFill>
                <a:latin typeface="Cambria" pitchFamily="18" charset="0"/>
              </a:rPr>
              <a:t>Tanısal yöntemler..</a:t>
            </a:r>
            <a:endParaRPr lang="tr-TR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58674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4953000" y="65340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0000"/>
                </a:solidFill>
                <a:latin typeface="Brush Script MT" pitchFamily="66" charset="0"/>
              </a:rPr>
              <a:t>Giresun Üniversitesi  Tıp Fakültesi</a:t>
            </a:r>
            <a:endParaRPr lang="tr-TR" sz="2000" dirty="0">
              <a:solidFill>
                <a:srgbClr val="000000"/>
              </a:solidFill>
              <a:latin typeface="Brush Script MT" pitchFamily="66" charset="0"/>
            </a:endParaRPr>
          </a:p>
        </p:txBody>
      </p:sp>
      <p:sp>
        <p:nvSpPr>
          <p:cNvPr id="12290" name="AutoShape 2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92" name="AutoShape 4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3810000" y="1295400"/>
            <a:ext cx="37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1371600"/>
            <a:ext cx="2474908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tr-TR" b="1" i="1" dirty="0" smtClean="0"/>
              <a:t>Radyolojik görüntüleme</a:t>
            </a:r>
            <a:endParaRPr lang="tr-TR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2286000"/>
            <a:ext cx="2523576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tr-TR" i="1" dirty="0" smtClean="0"/>
              <a:t>Anatomik değerlendirme</a:t>
            </a:r>
            <a:endParaRPr lang="tr-TR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81600" y="2286000"/>
            <a:ext cx="2726772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tr-TR" i="1" dirty="0" smtClean="0"/>
              <a:t>Fonksiyonel değerlendirme</a:t>
            </a:r>
            <a:endParaRPr lang="tr-TR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3669268"/>
            <a:ext cx="1520353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/>
              <a:t>Ultrasonografi</a:t>
            </a:r>
            <a:endParaRPr lang="tr-TR" dirty="0"/>
          </a:p>
        </p:txBody>
      </p:sp>
      <p:sp>
        <p:nvSpPr>
          <p:cNvPr id="16" name="TextBox 15"/>
          <p:cNvSpPr txBox="1"/>
          <p:nvPr/>
        </p:nvSpPr>
        <p:spPr>
          <a:xfrm>
            <a:off x="5867400" y="3544669"/>
            <a:ext cx="1573444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/>
              <a:t>Renel sintigrafi</a:t>
            </a:r>
          </a:p>
          <a:p>
            <a:r>
              <a:rPr lang="tr-TR" dirty="0" smtClean="0"/>
              <a:t>Whitaker testi</a:t>
            </a:r>
            <a:endParaRPr lang="tr-TR" dirty="0"/>
          </a:p>
        </p:txBody>
      </p:sp>
      <p:sp>
        <p:nvSpPr>
          <p:cNvPr id="17" name="TextBox 16"/>
          <p:cNvSpPr txBox="1"/>
          <p:nvPr/>
        </p:nvSpPr>
        <p:spPr>
          <a:xfrm>
            <a:off x="3878896" y="3429000"/>
            <a:ext cx="1378904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/>
              <a:t>MRI</a:t>
            </a:r>
          </a:p>
          <a:p>
            <a:r>
              <a:rPr lang="tr-TR" dirty="0" smtClean="0"/>
              <a:t>IVP</a:t>
            </a:r>
          </a:p>
          <a:p>
            <a:r>
              <a:rPr lang="tr-TR" dirty="0" smtClean="0"/>
              <a:t>Dopler USG?</a:t>
            </a:r>
            <a:endParaRPr lang="tr-TR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800600" y="19050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3962400" y="19050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2170906" y="3162300"/>
            <a:ext cx="6865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6324600" y="3124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352800" y="28194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5029200" y="28194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C00000"/>
                </a:solidFill>
                <a:latin typeface="Cambria" pitchFamily="18" charset="0"/>
              </a:rPr>
              <a:t>Tanısal yöntemler..</a:t>
            </a:r>
            <a:endParaRPr lang="tr-TR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58674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4953000" y="65340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0000"/>
                </a:solidFill>
                <a:latin typeface="Brush Script MT" pitchFamily="66" charset="0"/>
              </a:rPr>
              <a:t>Giresun Üniversitesi  Tıp Fakültesi</a:t>
            </a:r>
            <a:endParaRPr lang="tr-TR" sz="2000" dirty="0">
              <a:solidFill>
                <a:srgbClr val="000000"/>
              </a:solidFill>
              <a:latin typeface="Brush Script MT" pitchFamily="66" charset="0"/>
            </a:endParaRPr>
          </a:p>
        </p:txBody>
      </p:sp>
      <p:sp>
        <p:nvSpPr>
          <p:cNvPr id="12290" name="AutoShape 2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92" name="AutoShape 4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3810000" y="1295400"/>
            <a:ext cx="37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1371600"/>
            <a:ext cx="4102533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USG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Morfolojiyi değerlendirmemize olanak</a:t>
            </a:r>
          </a:p>
          <a:p>
            <a:r>
              <a:rPr lang="tr-TR" dirty="0" smtClean="0"/>
              <a:t>   sağlar. Fonksiyonel fikir verir.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Non invaziv ve kolaydır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Seri incelemelerde bb morfolojisindeki </a:t>
            </a:r>
          </a:p>
          <a:p>
            <a:r>
              <a:rPr lang="tr-TR" dirty="0" smtClean="0"/>
              <a:t>  değişimler değerlidir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Artan hidronefroz ve incelen parankim </a:t>
            </a:r>
          </a:p>
          <a:p>
            <a:r>
              <a:rPr lang="tr-TR" dirty="0" smtClean="0"/>
              <a:t>   obstr  düşündürür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Kontrlateral bb büyümesi, kompansatris </a:t>
            </a:r>
          </a:p>
          <a:p>
            <a:r>
              <a:rPr lang="tr-TR" dirty="0" smtClean="0"/>
              <a:t>   hipertrofiyi renal hasara neden olan </a:t>
            </a:r>
          </a:p>
          <a:p>
            <a:r>
              <a:rPr lang="tr-TR" dirty="0" smtClean="0"/>
              <a:t>   bir obstr olduğunu düşündürebilir</a:t>
            </a:r>
          </a:p>
          <a:p>
            <a:endParaRPr lang="tr-TR" b="1" dirty="0" smtClean="0"/>
          </a:p>
          <a:p>
            <a:endParaRPr lang="tr-T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1752600"/>
            <a:ext cx="37578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/>
              <a:t>USG verileri zaman içinde </a:t>
            </a:r>
          </a:p>
          <a:p>
            <a:r>
              <a:rPr lang="tr-TR" dirty="0" smtClean="0"/>
              <a:t>  dalgalanmalar gösterir   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Tek bir USG nin güvenilirliği düşüktür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İlk 48 saatte rölatif oligüri nedenyle </a:t>
            </a:r>
          </a:p>
          <a:p>
            <a:r>
              <a:rPr lang="tr-TR" dirty="0" smtClean="0"/>
              <a:t>  sonuçlar yanıltıcı olabilir.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İlk haftada yapılmış USG 1. ayda</a:t>
            </a:r>
          </a:p>
          <a:p>
            <a:r>
              <a:rPr lang="tr-TR" dirty="0" smtClean="0"/>
              <a:t>   mutlaka yenilenmelidir.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28600"/>
            <a:ext cx="2362200" cy="147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C00000"/>
                </a:solidFill>
                <a:latin typeface="Cambria" pitchFamily="18" charset="0"/>
              </a:rPr>
              <a:t>Tanısal yöntemler..</a:t>
            </a:r>
            <a:endParaRPr lang="tr-TR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58674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4953000" y="65340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0000"/>
                </a:solidFill>
                <a:latin typeface="Brush Script MT" pitchFamily="66" charset="0"/>
              </a:rPr>
              <a:t>Giresun Üniversitesi  Tıp Fakültesi</a:t>
            </a:r>
            <a:endParaRPr lang="tr-TR" sz="2000" dirty="0">
              <a:solidFill>
                <a:srgbClr val="000000"/>
              </a:solidFill>
              <a:latin typeface="Brush Script MT" pitchFamily="66" charset="0"/>
            </a:endParaRPr>
          </a:p>
        </p:txBody>
      </p:sp>
      <p:sp>
        <p:nvSpPr>
          <p:cNvPr id="12290" name="AutoShape 2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92" name="AutoShape 4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3810000" y="1295400"/>
            <a:ext cx="37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1371600"/>
            <a:ext cx="6953057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IVP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 </a:t>
            </a:r>
            <a:r>
              <a:rPr lang="tr-TR" dirty="0" smtClean="0"/>
              <a:t>Hidronefrozun boyut ve morfolojisinden öte katkı sağlamaz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Radyasyon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Bb fonksiyonları hakkında objektif değerlendirme</a:t>
            </a:r>
          </a:p>
          <a:p>
            <a:r>
              <a:rPr lang="tr-TR" dirty="0" smtClean="0"/>
              <a:t>  ve takibe olanak sağlayan numerik bir veri sağlamaz.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Atipik ya da duplike toplayıcı sistemlerde anatominin spesifik görüntüsü</a:t>
            </a:r>
          </a:p>
          <a:p>
            <a:r>
              <a:rPr lang="tr-TR" dirty="0" smtClean="0"/>
              <a:t>  tedavi kararını etkileyecekse katkı verebilir</a:t>
            </a:r>
          </a:p>
          <a:p>
            <a:pPr>
              <a:buFont typeface="Arial" pitchFamily="34" charset="0"/>
              <a:buChar char="•"/>
            </a:pPr>
            <a:endParaRPr lang="tr-TR" sz="2400" b="1" dirty="0" smtClean="0"/>
          </a:p>
          <a:p>
            <a:endParaRPr lang="tr-T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762000"/>
            <a:ext cx="19716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C00000"/>
                </a:solidFill>
                <a:latin typeface="Cambria" pitchFamily="18" charset="0"/>
              </a:rPr>
              <a:t>Tanısal yöntemler..</a:t>
            </a:r>
            <a:endParaRPr lang="tr-TR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0" y="58674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4953000" y="65340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0000"/>
                </a:solidFill>
                <a:latin typeface="Brush Script MT" pitchFamily="66" charset="0"/>
              </a:rPr>
              <a:t>Giresun Üniversitesi  Tıp Fakültesi</a:t>
            </a:r>
            <a:endParaRPr lang="tr-TR" sz="2000" dirty="0">
              <a:solidFill>
                <a:srgbClr val="000000"/>
              </a:solidFill>
              <a:latin typeface="Brush Script MT" pitchFamily="66" charset="0"/>
            </a:endParaRPr>
          </a:p>
        </p:txBody>
      </p:sp>
      <p:sp>
        <p:nvSpPr>
          <p:cNvPr id="12290" name="AutoShape 2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92" name="AutoShape 4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3810000" y="1295400"/>
            <a:ext cx="37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587928" y="1394936"/>
            <a:ext cx="8242513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RENAL SİNTİGRAFİ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Bb ekskresyon dinamiği ve fonksiyonel rezervini değerlendirmede faydalı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MAG3 (</a:t>
            </a:r>
            <a:r>
              <a:rPr lang="tr-TR" baseline="30000" dirty="0" smtClean="0"/>
              <a:t>99m</a:t>
            </a:r>
            <a:r>
              <a:rPr lang="tr-TR" dirty="0" smtClean="0"/>
              <a:t>Tc-mercaptoacetyltriglycine) izotop  glomerülden filtre edilmez, </a:t>
            </a:r>
          </a:p>
          <a:p>
            <a:r>
              <a:rPr lang="tr-TR" dirty="0" smtClean="0"/>
              <a:t>  tübüllere bağlanmadan ekstkrakte edilir ve hızla toplayıcı sisteme atılır. </a:t>
            </a:r>
          </a:p>
          <a:p>
            <a:r>
              <a:rPr lang="tr-TR" dirty="0" smtClean="0"/>
              <a:t>  DMSA (dimercaptosuccinic acid) de bu özellik yoktur.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MAG3 de ekstraksiyon fraksiyonu DTPA (diethylenetriaminepentaacetic acid) dan</a:t>
            </a:r>
          </a:p>
          <a:p>
            <a:r>
              <a:rPr lang="tr-TR" dirty="0" smtClean="0"/>
              <a:t>  2-3 kat daha fazladır. O nedenle çocuklarda MAG3 tercih edilir.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 İzotop madde pik yaptıktan sonra yarılanma ömrü (T</a:t>
            </a:r>
            <a:r>
              <a:rPr lang="tr-TR" baseline="30000" dirty="0" smtClean="0"/>
              <a:t>1/2</a:t>
            </a:r>
            <a:r>
              <a:rPr lang="tr-TR" dirty="0" smtClean="0"/>
              <a:t>) &gt;20 dk ise obstr</a:t>
            </a:r>
          </a:p>
          <a:p>
            <a:r>
              <a:rPr lang="tr-TR" dirty="0" smtClean="0"/>
              <a:t>   10-20 dk arası şüpheli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Diferansiyel fonks %50+%50=%100 olmalı. </a:t>
            </a:r>
          </a:p>
          <a:p>
            <a:r>
              <a:rPr lang="tr-TR" dirty="0" smtClean="0"/>
              <a:t>   Seri incelemelerde kötüye gidişi en iyi gösterir. Bir böbrek sağlıklıysa doğru bilgi verir.</a:t>
            </a:r>
            <a:endParaRPr lang="tr-TR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752600"/>
            <a:ext cx="8077200" cy="404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C00000"/>
                </a:solidFill>
                <a:latin typeface="Cambria" pitchFamily="18" charset="0"/>
              </a:rPr>
              <a:t>Tanısal yöntemler..</a:t>
            </a:r>
            <a:endParaRPr lang="tr-TR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58674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4953000" y="65340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0000"/>
                </a:solidFill>
                <a:latin typeface="Brush Script MT" pitchFamily="66" charset="0"/>
              </a:rPr>
              <a:t>Giresun Üniversitesi  Tıp Fakültesi</a:t>
            </a:r>
            <a:endParaRPr lang="tr-TR" sz="2000" dirty="0">
              <a:solidFill>
                <a:srgbClr val="000000"/>
              </a:solidFill>
              <a:latin typeface="Brush Script MT" pitchFamily="66" charset="0"/>
            </a:endParaRPr>
          </a:p>
        </p:txBody>
      </p:sp>
      <p:sp>
        <p:nvSpPr>
          <p:cNvPr id="12290" name="AutoShape 2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92" name="AutoShape 4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3810000" y="1295400"/>
            <a:ext cx="37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1360944"/>
            <a:ext cx="7592335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MR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Radyasyon içermez. Antenatal uygulanabilir.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Anatomik ve fonksiyonel değerlendirme sağlar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Ayrı ayrı boşalma eğrileri hesaplanabilir olması sintigrafiye üstünlüğüdür. </a:t>
            </a:r>
          </a:p>
          <a:p>
            <a:r>
              <a:rPr lang="tr-TR" dirty="0" smtClean="0"/>
              <a:t>  Bilat hidronefrozda önemli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Gadolinyum transit zamanı &gt;490 sn obstruksiyon</a:t>
            </a:r>
          </a:p>
          <a:p>
            <a:r>
              <a:rPr lang="tr-TR" dirty="0" smtClean="0"/>
              <a:t>		                &lt;245 sn normal				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Gadolinyuma bağlı sistemik fibrozis renal fonksiyon bozukluğu olan hastalarda </a:t>
            </a:r>
          </a:p>
          <a:p>
            <a:r>
              <a:rPr lang="tr-TR" dirty="0" smtClean="0"/>
              <a:t>  bildirilmiş.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Henüz altın standart olmasa da buna aday olarak gösterilmektedir.</a:t>
            </a:r>
          </a:p>
          <a:p>
            <a:pPr lvl="8"/>
            <a:r>
              <a:rPr lang="tr-TR" sz="1400" dirty="0" smtClean="0"/>
              <a:t>  Cerwinka WH. J Pediatr Urol. 2008</a:t>
            </a:r>
          </a:p>
          <a:p>
            <a:pPr lvl="8"/>
            <a:r>
              <a:rPr lang="tr-TR" sz="1400" dirty="0" smtClean="0"/>
              <a:t>  Campbell Walsh Urology</a:t>
            </a:r>
          </a:p>
          <a:p>
            <a:pPr>
              <a:buFont typeface="Arial" pitchFamily="34" charset="0"/>
              <a:buChar char="•"/>
            </a:pP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5793" y="228601"/>
            <a:ext cx="165720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1000" y="4724400"/>
            <a:ext cx="18844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8275" y="3810000"/>
            <a:ext cx="2066925" cy="251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C00000"/>
                </a:solidFill>
                <a:latin typeface="Cambria" pitchFamily="18" charset="0"/>
              </a:rPr>
              <a:t>Tanısal yöntemler..</a:t>
            </a:r>
            <a:endParaRPr lang="tr-TR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0" y="58674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4953000" y="65340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0000"/>
                </a:solidFill>
                <a:latin typeface="Brush Script MT" pitchFamily="66" charset="0"/>
              </a:rPr>
              <a:t>Giresun Üniversitesi  Tıp Fakültesi</a:t>
            </a:r>
            <a:endParaRPr lang="tr-TR" sz="2000" dirty="0">
              <a:solidFill>
                <a:srgbClr val="000000"/>
              </a:solidFill>
              <a:latin typeface="Brush Script MT" pitchFamily="66" charset="0"/>
            </a:endParaRPr>
          </a:p>
        </p:txBody>
      </p:sp>
      <p:sp>
        <p:nvSpPr>
          <p:cNvPr id="12290" name="AutoShape 2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92" name="AutoShape 4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3810000" y="1295400"/>
            <a:ext cx="37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623480" y="1371600"/>
            <a:ext cx="727192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DOPLER USG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Obstruksiyonun renal kan akımında neden olacağı değişimler düşünülerek </a:t>
            </a:r>
          </a:p>
          <a:p>
            <a:r>
              <a:rPr lang="tr-TR" dirty="0" smtClean="0"/>
              <a:t>  intrarenal rezitif indeks (IRRI) kullanılmıştır.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IRRI: pik sist hız – enddiastol hız / pik sist hız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IRRI &gt;0.7 obstruksiyon lehinedir. 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Tekrarlayan ölçümler değişir. Normal değerler tartışmalı. Yaşa göre değişir.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Diğer tetkiklere tamamlayıcı olabilir.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endParaRPr lang="tr-TR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3494544"/>
            <a:ext cx="404636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WHİTAKER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Tarihi önemi var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10 ml/ dk perfüzyon hızıyla pelvik basınç</a:t>
            </a:r>
          </a:p>
          <a:p>
            <a:pPr lvl="1"/>
            <a:r>
              <a:rPr lang="tr-TR" dirty="0" smtClean="0"/>
              <a:t>&gt;22 cmH2Oşiddetli obstruksiyon</a:t>
            </a:r>
          </a:p>
          <a:p>
            <a:pPr lvl="1"/>
            <a:r>
              <a:rPr lang="tr-TR" dirty="0" smtClean="0"/>
              <a:t>10-22 cmH2O şüpheli</a:t>
            </a:r>
          </a:p>
          <a:p>
            <a:pPr lvl="1"/>
            <a:r>
              <a:rPr lang="tr-TR" dirty="0" smtClean="0"/>
              <a:t>&lt;10 cmH2O normal</a:t>
            </a:r>
          </a:p>
          <a:p>
            <a:pPr lvl="1"/>
            <a:r>
              <a:rPr lang="tr-TR" dirty="0" smtClean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İnvazivdir ve anestezi gerektirir</a:t>
            </a:r>
          </a:p>
          <a:p>
            <a:pPr>
              <a:buFont typeface="Arial" pitchFamily="34" charset="0"/>
              <a:buChar char="•"/>
            </a:pPr>
            <a:endParaRPr lang="tr-TR" dirty="0"/>
          </a:p>
        </p:txBody>
      </p:sp>
      <p:pic>
        <p:nvPicPr>
          <p:cNvPr id="14338" name="Picture 2" descr="http://www.labistanbul.net/wp-content/uploads/2014/11/renkli-dopp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89402"/>
            <a:ext cx="1752600" cy="1310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FF0000"/>
                </a:solidFill>
                <a:latin typeface="Cambria" pitchFamily="18" charset="0"/>
              </a:rPr>
              <a:t>Sunu planı</a:t>
            </a:r>
            <a:endParaRPr lang="tr-TR" sz="40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58674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4953000" y="65340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0000"/>
                </a:solidFill>
                <a:latin typeface="Brush Script MT" pitchFamily="66" charset="0"/>
              </a:rPr>
              <a:t>Giresun Üniversitesi  Tıp Fakültesi</a:t>
            </a:r>
            <a:endParaRPr lang="tr-TR" sz="2000" dirty="0">
              <a:solidFill>
                <a:srgbClr val="000000"/>
              </a:solidFill>
              <a:latin typeface="Brush Script MT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400" dirty="0" smtClean="0"/>
          </a:p>
          <a:p>
            <a:pPr lvl="1"/>
            <a:r>
              <a:rPr lang="tr-TR" sz="2400" dirty="0" smtClean="0"/>
              <a:t>Tanım</a:t>
            </a:r>
          </a:p>
          <a:p>
            <a:pPr lvl="1"/>
            <a:r>
              <a:rPr lang="tr-TR" sz="2400" dirty="0" smtClean="0"/>
              <a:t>Önemi </a:t>
            </a:r>
          </a:p>
          <a:p>
            <a:pPr lvl="1"/>
            <a:r>
              <a:rPr lang="tr-TR" sz="2400" dirty="0" smtClean="0"/>
              <a:t>Nedenleri</a:t>
            </a:r>
          </a:p>
          <a:p>
            <a:pPr lvl="1"/>
            <a:r>
              <a:rPr lang="tr-TR" sz="2400" dirty="0" smtClean="0"/>
              <a:t>Görüntüleme</a:t>
            </a:r>
          </a:p>
          <a:p>
            <a:pPr lvl="1"/>
            <a:r>
              <a:rPr lang="tr-TR" sz="2400" dirty="0" smtClean="0"/>
              <a:t>Yönetimi</a:t>
            </a:r>
          </a:p>
        </p:txBody>
      </p:sp>
      <p:sp>
        <p:nvSpPr>
          <p:cNvPr id="12290" name="AutoShape 2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92" name="AutoShape 4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3810000" y="1295400"/>
            <a:ext cx="37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30722" name="Picture 2" descr="http://3.bp.blogspot.com/-fL2M6G_pBgo/UeMtYPj7dkI/AAAAAAAAAOc/FaMRAZSYLps/s400/etkili_sunum_hazirla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429000"/>
            <a:ext cx="2819400" cy="306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C00000"/>
                </a:solidFill>
                <a:latin typeface="Cambria" pitchFamily="18" charset="0"/>
              </a:rPr>
              <a:t>Yaklaşım..</a:t>
            </a:r>
            <a:endParaRPr lang="tr-TR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58674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4953000" y="65340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0000"/>
                </a:solidFill>
                <a:latin typeface="Brush Script MT" pitchFamily="66" charset="0"/>
              </a:rPr>
              <a:t>Giresun Üniversitesi  Tıp Fakültesi</a:t>
            </a:r>
            <a:endParaRPr lang="tr-TR" sz="2000" dirty="0">
              <a:solidFill>
                <a:srgbClr val="000000"/>
              </a:solidFill>
              <a:latin typeface="Brush Script MT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b="1" i="1" dirty="0" smtClean="0"/>
              <a:t>Erken girişim:</a:t>
            </a:r>
          </a:p>
          <a:p>
            <a:pPr lvl="1"/>
            <a:r>
              <a:rPr lang="tr-TR" sz="2000" dirty="0" smtClean="0"/>
              <a:t>PUV ile uyumlu mesane</a:t>
            </a:r>
          </a:p>
          <a:p>
            <a:pPr lvl="1"/>
            <a:r>
              <a:rPr lang="tr-TR" sz="2000" dirty="0" smtClean="0"/>
              <a:t>Şiddetli bilateral hidronefroz</a:t>
            </a:r>
          </a:p>
          <a:p>
            <a:pPr lvl="1"/>
            <a:r>
              <a:rPr lang="tr-TR" sz="2000" dirty="0" smtClean="0"/>
              <a:t>Büyük üroterosel</a:t>
            </a:r>
          </a:p>
          <a:p>
            <a:pPr lvl="1"/>
            <a:r>
              <a:rPr lang="tr-TR" sz="2000" dirty="0" smtClean="0"/>
              <a:t>Doğumda oligohidroamnioz </a:t>
            </a:r>
          </a:p>
          <a:p>
            <a:pPr>
              <a:buNone/>
            </a:pPr>
            <a:r>
              <a:rPr lang="tr-TR" sz="2400" dirty="0" smtClean="0"/>
              <a:t>     renal fonksiyonlar 4. günden itibaren yakın monitorize edilmeli.</a:t>
            </a:r>
          </a:p>
          <a:p>
            <a:pPr>
              <a:buNone/>
            </a:pPr>
            <a:r>
              <a:rPr lang="tr-TR" sz="2400" dirty="0" smtClean="0"/>
              <a:t>	Patolojiye göre erken girişim gerekebilir. </a:t>
            </a:r>
          </a:p>
          <a:p>
            <a:endParaRPr lang="tr-TR" sz="2400" dirty="0" smtClean="0"/>
          </a:p>
          <a:p>
            <a:endParaRPr lang="tr-TR" sz="2400" dirty="0" smtClean="0"/>
          </a:p>
        </p:txBody>
      </p:sp>
      <p:sp>
        <p:nvSpPr>
          <p:cNvPr id="12290" name="AutoShape 2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92" name="AutoShape 4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3810000" y="1295400"/>
            <a:ext cx="37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6147" name="Picture 3" descr="D:\Users\ural\Desktop\Adsklklı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495800"/>
            <a:ext cx="1828800" cy="2019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C00000"/>
                </a:solidFill>
                <a:latin typeface="Cambria" pitchFamily="18" charset="0"/>
              </a:rPr>
              <a:t>Yaklaşım..</a:t>
            </a:r>
            <a:endParaRPr lang="tr-TR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58674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4953000" y="65340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0000"/>
                </a:solidFill>
                <a:latin typeface="Brush Script MT" pitchFamily="66" charset="0"/>
              </a:rPr>
              <a:t>Giresun Üniversitesi  Tıp Fakültesi</a:t>
            </a:r>
            <a:endParaRPr lang="tr-TR" sz="2000" dirty="0">
              <a:solidFill>
                <a:srgbClr val="000000"/>
              </a:solidFill>
              <a:latin typeface="Brush Script MT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b="1" i="1" dirty="0" smtClean="0"/>
              <a:t>PUV  ve üreterosel şüphesi varsa </a:t>
            </a:r>
          </a:p>
          <a:p>
            <a:pPr lvl="1"/>
            <a:r>
              <a:rPr lang="tr-TR" sz="2000" b="1" i="1" dirty="0" smtClean="0"/>
              <a:t>Bilat üreterohidronefroz</a:t>
            </a:r>
          </a:p>
          <a:p>
            <a:pPr lvl="1"/>
            <a:r>
              <a:rPr lang="tr-TR" sz="2000" b="1" i="1" dirty="0" smtClean="0"/>
              <a:t>Aşırı dilate mesane</a:t>
            </a:r>
          </a:p>
          <a:p>
            <a:pPr lvl="1"/>
            <a:r>
              <a:rPr lang="tr-TR" sz="2000" b="1" i="1" dirty="0" smtClean="0"/>
              <a:t>Mesane duvar kalınlığı</a:t>
            </a:r>
          </a:p>
          <a:p>
            <a:pPr lvl="1"/>
            <a:r>
              <a:rPr lang="tr-TR" sz="2000" b="1" i="1" dirty="0" smtClean="0"/>
              <a:t>Geniş post üretra</a:t>
            </a:r>
          </a:p>
          <a:p>
            <a:pPr>
              <a:buNone/>
            </a:pPr>
            <a:r>
              <a:rPr lang="tr-TR" sz="2400" i="1" dirty="0" smtClean="0"/>
              <a:t>Derhal mesane kompresyonu</a:t>
            </a:r>
          </a:p>
          <a:p>
            <a:pPr lvl="1"/>
            <a:r>
              <a:rPr lang="tr-TR" sz="2000" i="1" dirty="0" smtClean="0"/>
              <a:t>Sonda ya da sistofix</a:t>
            </a:r>
          </a:p>
          <a:p>
            <a:pPr>
              <a:buNone/>
            </a:pPr>
            <a:r>
              <a:rPr lang="tr-TR" sz="2400" i="1" dirty="0" smtClean="0"/>
              <a:t>Antibiyotik proflaksi radyolojik girişimlerden önce</a:t>
            </a:r>
          </a:p>
          <a:p>
            <a:pPr lvl="1"/>
            <a:r>
              <a:rPr lang="tr-TR" sz="2000" i="1" dirty="0" smtClean="0"/>
              <a:t>Amoksisilin (10-25 mg/kg/g)</a:t>
            </a:r>
            <a:r>
              <a:rPr lang="tr-TR" sz="2000" b="1" i="1" dirty="0" smtClean="0"/>
              <a:t>	</a:t>
            </a:r>
          </a:p>
          <a:p>
            <a:pPr>
              <a:buNone/>
            </a:pPr>
            <a:r>
              <a:rPr lang="tr-TR" sz="2400" dirty="0" smtClean="0"/>
              <a:t>1 hafta içince VCUG yapılmalıdır.</a:t>
            </a:r>
          </a:p>
          <a:p>
            <a:pPr>
              <a:buNone/>
            </a:pPr>
            <a:endParaRPr lang="tr-TR" sz="2400" b="1" i="1" dirty="0" smtClean="0"/>
          </a:p>
          <a:p>
            <a:endParaRPr lang="tr-TR" sz="2400" dirty="0" smtClean="0"/>
          </a:p>
          <a:p>
            <a:endParaRPr lang="tr-TR" sz="2400" dirty="0" smtClean="0"/>
          </a:p>
        </p:txBody>
      </p:sp>
      <p:sp>
        <p:nvSpPr>
          <p:cNvPr id="12290" name="AutoShape 2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92" name="AutoShape 4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3810000" y="1295400"/>
            <a:ext cx="37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1026" name="Picture 2" descr="D:\Users\ural\Desktop\gr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8989" y="1447800"/>
            <a:ext cx="3061611" cy="1982066"/>
          </a:xfrm>
          <a:prstGeom prst="rect">
            <a:avLst/>
          </a:prstGeom>
          <a:noFill/>
        </p:spPr>
      </p:pic>
      <p:pic>
        <p:nvPicPr>
          <p:cNvPr id="12" name="Picture 2" descr="G:\Berkan\tıbbi belgeler\12-resim arşivi\çizgi kahramanlar\the_smurfs_2011_455x300_296670 - Kop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"/>
            <a:ext cx="3009036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C00000"/>
                </a:solidFill>
                <a:latin typeface="Cambria" pitchFamily="18" charset="0"/>
              </a:rPr>
              <a:t>Tanısal yöntemler..</a:t>
            </a:r>
            <a:endParaRPr lang="tr-TR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58674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4953000" y="65340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0000"/>
                </a:solidFill>
                <a:latin typeface="Brush Script MT" pitchFamily="66" charset="0"/>
              </a:rPr>
              <a:t>Giresun Üniversitesi  Tıp Fakültesi</a:t>
            </a:r>
            <a:endParaRPr lang="tr-TR" sz="2000" dirty="0">
              <a:solidFill>
                <a:srgbClr val="000000"/>
              </a:solidFill>
              <a:latin typeface="Brush Script MT" pitchFamily="66" charset="0"/>
            </a:endParaRPr>
          </a:p>
        </p:txBody>
      </p:sp>
      <p:sp>
        <p:nvSpPr>
          <p:cNvPr id="12290" name="AutoShape 2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92" name="AutoShape 4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2362200" y="1066800"/>
            <a:ext cx="37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Antenatal Hidronefroz</a:t>
            </a:r>
            <a:endParaRPr lang="tr-T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1447800"/>
            <a:ext cx="983283" cy="30777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tr-TR" sz="1400" b="1" dirty="0" smtClean="0"/>
              <a:t>VCUG-USG</a:t>
            </a:r>
            <a:endParaRPr lang="tr-TR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22620" y="1905000"/>
            <a:ext cx="458780" cy="27699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PUV</a:t>
            </a:r>
            <a:endParaRPr lang="tr-TR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0" y="1905000"/>
            <a:ext cx="626903" cy="27699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Reflü +</a:t>
            </a:r>
            <a:endParaRPr lang="tr-TR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1780401"/>
            <a:ext cx="596445" cy="27699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Reflü -</a:t>
            </a:r>
            <a:endParaRPr lang="tr-TR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3836313"/>
            <a:ext cx="2499402" cy="43088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r-TR" sz="1100" dirty="0" smtClean="0"/>
              <a:t>Hidronefrozda artış,Obstrüktif renogram</a:t>
            </a:r>
          </a:p>
          <a:p>
            <a:pPr algn="ctr"/>
            <a:r>
              <a:rPr lang="tr-TR" sz="1100" dirty="0" smtClean="0"/>
              <a:t>Renal fonk. &lt;%40</a:t>
            </a:r>
            <a:endParaRPr lang="tr-TR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00" y="2133600"/>
            <a:ext cx="927626" cy="27699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megaüreter</a:t>
            </a:r>
            <a:endParaRPr lang="tr-TR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800600" y="2133600"/>
            <a:ext cx="766557" cy="27699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UP darlık</a:t>
            </a:r>
            <a:endParaRPr lang="tr-TR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10200" y="2362200"/>
            <a:ext cx="608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AP çap</a:t>
            </a:r>
            <a:endParaRPr lang="tr-TR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557711" y="2590800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50 mm</a:t>
            </a:r>
            <a:endParaRPr lang="tr-TR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248400" y="2590800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20 mm</a:t>
            </a:r>
            <a:endParaRPr lang="tr-TR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410200" y="2590800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20-50 mm</a:t>
            </a:r>
            <a:endParaRPr lang="tr-TR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542989" y="2895600"/>
            <a:ext cx="635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Cerrahi</a:t>
            </a:r>
            <a:endParaRPr lang="tr-TR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172200" y="2819400"/>
            <a:ext cx="819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dirty="0" smtClean="0"/>
              <a:t>3 ay sonra</a:t>
            </a:r>
          </a:p>
          <a:p>
            <a:pPr algn="ctr"/>
            <a:r>
              <a:rPr lang="tr-TR" sz="1200" dirty="0" smtClean="0"/>
              <a:t>kontrol</a:t>
            </a:r>
            <a:endParaRPr lang="tr-TR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334000" y="2819400"/>
            <a:ext cx="819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dirty="0" smtClean="0"/>
              <a:t>1 ay sonra</a:t>
            </a:r>
          </a:p>
          <a:p>
            <a:pPr algn="ctr"/>
            <a:r>
              <a:rPr lang="tr-TR" sz="1200" dirty="0" smtClean="0"/>
              <a:t>kontrol</a:t>
            </a:r>
            <a:endParaRPr lang="tr-TR" sz="1200" dirty="0"/>
          </a:p>
        </p:txBody>
      </p:sp>
      <p:cxnSp>
        <p:nvCxnSpPr>
          <p:cNvPr id="28" name="Straight Arrow Connector 27"/>
          <p:cNvCxnSpPr/>
          <p:nvPr/>
        </p:nvCxnSpPr>
        <p:spPr>
          <a:xfrm rot="10800000" flipV="1">
            <a:off x="2819400" y="1752601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2"/>
          </p:cNvCxnSpPr>
          <p:nvPr/>
        </p:nvCxnSpPr>
        <p:spPr>
          <a:xfrm rot="5400000">
            <a:off x="3865321" y="1547856"/>
            <a:ext cx="152400" cy="5678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419600" y="17526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81400" y="3273623"/>
            <a:ext cx="1314591" cy="30777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tr-TR" sz="1400" b="1" dirty="0" smtClean="0"/>
              <a:t>USG-Renogram</a:t>
            </a:r>
            <a:endParaRPr lang="tr-TR" sz="1400" b="1" dirty="0"/>
          </a:p>
        </p:txBody>
      </p:sp>
      <p:cxnSp>
        <p:nvCxnSpPr>
          <p:cNvPr id="39" name="Straight Arrow Connector 38"/>
          <p:cNvCxnSpPr/>
          <p:nvPr/>
        </p:nvCxnSpPr>
        <p:spPr>
          <a:xfrm rot="10800000" flipV="1">
            <a:off x="4953000" y="31242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124436" y="3914001"/>
            <a:ext cx="1419364" cy="27699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r-TR" sz="1200" dirty="0" smtClean="0"/>
              <a:t>Tüm diğer durumlar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95600" y="3836313"/>
            <a:ext cx="3028394" cy="43088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r-TR" sz="1100" dirty="0" smtClean="0"/>
              <a:t>Hidronefrozda artış yok, Non-obstrüktif renogram</a:t>
            </a:r>
          </a:p>
          <a:p>
            <a:pPr algn="ctr"/>
            <a:r>
              <a:rPr lang="tr-TR" sz="1100" dirty="0" smtClean="0"/>
              <a:t>Renal fonk. &gt;%40</a:t>
            </a:r>
            <a:endParaRPr lang="tr-TR" sz="1100" dirty="0"/>
          </a:p>
        </p:txBody>
      </p:sp>
      <p:sp>
        <p:nvSpPr>
          <p:cNvPr id="44" name="TextBox 43"/>
          <p:cNvSpPr txBox="1"/>
          <p:nvPr/>
        </p:nvSpPr>
        <p:spPr>
          <a:xfrm>
            <a:off x="1143000" y="4523601"/>
            <a:ext cx="635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Cerrahi</a:t>
            </a:r>
            <a:endParaRPr lang="tr-TR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3810000" y="4343400"/>
            <a:ext cx="1299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dirty="0" smtClean="0"/>
              <a:t>3 ay sonra kontrol</a:t>
            </a:r>
            <a:endParaRPr lang="tr-TR" sz="1200" dirty="0"/>
          </a:p>
        </p:txBody>
      </p:sp>
      <p:cxnSp>
        <p:nvCxnSpPr>
          <p:cNvPr id="47" name="Straight Arrow Connector 46"/>
          <p:cNvCxnSpPr/>
          <p:nvPr/>
        </p:nvCxnSpPr>
        <p:spPr>
          <a:xfrm rot="10800000" flipV="1">
            <a:off x="2514600" y="3581400"/>
            <a:ext cx="1371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724400" y="3581400"/>
            <a:ext cx="1447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7" idx="2"/>
          </p:cNvCxnSpPr>
          <p:nvPr/>
        </p:nvCxnSpPr>
        <p:spPr>
          <a:xfrm rot="5400000">
            <a:off x="4138648" y="3633752"/>
            <a:ext cx="152400" cy="47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6" idx="2"/>
            <a:endCxn id="44" idx="0"/>
          </p:cNvCxnSpPr>
          <p:nvPr/>
        </p:nvCxnSpPr>
        <p:spPr>
          <a:xfrm rot="5400000">
            <a:off x="1341244" y="4386543"/>
            <a:ext cx="256401" cy="17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3" idx="2"/>
          </p:cNvCxnSpPr>
          <p:nvPr/>
        </p:nvCxnSpPr>
        <p:spPr>
          <a:xfrm rot="5400000">
            <a:off x="4020544" y="4513859"/>
            <a:ext cx="635912" cy="1425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6200000" flipH="1">
            <a:off x="6718389" y="4279989"/>
            <a:ext cx="304800" cy="126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096000" y="4419600"/>
            <a:ext cx="1707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dirty="0" smtClean="0"/>
              <a:t>Yakın izlem, olası cerrahi</a:t>
            </a:r>
            <a:endParaRPr lang="tr-TR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3657600" y="4800600"/>
            <a:ext cx="1314591" cy="30777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tr-TR" sz="1400" b="1" dirty="0" smtClean="0"/>
              <a:t>USG-Renogram</a:t>
            </a:r>
            <a:endParaRPr lang="tr-TR" sz="1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243798" y="5334000"/>
            <a:ext cx="2712602" cy="26161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r-TR" sz="1100" dirty="0" smtClean="0"/>
              <a:t>Hidronefrozda artış, Renal fonk. &gt;%5 azalma</a:t>
            </a:r>
            <a:endParaRPr lang="tr-TR" sz="1100" dirty="0"/>
          </a:p>
        </p:txBody>
      </p:sp>
      <p:sp>
        <p:nvSpPr>
          <p:cNvPr id="64" name="TextBox 63"/>
          <p:cNvSpPr txBox="1"/>
          <p:nvPr/>
        </p:nvSpPr>
        <p:spPr>
          <a:xfrm>
            <a:off x="3124200" y="5334000"/>
            <a:ext cx="2568332" cy="26161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r-TR" sz="1100" dirty="0" smtClean="0"/>
              <a:t>Hidronefroz aynı, Renal fonk. Değişim yok</a:t>
            </a:r>
            <a:endParaRPr lang="tr-TR" sz="1100" dirty="0"/>
          </a:p>
        </p:txBody>
      </p:sp>
      <p:sp>
        <p:nvSpPr>
          <p:cNvPr id="65" name="TextBox 64"/>
          <p:cNvSpPr txBox="1"/>
          <p:nvPr/>
        </p:nvSpPr>
        <p:spPr>
          <a:xfrm>
            <a:off x="5867400" y="5334000"/>
            <a:ext cx="2779928" cy="26161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r-TR" sz="1100" dirty="0" smtClean="0"/>
              <a:t>Hidronefroz azalmış, Renal fonk. Düzelme var</a:t>
            </a:r>
            <a:endParaRPr lang="tr-TR" sz="1100" dirty="0"/>
          </a:p>
        </p:txBody>
      </p:sp>
      <p:cxnSp>
        <p:nvCxnSpPr>
          <p:cNvPr id="67" name="Straight Arrow Connector 66"/>
          <p:cNvCxnSpPr>
            <a:endCxn id="44" idx="2"/>
          </p:cNvCxnSpPr>
          <p:nvPr/>
        </p:nvCxnSpPr>
        <p:spPr>
          <a:xfrm rot="5400000" flipH="1" flipV="1">
            <a:off x="1225593" y="5022807"/>
            <a:ext cx="457200" cy="12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 flipV="1">
            <a:off x="2514600" y="51054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953000" y="51054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64" idx="0"/>
          </p:cNvCxnSpPr>
          <p:nvPr/>
        </p:nvCxnSpPr>
        <p:spPr>
          <a:xfrm rot="16200000" flipH="1">
            <a:off x="4285431" y="5211065"/>
            <a:ext cx="228600" cy="17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200400" y="5791200"/>
            <a:ext cx="2420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dirty="0" smtClean="0"/>
              <a:t>Ek testler, 3 aylık izlem, olası cerrahi</a:t>
            </a:r>
            <a:endParaRPr lang="tr-TR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6550781" y="5867400"/>
            <a:ext cx="1602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dirty="0" smtClean="0"/>
              <a:t>6 ay sonra USG kontrol</a:t>
            </a:r>
            <a:endParaRPr lang="tr-TR" sz="1200" dirty="0"/>
          </a:p>
        </p:txBody>
      </p:sp>
      <p:cxnSp>
        <p:nvCxnSpPr>
          <p:cNvPr id="76" name="Straight Arrow Connector 75"/>
          <p:cNvCxnSpPr>
            <a:stCxn id="64" idx="2"/>
            <a:endCxn id="73" idx="0"/>
          </p:cNvCxnSpPr>
          <p:nvPr/>
        </p:nvCxnSpPr>
        <p:spPr>
          <a:xfrm rot="16200000" flipH="1">
            <a:off x="4311754" y="5692222"/>
            <a:ext cx="195590" cy="2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5" idx="2"/>
          </p:cNvCxnSpPr>
          <p:nvPr/>
        </p:nvCxnSpPr>
        <p:spPr>
          <a:xfrm rot="5400000">
            <a:off x="7074185" y="5760421"/>
            <a:ext cx="347990" cy="18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4" idx="2"/>
          </p:cNvCxnSpPr>
          <p:nvPr/>
        </p:nvCxnSpPr>
        <p:spPr>
          <a:xfrm rot="5400000">
            <a:off x="2390726" y="2382073"/>
            <a:ext cx="408801" cy="8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752600" y="2514600"/>
            <a:ext cx="1707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Konservatif izlem</a:t>
            </a:r>
            <a:endParaRPr lang="tr-TR" sz="1200" dirty="0"/>
          </a:p>
        </p:txBody>
      </p:sp>
      <p:cxnSp>
        <p:nvCxnSpPr>
          <p:cNvPr id="83" name="Straight Arrow Connector 82"/>
          <p:cNvCxnSpPr/>
          <p:nvPr/>
        </p:nvCxnSpPr>
        <p:spPr>
          <a:xfrm rot="5400000">
            <a:off x="3000325" y="2458274"/>
            <a:ext cx="561204" cy="86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514600" y="2743200"/>
            <a:ext cx="1707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Valv ablasyonu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37" grpId="0" animBg="1"/>
      <p:bldP spid="42" grpId="0" animBg="1"/>
      <p:bldP spid="43" grpId="0" animBg="1"/>
      <p:bldP spid="44" grpId="0"/>
      <p:bldP spid="45" grpId="0"/>
      <p:bldP spid="60" grpId="0"/>
      <p:bldP spid="62" grpId="0" animBg="1"/>
      <p:bldP spid="63" grpId="0" animBg="1"/>
      <p:bldP spid="64" grpId="0" animBg="1"/>
      <p:bldP spid="65" grpId="0" animBg="1"/>
      <p:bldP spid="73" grpId="0"/>
      <p:bldP spid="74" grpId="0"/>
      <p:bldP spid="81" grpId="0"/>
      <p:bldP spid="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C00000"/>
                </a:solidFill>
                <a:latin typeface="Cambria" pitchFamily="18" charset="0"/>
              </a:rPr>
              <a:t>Cerrahi müdahale..</a:t>
            </a:r>
            <a:endParaRPr lang="tr-TR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58674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4953000" y="65340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0000"/>
                </a:solidFill>
                <a:latin typeface="Brush Script MT" pitchFamily="66" charset="0"/>
              </a:rPr>
              <a:t>Giresun Üniversitesi  Tıp Fakültesi</a:t>
            </a:r>
            <a:endParaRPr lang="tr-TR" sz="2000" dirty="0">
              <a:solidFill>
                <a:srgbClr val="000000"/>
              </a:solidFill>
              <a:latin typeface="Brush Script MT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000" b="1" i="1" dirty="0" smtClean="0"/>
          </a:p>
          <a:p>
            <a:r>
              <a:rPr lang="tr-TR" sz="2000" dirty="0" smtClean="0"/>
              <a:t>Hidronefrozun ilerleyici olması</a:t>
            </a:r>
          </a:p>
          <a:p>
            <a:r>
              <a:rPr lang="tr-TR" sz="2000" dirty="0" smtClean="0"/>
              <a:t>Düzeltilmediği taktirde böbrekte hasara ve fonksiyon kaybına yol açacak bir durum olması</a:t>
            </a:r>
          </a:p>
          <a:p>
            <a:r>
              <a:rPr lang="tr-TR" sz="2000" dirty="0" smtClean="0"/>
              <a:t>Ateş, ağrı, enfeksiyon, sepsis, taş gibi komplikasyonlara yol açması</a:t>
            </a:r>
          </a:p>
          <a:p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Intrauterin girişim için kabul gören net bir endikasyon yok</a:t>
            </a:r>
          </a:p>
          <a:p>
            <a:r>
              <a:rPr lang="tr-TR" sz="2000" dirty="0" smtClean="0"/>
              <a:t>Bilat şiddetli hidronefroz ve olası PUV lu hastalarda vezikoamniyotik şant denenmiş  ancak fonksiyonların korunması adına önemli bir sonuç elde edilememiştir</a:t>
            </a:r>
            <a:r>
              <a:rPr lang="tr-TR" sz="2400" dirty="0" smtClean="0"/>
              <a:t>.</a:t>
            </a:r>
          </a:p>
          <a:p>
            <a:endParaRPr lang="tr-TR" sz="2400" dirty="0" smtClean="0"/>
          </a:p>
        </p:txBody>
      </p:sp>
      <p:sp>
        <p:nvSpPr>
          <p:cNvPr id="12290" name="AutoShape 2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92" name="AutoShape 4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3810000" y="1295400"/>
            <a:ext cx="37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5132" name="Picture 12" descr="http://www.komikanka.com/wp-content/uploads/2014/01/13/komikanka-komik-resimler-200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7981" y="228600"/>
            <a:ext cx="2228589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5105400"/>
            <a:ext cx="2546458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FF0000"/>
                </a:solidFill>
                <a:latin typeface="Cambria" pitchFamily="18" charset="0"/>
              </a:rPr>
              <a:t>Mesajlar</a:t>
            </a:r>
            <a:endParaRPr lang="tr-TR" sz="40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0" y="58674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4953000" y="65340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0000"/>
                </a:solidFill>
                <a:latin typeface="Brush Script MT" pitchFamily="66" charset="0"/>
              </a:rPr>
              <a:t>Giresun Üniversitesi  Tıp Fakültesi</a:t>
            </a:r>
            <a:endParaRPr lang="tr-TR" sz="2000" dirty="0">
              <a:solidFill>
                <a:srgbClr val="000000"/>
              </a:solidFill>
              <a:latin typeface="Brush Script MT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Antenatal hidronefroz sıklıkla klinik önemsiz olup, şiddetli hidronefroz ek patolojilerin habercisi olabilir.</a:t>
            </a:r>
          </a:p>
          <a:p>
            <a:r>
              <a:rPr lang="tr-TR" sz="2400" dirty="0" smtClean="0"/>
              <a:t>Antenatal hidronefroz bb fonksiyonel potansiyelini etkileyerek adölesan dönemde KBY ile sonuçlanabilir (PUV)</a:t>
            </a:r>
          </a:p>
          <a:p>
            <a:r>
              <a:rPr lang="tr-TR" sz="2400" dirty="0" smtClean="0"/>
              <a:t>En büyük güçlük müdahale kararını vermektedir.</a:t>
            </a:r>
          </a:p>
          <a:p>
            <a:r>
              <a:rPr lang="tr-TR" sz="2400" dirty="0" smtClean="0"/>
              <a:t>Cerrahi müdahale ile konservatif izlem arasındaki ayrım net çizgilerle çizilmiş değildir. </a:t>
            </a:r>
          </a:p>
          <a:p>
            <a:pPr>
              <a:buNone/>
            </a:pPr>
            <a:endParaRPr lang="tr-TR" sz="2400" dirty="0" smtClean="0"/>
          </a:p>
          <a:p>
            <a:endParaRPr lang="tr-TR" sz="2400" dirty="0" smtClean="0"/>
          </a:p>
          <a:p>
            <a:endParaRPr lang="tr-TR" sz="2400" dirty="0" smtClean="0"/>
          </a:p>
          <a:p>
            <a:endParaRPr lang="tr-TR" sz="2400" dirty="0" smtClean="0"/>
          </a:p>
        </p:txBody>
      </p:sp>
      <p:sp>
        <p:nvSpPr>
          <p:cNvPr id="12290" name="AutoShape 2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92" name="AutoShape 4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3810000" y="1295400"/>
            <a:ext cx="37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6146" name="Picture 2" descr="http://i.milliyet.com.tr/YeniAnaResim/2010/06/25/gmail-de-buyuk-sorun--71183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5310" y="0"/>
            <a:ext cx="3488690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5105400"/>
            <a:ext cx="2546458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FF0000"/>
                </a:solidFill>
                <a:latin typeface="Cambria" pitchFamily="18" charset="0"/>
              </a:rPr>
              <a:t>Mesajlar</a:t>
            </a:r>
            <a:endParaRPr lang="tr-TR" sz="40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0" y="58674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4953000" y="65340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0000"/>
                </a:solidFill>
                <a:latin typeface="Brush Script MT" pitchFamily="66" charset="0"/>
              </a:rPr>
              <a:t>Giresun Üniversitesi  Tıp Fakültesi</a:t>
            </a:r>
            <a:endParaRPr lang="tr-TR" sz="2000" dirty="0">
              <a:solidFill>
                <a:srgbClr val="000000"/>
              </a:solidFill>
              <a:latin typeface="Brush Script MT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Şiddetli olgularda erken müdahale önem arzeder.</a:t>
            </a:r>
          </a:p>
          <a:p>
            <a:r>
              <a:rPr lang="tr-TR" sz="2400" dirty="0" smtClean="0"/>
              <a:t>Tanıda USG, MR, Renal sintigrafi, IVP başvurulabilen yöntemler olup, hiçbiri tek başına altın standart değildir.</a:t>
            </a:r>
          </a:p>
          <a:p>
            <a:r>
              <a:rPr lang="tr-TR" sz="2400" dirty="0" smtClean="0"/>
              <a:t>Antenatal müdahale için net endikasyonlar yok. Şant sonuçları memnuniyet verici değil.</a:t>
            </a:r>
          </a:p>
          <a:p>
            <a:r>
              <a:rPr lang="tr-TR" sz="2400" dirty="0" smtClean="0"/>
              <a:t>Cerrahi müdahale </a:t>
            </a:r>
          </a:p>
          <a:p>
            <a:pPr lvl="1"/>
            <a:r>
              <a:rPr lang="tr-TR" sz="2000" dirty="0" smtClean="0"/>
              <a:t>Hidronefrozun ilerleyici olması</a:t>
            </a:r>
          </a:p>
          <a:p>
            <a:pPr lvl="1"/>
            <a:r>
              <a:rPr lang="tr-TR" sz="2000" dirty="0" smtClean="0"/>
              <a:t>Düzeltilmediği taktirde böbrekte hasara ve fonksiyon kaybına yol açacak bir durum olması</a:t>
            </a:r>
          </a:p>
          <a:p>
            <a:pPr lvl="1"/>
            <a:r>
              <a:rPr lang="tr-TR" sz="2000" dirty="0" smtClean="0"/>
              <a:t>Ateş, ağrı, enfeksiyon, sepsis, taş gibi komplikasyonlara yol açması</a:t>
            </a:r>
          </a:p>
          <a:p>
            <a:endParaRPr lang="tr-TR" sz="2400" dirty="0" smtClean="0"/>
          </a:p>
          <a:p>
            <a:endParaRPr lang="tr-TR" sz="2400" dirty="0" smtClean="0"/>
          </a:p>
          <a:p>
            <a:endParaRPr lang="tr-TR" sz="2400" dirty="0" smtClean="0"/>
          </a:p>
          <a:p>
            <a:endParaRPr lang="tr-TR" sz="2400" dirty="0" smtClean="0"/>
          </a:p>
        </p:txBody>
      </p:sp>
      <p:sp>
        <p:nvSpPr>
          <p:cNvPr id="12290" name="AutoShape 2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92" name="AutoShape 4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3810000" y="1295400"/>
            <a:ext cx="37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6146" name="Picture 2" descr="http://i.milliyet.com.tr/YeniAnaResim/2010/06/25/gmail-de-buyuk-sorun--71183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5310" y="0"/>
            <a:ext cx="3488690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tr-TR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58674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4953000" y="65340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0000"/>
                </a:solidFill>
                <a:latin typeface="Brush Script MT" pitchFamily="66" charset="0"/>
              </a:rPr>
              <a:t>Giresun Üniversitesi  Tıp Fakültesi</a:t>
            </a:r>
            <a:endParaRPr lang="tr-TR" sz="2000" dirty="0">
              <a:solidFill>
                <a:srgbClr val="000000"/>
              </a:solidFill>
              <a:latin typeface="Brush Script MT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400" dirty="0" smtClean="0"/>
          </a:p>
          <a:p>
            <a:pPr lvl="1"/>
            <a:endParaRPr lang="tr-TR" sz="2400" dirty="0" smtClean="0"/>
          </a:p>
          <a:p>
            <a:pPr lvl="8"/>
            <a:endParaRPr lang="tr-TR" sz="1600" dirty="0"/>
          </a:p>
        </p:txBody>
      </p:sp>
      <p:sp>
        <p:nvSpPr>
          <p:cNvPr id="12290" name="AutoShape 2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92" name="AutoShape 4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3810000" y="1295400"/>
            <a:ext cx="37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690106" y="457200"/>
            <a:ext cx="778423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977900" sx="103000" sy="103000" algn="ctr" rotWithShape="0">
              <a:srgbClr val="000000"/>
            </a:outerShdw>
          </a:effectLst>
          <a:scene3d>
            <a:camera prst="orthographicFront">
              <a:rot lat="0" lon="21599987" rev="0"/>
            </a:camera>
            <a:lightRig rig="threePt" dir="t"/>
          </a:scene3d>
          <a:sp3d extrusionH="76200">
            <a:bevelT prst="angle"/>
            <a:bevelB/>
            <a:extrusionClr>
              <a:schemeClr val="accent1">
                <a:lumMod val="50000"/>
              </a:schemeClr>
            </a:extrusionClr>
          </a:sp3d>
        </p:spPr>
      </p:pic>
      <p:sp>
        <p:nvSpPr>
          <p:cNvPr id="10" name="Horizontal Scroll 9"/>
          <p:cNvSpPr/>
          <p:nvPr/>
        </p:nvSpPr>
        <p:spPr>
          <a:xfrm>
            <a:off x="4191000" y="457200"/>
            <a:ext cx="4038600" cy="1447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i="1" dirty="0">
              <a:solidFill>
                <a:srgbClr val="FFFF00"/>
              </a:solidFill>
              <a:latin typeface="Bradley Hand ITC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1143000"/>
            <a:ext cx="2773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FF00"/>
                </a:solidFill>
                <a:latin typeface="Bradley Hand ITC" pitchFamily="66" charset="0"/>
              </a:rPr>
              <a:t>TEŞEKKÜRLER</a:t>
            </a:r>
            <a:endParaRPr lang="tr-TR" sz="2800" b="1" dirty="0">
              <a:solidFill>
                <a:srgbClr val="FFFF0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483 -0.28145 C -0.50556 -0.14893 -0.48576 -0.01572 -0.45538 0.00648 C -0.425 0.02938 -0.38142 -0.15009 -0.34271 -0.14801 C -0.30399 -0.14639 -0.25382 0.00625 -0.22326 0.01596 C -0.19167 0.02591 -0.17639 -0.0895 -0.1559 -0.0895 C -0.13507 -0.08926 -0.11615 0.01134 -0.09913 0.01666 C -0.08247 0.02221 -0.0684 -0.05666 -0.05521 -0.05689 C -0.04219 -0.05735 -0.02691 0.01041 -0.01979 0.01411 C -0.01233 0.01735 -0.01597 -0.03307 -0.01233 -0.03538 C -0.0092 -0.03769 -0.00278 -0.00647 2.77778E-7 -4.82886E-6 " pathEditMode="relative" rAng="0" ptsTypes="aaaaaaaaaA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C00000"/>
                </a:solidFill>
                <a:latin typeface="Cambria" pitchFamily="18" charset="0"/>
              </a:rPr>
              <a:t>Insidansı..</a:t>
            </a:r>
            <a:endParaRPr lang="tr-TR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58674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4953000" y="65340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0000"/>
                </a:solidFill>
                <a:latin typeface="Brush Script MT" pitchFamily="66" charset="0"/>
              </a:rPr>
              <a:t>Giresun Üniversitesi  Tıp Fakültesi</a:t>
            </a:r>
            <a:endParaRPr lang="tr-TR" sz="2000" dirty="0">
              <a:solidFill>
                <a:srgbClr val="000000"/>
              </a:solidFill>
              <a:latin typeface="Brush Script MT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En yaygın doğum anomalisi</a:t>
            </a:r>
          </a:p>
          <a:p>
            <a:r>
              <a:rPr lang="tr-TR" sz="2400" dirty="0" smtClean="0"/>
              <a:t>İnsidansı</a:t>
            </a:r>
          </a:p>
          <a:p>
            <a:pPr lvl="1"/>
            <a:r>
              <a:rPr lang="tr-TR" sz="2000" dirty="0" smtClean="0"/>
              <a:t>%1-3</a:t>
            </a:r>
            <a:r>
              <a:rPr lang="tr-TR" sz="1400" dirty="0" smtClean="0"/>
              <a:t>	</a:t>
            </a:r>
          </a:p>
          <a:p>
            <a:r>
              <a:rPr lang="tr-TR" sz="2400" dirty="0" smtClean="0"/>
              <a:t>Yenidoğan renal anomalilerin 2/3 si</a:t>
            </a:r>
          </a:p>
          <a:p>
            <a:r>
              <a:rPr lang="tr-TR" sz="2400" dirty="0" smtClean="0"/>
              <a:t>Obst. nefroüropatiler &lt;1 yaş erkek çocuklarda en sık BY nedeni</a:t>
            </a:r>
            <a:r>
              <a:rPr lang="tr-TR" sz="1800" dirty="0" smtClean="0"/>
              <a:t>				</a:t>
            </a:r>
          </a:p>
          <a:p>
            <a:endParaRPr lang="tr-TR" sz="2400" dirty="0" smtClean="0"/>
          </a:p>
          <a:p>
            <a:pPr>
              <a:buNone/>
            </a:pPr>
            <a:endParaRPr lang="tr-TR" sz="2400" dirty="0" smtClean="0"/>
          </a:p>
        </p:txBody>
      </p:sp>
      <p:sp>
        <p:nvSpPr>
          <p:cNvPr id="12290" name="AutoShape 2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92" name="AutoShape 4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3810000" y="1295400"/>
            <a:ext cx="37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5525" y="4495800"/>
            <a:ext cx="3038475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762000"/>
            <a:ext cx="4212279" cy="50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C00000"/>
                </a:solidFill>
                <a:latin typeface="Cambria" pitchFamily="18" charset="0"/>
              </a:rPr>
              <a:t>Tanım..</a:t>
            </a:r>
            <a:endParaRPr lang="tr-TR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0" y="58674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4953000" y="65340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0000"/>
                </a:solidFill>
                <a:latin typeface="Brush Script MT" pitchFamily="66" charset="0"/>
              </a:rPr>
              <a:t>Giresun Üniversitesi  Tıp Fakültesi</a:t>
            </a:r>
            <a:endParaRPr lang="tr-TR" sz="2000" dirty="0">
              <a:solidFill>
                <a:srgbClr val="000000"/>
              </a:solidFill>
              <a:latin typeface="Brush Script MT" pitchFamily="66" charset="0"/>
            </a:endParaRPr>
          </a:p>
        </p:txBody>
      </p:sp>
      <p:sp>
        <p:nvSpPr>
          <p:cNvPr id="12290" name="AutoShape 2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92" name="AutoShape 4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3810000" y="1295400"/>
            <a:ext cx="37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2" name="Satır Belirtme Çizgisi 1 22"/>
          <p:cNvSpPr/>
          <p:nvPr/>
        </p:nvSpPr>
        <p:spPr>
          <a:xfrm>
            <a:off x="6781800" y="152400"/>
            <a:ext cx="1600200" cy="2057400"/>
          </a:xfrm>
          <a:prstGeom prst="borderCallout1">
            <a:avLst>
              <a:gd name="adj1" fmla="val 71034"/>
              <a:gd name="adj2" fmla="val 75"/>
              <a:gd name="adj3" fmla="val 100341"/>
              <a:gd name="adj4" fmla="val -2510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20"/>
          <p:cNvSpPr/>
          <p:nvPr/>
        </p:nvSpPr>
        <p:spPr>
          <a:xfrm>
            <a:off x="1219200" y="4343400"/>
            <a:ext cx="53340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28600"/>
            <a:ext cx="14668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295400" y="4419600"/>
            <a:ext cx="50255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SFU SINIFLAMASI</a:t>
            </a:r>
          </a:p>
          <a:p>
            <a:r>
              <a:rPr lang="tr-TR" sz="1600" dirty="0" smtClean="0"/>
              <a:t>Gr 1: Renal pelvis dilatasyonu</a:t>
            </a:r>
          </a:p>
          <a:p>
            <a:r>
              <a:rPr lang="tr-TR" sz="1600" dirty="0" smtClean="0"/>
              <a:t>Gr 2: Renal pelvis dilatasyonu ve ka</a:t>
            </a:r>
            <a:r>
              <a:rPr lang="tr-TR" sz="1600" dirty="0" smtClean="0">
                <a:solidFill>
                  <a:schemeClr val="bg1"/>
                </a:solidFill>
              </a:rPr>
              <a:t>likslerin hafif görülmesi</a:t>
            </a:r>
          </a:p>
          <a:p>
            <a:r>
              <a:rPr lang="tr-TR" sz="1600" dirty="0" smtClean="0"/>
              <a:t>Gr 3: Dilate renal pelvis ve orta dila</a:t>
            </a:r>
            <a:r>
              <a:rPr lang="tr-TR" sz="1600" dirty="0" smtClean="0">
                <a:solidFill>
                  <a:schemeClr val="bg1"/>
                </a:solidFill>
              </a:rPr>
              <a:t>tasyonda kaliksler</a:t>
            </a:r>
          </a:p>
          <a:p>
            <a:r>
              <a:rPr lang="tr-TR" sz="1600" dirty="0" smtClean="0"/>
              <a:t>Gr 4: Gr3 + parankimde incelme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C00000"/>
                </a:solidFill>
                <a:latin typeface="Cambria" pitchFamily="18" charset="0"/>
              </a:rPr>
              <a:t>Tanım..</a:t>
            </a:r>
            <a:endParaRPr lang="tr-TR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58674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4953000" y="65340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0000"/>
                </a:solidFill>
                <a:latin typeface="Brush Script MT" pitchFamily="66" charset="0"/>
              </a:rPr>
              <a:t>Giresun Üniversitesi  Tıp Fakültesi</a:t>
            </a:r>
            <a:endParaRPr lang="tr-TR" sz="2000" dirty="0">
              <a:solidFill>
                <a:srgbClr val="000000"/>
              </a:solidFill>
              <a:latin typeface="Brush Script MT" pitchFamily="66" charset="0"/>
            </a:endParaRPr>
          </a:p>
        </p:txBody>
      </p:sp>
      <p:sp>
        <p:nvSpPr>
          <p:cNvPr id="12290" name="AutoShape 2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92" name="AutoShape 4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3810000" y="1295400"/>
            <a:ext cx="37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2" name="Satır Belirtme Çizgisi 1 22"/>
          <p:cNvSpPr/>
          <p:nvPr/>
        </p:nvSpPr>
        <p:spPr>
          <a:xfrm>
            <a:off x="6781800" y="152400"/>
            <a:ext cx="1600200" cy="2057400"/>
          </a:xfrm>
          <a:prstGeom prst="borderCallout1">
            <a:avLst>
              <a:gd name="adj1" fmla="val 71034"/>
              <a:gd name="adj2" fmla="val 75"/>
              <a:gd name="adj3" fmla="val 119746"/>
              <a:gd name="adj4" fmla="val -1426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20"/>
          <p:cNvSpPr/>
          <p:nvPr/>
        </p:nvSpPr>
        <p:spPr>
          <a:xfrm>
            <a:off x="1295400" y="2667000"/>
            <a:ext cx="53340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28600"/>
            <a:ext cx="14668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743200"/>
            <a:ext cx="51998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C00000"/>
                </a:solidFill>
                <a:latin typeface="Cambria" pitchFamily="18" charset="0"/>
              </a:rPr>
              <a:t>Önemi..</a:t>
            </a:r>
            <a:endParaRPr lang="tr-TR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58674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4953000" y="65340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0000"/>
                </a:solidFill>
                <a:latin typeface="Brush Script MT" pitchFamily="66" charset="0"/>
              </a:rPr>
              <a:t>Giresun Üniversitesi  Tıp Fakültesi</a:t>
            </a:r>
            <a:endParaRPr lang="tr-TR" sz="2000" dirty="0">
              <a:solidFill>
                <a:srgbClr val="000000"/>
              </a:solidFill>
              <a:latin typeface="Brush Script MT" pitchFamily="66" charset="0"/>
            </a:endParaRPr>
          </a:p>
        </p:txBody>
      </p:sp>
      <p:sp>
        <p:nvSpPr>
          <p:cNvPr id="12290" name="AutoShape 2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92" name="AutoShape 4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3810000" y="1295400"/>
            <a:ext cx="37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2" name="Satır Belirtme Çizgisi 1 22"/>
          <p:cNvSpPr/>
          <p:nvPr/>
        </p:nvSpPr>
        <p:spPr>
          <a:xfrm>
            <a:off x="3505200" y="457200"/>
            <a:ext cx="5410200" cy="1066800"/>
          </a:xfrm>
          <a:prstGeom prst="borderCallout1">
            <a:avLst>
              <a:gd name="adj1" fmla="val 101215"/>
              <a:gd name="adj2" fmla="val 46192"/>
              <a:gd name="adj3" fmla="val 184334"/>
              <a:gd name="adj4" fmla="val 140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20"/>
          <p:cNvSpPr/>
          <p:nvPr/>
        </p:nvSpPr>
        <p:spPr>
          <a:xfrm>
            <a:off x="304800" y="2438400"/>
            <a:ext cx="82296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6719" y="2514600"/>
            <a:ext cx="795637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609600"/>
            <a:ext cx="5267325" cy="57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1219200"/>
            <a:ext cx="5219700" cy="16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>
            <a:off x="2057400" y="3429000"/>
            <a:ext cx="838200" cy="304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tr-TR"/>
          </a:p>
        </p:txBody>
      </p:sp>
      <p:sp>
        <p:nvSpPr>
          <p:cNvPr id="16" name="Oval 15"/>
          <p:cNvSpPr/>
          <p:nvPr/>
        </p:nvSpPr>
        <p:spPr>
          <a:xfrm>
            <a:off x="6172200" y="3429000"/>
            <a:ext cx="990600" cy="304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C00000"/>
                </a:solidFill>
                <a:latin typeface="Cambria" pitchFamily="18" charset="0"/>
              </a:rPr>
              <a:t>Önemi..</a:t>
            </a:r>
            <a:endParaRPr lang="tr-TR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58674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4953000" y="65340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0000"/>
                </a:solidFill>
                <a:latin typeface="Brush Script MT" pitchFamily="66" charset="0"/>
              </a:rPr>
              <a:t>Giresun Üniversitesi  Tıp Fakültesi</a:t>
            </a:r>
            <a:endParaRPr lang="tr-TR" sz="2000" dirty="0">
              <a:solidFill>
                <a:srgbClr val="000000"/>
              </a:solidFill>
              <a:latin typeface="Brush Script MT" pitchFamily="66" charset="0"/>
            </a:endParaRPr>
          </a:p>
        </p:txBody>
      </p:sp>
      <p:sp>
        <p:nvSpPr>
          <p:cNvPr id="12290" name="AutoShape 2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92" name="AutoShape 4" descr="data:image/jpeg;base64,/9j/4AAQSkZJRgABAQAAAQABAAD/2wCEAAkGBhQSEBUUExMWFRUVFxYZFxYYFxcUGRcYGRYYFxgWFxgaHCYfGRwjGRcYHy8gJCcpLCwsGB4yNTAqNSYrLCkBCQoKDgwOGg8PGiwkHyQtLCwsLCwsLCwsKSwsLCwsLCwsLCwsLCwsLCwsLCwsLCwsLCwsLCwsLCwsLCwsLCwsLP/AABEIAMkA+gMBIgACEQEDEQH/xAAcAAACAwEBAQEAAAAAAAAAAAAFBgMEBwIBAAj/xAA/EAABAgQEAwYEAwcDBAMAAAABAhEAAxIhBAUxQSJRYQYTMnGBkaGxwfAHQuEUI1JictHxFTOCJDRTspKiwv/EABoBAAMBAQEBAAAAAAAAAAAAAAMEBQIBBgD/xAAxEQACAgEDAgMGBQUBAAAAAAABAgARAwQSITFBEyJRBWFxgZHwIzKxwdEUQqHh8TP/2gAMAwEAAhEDEQA/ACiouYGUSRHa8HeLuCkFN20hbcJojiL+OlFSVIvRUqsgsaRohJ2JO+wfpEUmaEJCQGSBwpA25D73i3Ubj82qlHYnX+zRUTmMuSCpZcl77+TbR5vKOdo6frLe4KOZNgcrWoVzFqSNkBhvuSDc9G9YtzZQFjWDdnU3y2hdz3tQkSwoEpcs7AhJ/h87bOfaDEjNQrRrGx3DdNY7kBxoGqplcy5Gq4RkAqlpALcDeVmYAaxXkzlCQFakBi38QcHdxcG8R4CdUlJ2NViWtWoAeWh9Byi8cKXqQ3E9SS1z/EmzE8wdfn8uRsiUOSCfpNuApiVn2JnlKlSzSZem9V7ggbWYEbxDkn4mhUuiZwqGoP0gj2hUqUkl2GlJbT+UjQ9PlCZnGVVqCxKBmKIYAWZruncEabw7pCpFNx7x1+cmtjezRjSv8RwHU1ktVyJuwHVgS3QxZwn4oIWoBI1LNYFyza+cZvjcsnTDQyEplaIRoCWe1yVMzkubAchHGAytQU7GpAITTcVF2UVacL9SWG0UjhxnnefrBrjzdKubThs7lTuJVJUG0LHTdr7+kX0TeH93MSW2Vq3IEfrGFpkLSA2IALMBxOz2DhPTnaL+CzDFyiFVmkliokkC7Ox0Gl9oB4bg2GB+oP1/7GPDZeGFTZEZuASJqSk3Ox9RsfOCUicKU06HZr+UZ/8A6gpYTLmqD7HcNqX8rdYYcMgyglfeChhUCbszEjm/LnG9PrX3U3I+Vj+YtkxDt1jGWUGuw+3Hrv8A2jmbKF2trfc+vLrHomikqBca/fOPETC1RFrM+pJ3b3b9YtGmFxIEqZUVJdLE9dHY+QGsAc4QEkuQGChYFzUGZIHLX2hkmEr0NubctSDod7tCzm4FXCOWr3d/YE/OEsygC4WyROcIAEN5kBwCSbUg6OalAv6db2WYIrDEjUHWom9xbQO97XezCKmAy6tCmdKUqQCauIg1FQL6Eun0XvDJgMF3SHKUytA1ieTdaQ3rDiflFxA9TPJGWjvkaMkhxdmBYcnJS7ht4knqTLUAsuSdkqudA7WZyejCJZRQj94TUdncAnRLk/DlGe9ru1K14hkLIQlJJLsCQgkWGoc76luQj7LqFxCzDYNM2ZtqwpPzIUpQTwoSa1aMsK4xuAAlnHWFXPPxFmlShIsm3HdzYaRTl9oOEypnFWmp9wXa/MU1hv5or4/JR3dSGADkjW0RMmqLN5zwZ6nSaPHi8pEYey34gTlzqZjXGujjcHz5ws9vMeZM5cmpSydFEBKQhYcUgEkkpLOesDsDMKJiVAsQReDn4nYaqXhZ2qiFyyeYSyk/+yo3jbz+GenUfKA9q6RFVcoHuiFLiQIjlKYkTDRMhMZxTHQMdKTEbRzrOT9PCVE4QAkk2ABf2iOUqJ1IqQUkWUCPe0LA2OI8QJmvaTORIlUpJUSovqCSQ7kD11jP84zNUyouSUoB1LOpaQSB0DD/AJQ09p8uWjvEKLsr8xIDAKTt5iBnZTsu6DiJxZLG63p7shuJO4IOnlC2nbGi+I/Xp/qMZUdzQ6QBjjNXKTQ6kkAKIIcWCShQ1DqCi/5nHK0uXdo5stBlkVWpqBu2nrHeedwhTS5ylJL8KUsASbgEkODv1aBZlpDFCyCwIqBTVzbYxSpcqcjj4GDTGMbdeflNryjMETwDLYhKQkSwWKXDBLbcILk8oNIKSWdN9QxUD1G3rrGW9h89UcTKQUgKWqhRuygoaFyz7xrveuWdmG2rNEbBomXOQDKWdxtuJWPy84iexCqU2Trq19dfKF3NHlIIUq4JZw/CDqx8v1h0wOKClEGbdKlWADkkndi3kBCVmiFqnTELlqmCWtQFIJqDWChsQ4PKDLp9oU3Yk5HJbmVMHiE90yVcSnDb7vpz+JIGgL2cqy8zcSiSiWJ01nUlajLlSkgNcpuos2lniPJsoVLqUPEbIBDkas7cI1vxMPO0HcglmStTFKiVOVFJrBZikEfl1jOVwm6uZVDKw8poy5m2SY/DoC+9wUsAAqHdlKUgD+Iu7cI9oXZX4hGWooxUuVPQVEFUuzDmC2twd4cs3kftiES58xFKS/CC4s25084rZX+GuBST+6VMbdZNPoLAwbSsjcE8/L9pKyowNnpAsnGpQp0EKwixUFEXkuWpNJcJfTlppoyycD+7JI4Da7P7OaR6vATtNlsuVMTJwyaUKSozEy0ldEulTqWiwoL668oudn8ZOEsCZLlzUgJpmomJUlY5sSKTo5PWM5MYxvZ5Hu+/rMr5hxDOFy4FYKSqhF1EEMTqmWh+WpO5bygnRWeMhk2LsUvuhI/MQLEl97WgZNzErNM2bLkou6ULC5p/ppsjzDnk0XZZl2MuWo6AFYKUAfy1sW5sCTvFDAVUeUcffaLOpJ5l5QcWDgs13c9OY5bQEzLDKU6QKtu7B5uCSdtfs3g+gk3LEvs59gT9BFaZJ4xsxBOzi+/mz/WHRTdYFwa4kmR4EyZa6mUXcWYFYFRAO4f2DDaKuGw6pyUzJiklPEHDpBWVAMkDQBtz63eCgwlSaXNNtCxAdNTvcXCh9vBH/T0EAEAIQLJFtFBXoHAtoQBzjfEXA7xJ7Y4vuhLQgsEuSHZ1EPy/KCSw3I5RneaGokXZRHEASCCXSBYcgX6Qw9qscZkxUx7cQT1Y3U/Uv6AQgLxy6SH8IVa7A84h5ic2Y10E9H7OxBF394fy/s4VnvVKBDCnqQGt5NBNGAM5CkOAwLt0EZ3l2ZTEqYqUOV9uUOvZjN2WlJu/3eF9ThdCGJupU07eNjLAxclI1B2cQ6dp8rM3LsOUh6VE/wDEy7knzELOd4busTMTZlEKDaMq8NWbrP7Nh5Q0pKixPkH9jGnybSG9x/aY9qsG0g9bEzeZhaTHCktB/F4SBU6XDOPLvnkGFSo0cdzEseuYNc4J+iVT2iaRizA1S48/aiGaJ65KlMiL/wCJaT3VaQ5Lj1GvwMKWYSTiMbJkzFUYdFA3CEppfiOl216iNLz3DIn4YCYmqlaSbdd4gySVLMtSmBUpanBF2TwhIbZgNYG7jG9/E38a6e+N4WtQPlF/tQpCJcteCkyVhLoakKDEAoUGL68/rGd5r+2T+GbKNlVBIQUioikq9Q3sOUbBjcGASpKUjV3a3R4UM+zOU9K5hUQLSkKJdW1StSfgOsE0+rC8KLPrX+5x9KrPuqDuwOUT14iWwIQhYKnTYBIKnCubsGvqTtGrrUyvSAfYkK7la1JCSpTJSDVSNSCW1cm0GwkEtFnSruXeRyZjMxJo9BEjOMMZMwFBNlEtceIgv8PjF2ThErxInJIqWg96x4UlLMw2N23OkMOd5CFsRq1y/KAeGwJllyxUnfQONHG4Y+8KnE2PIVI4MAadbEHdokzVEgJpSNHfyZNOrFz6wNwWcz5YZcuYu+lBJsfzLfVzoAdWh5lLqSKkuW8mHzeKOLyYGqkkPsSrUPyLe/whfNpQLA5uMYshAoiDcN2uUTSJSCrVlPKAf+ZbVK6AQRTiZ03/AHu8SH/25BRxAc1k1MdGAECcTlS2FQQUDUMGNxZKS9V24iRHmTyilS1IK0LbRCApJDlqQtVhs7iFQjKQD9/fwhiVYcT3FyJk5E2XJQnCS1rUJi5s0d5OUkEFHDU6Xca7WiLCZQiTLQubKXLBoHeSFmWA7D95LNkklg7HXUQUwEueiWE4hCJkpSlKmFi6SVFTkOzOdQbNo14JzcsUlJOGWZstSeLDzFVgg6mWpTkb2USDzEOBfEsff8GLE7OZ5Kl90KpcyeEvcmmcAOZAAIHkSzQXkErQCJ4UDfmD/b3MAsoMtRaWtclafFJN6SX0Sq7PoxZtIKycPS9u7ma8D93M0LqS1iRuL66wTEG+/vj5j5xZ6k5SU7s/Tf5e0UMzxRShXFzuLfI6xfE53rswuCAR5ukadW8xA/Ey61gOCxBA03Z9L/BmeDsDVCCDesN4HHB+JPiLuLFRdJJZnDB/8l4sZ7mvdSFTXTowN7uPiHT7ARSwGE7yzkEEueJgUhIVZ78gbeHqX77Z4QTMNSCBTdrUq4TZT9bj9YZJIQkde0XABajM3kzUrKX0sAB1Op9SYG9ocsUlE+ZSBLdIUQOJKVkcQH5g5AjlOKKFEgM3X4Rez7EmZgZ5BBBl3axsXbrePPYnC0G6ky0AVNj0mYzZehHOGnsw/fo+LcoURNLBJ5xoPZvAUJExVgU+zbw/rm2Y6Me9nOpLN8PrK2cyu+zMIfhAQNtg/wBYYsdiAs+FgkMAbOw/vAbszhCqZPxT3UoiW+92B9vrFxRO4NvheJOc9FHYAfPvENdluk+f8f4lDFS4CYuVeD2IVAqch4LgapKYQOtEcwRVhYi/ZekPjIIHbNqUuI0axCJ8epmxNFysRDcvB97h1gagVctDpCuqdhwVlTpKVGpaCpAdQqZahqw58xDCjMSiTMSLEoLdCRqYV5mWJUmXLUSqWlFa9f3ij/EBsSdP5YLmZbX4c/ZhdMtg36wFmAXPIRL7woIJCp62Cg9iAGJ9SIu5R2cSguBUsi7AMPLkIunAFUyWrwAuAm4KUDToDbzAaDMkJlppCRe5OkK5X2LyaHp3MoAluBLuW4fupQSOunMtyixhkkn1184jlLdDjY/MaxbwRYs39rxe9mZwybREdQnlMsThZuX6QJxOE3AuPR9YLT0hyfvb3ilOmWIFzytqBFLJ75OU1B2MxBShhYkFz6AAaPp8mihhcwd7ODcEOAGd/n6tHWaJPEXItzDXHp6eUCcLjKKSraxJa4fcflaIOtyOrhhYlLS7WBUxjw6AoE8j9dR92LxKjK0rSLUrGhAuw1B5vAzC44L0Lchca7m0E5LoIPo5cH2Lbsxj7HqN4oi4bJiqdLqlkKU1JYG/xuPrES5KpSguSngJdUsWAL3KANOqflBLvwSUkO+zWPMdfKK8qd3Z7tZDfkLs4awO9Q0fcAHUGGNo63x+hiT30lHFYeViFAySyw6kqdiCDoxGl1Ag2D6RLgMWVOhXCoKa4JYgOzcm87A6x2jCArCqSlTlyLGrm7s5HP6l+cwy1RNYKQpLUqcsUguHbl9kO4NTXu+zEjQFSGdi31FKgWBZ3O45FJGjc/KO8sJK+FnZxuC5CQHLb/AnSBuExFZKT+VSksAVF9Ui7Nfq17HeG3J8HS7jxEJG2h1582PLzgmIFjZg3O0VDmGwgQDfy0e6TY9bn0gL2hlj9mmLJYFCgD1JAccw4EHiki5LWFR8j8AXPkGgH2tSVygAUh1FwSbgJ25XB9jDR/KagV/MJkMlKVzAlnBc9dWHx+UB+2OcBAGHRuAVX03A9YIY6WZWJZiAlnvowOp9YF5vh5EyamaFG7hZ1vsw2/SPOYkC5AX6D9Zf8MsBtPWT9kexKZ6ROmLpS/CkMX8+kW8+zQknDSWYml+SeT+4flBrJFpTLSB4XAsDZ9NRpePMFkleLpAFVSgSL2GpHRo62Y5Wsi+aHx7QqOuIsD0h7LOzK0YOWUGhgC5D+/J/rC1mGPXUpBXUHjY8D3SZJEwgJKQDZtOkYlnkxP7RMKLitTHneD63TLjVa69/5kE5Tkcse8qTlRWTLiZJePVJhEGuJ0yuqXEVEWjEbdYIGmaj4lUdypl44CI9QiPgJQJhU4VS6hc1AtvFLKUlaphOnD8CRBzs7JKmDEjZrN59IqLk9zMWkpZgosNGqd45rMX4YydoXTN5isH4jEAzm5At9+0cvZzqejf4EUMHMfELu7AN6k7QTQQD9/URFfg8ytVdISy1JoUNA1h8ImwM549weGKUEkuS/Rg7hPpzihJxFJIUWvYbWMWdOW02THu7jmKN+IrVDGLUSH2cPA7EulXA5Jd/sm0FMNPCk/QxPKw6U8SmDCPUNR80j1RowHLyVS0m6gTroxtFDFZQZZIUlKmFi2ocOlXo7GIu0f4n4eSsy5ZMxYLUy+L3OgihlvalU5FdJc6JJ9LmJ+pzY+hU0e8OqsRuHaTKy4WMpfdq1pNx76i/zifCZwqWqieKVHS7pV1Sr6RHiQnu3VMCSlIKlW1Gv1FthqYHf6kFSzUUqCqXB0SGJKmfUEHexZ4jvidTaj5xtNQCKMcZWOSQL+W7fCOsxQiYgpUSkkAgpLFJGikl9fhCZKnLk6KUpAu7OoDRi2offXzgxIz4KYeKwL63J1++UGxatl8rifZcYYWs+w2PWiYqTMYTEsQQbTZZsFEPY8xt5QamzGTc6F20AHn53Y+8BM5SFpcu6dSkGyXD7X0duYD9J8umqCEpmDvHAlr5EEAcSTYqD6aEE3NjD2In+3p+kntwaPWXZWBTXWagQsizErCiEtuXFZF929XPuGpBcAjToB0Ztg3SA+VYcUlTFgQw1YUuABvYgHmxgzKVUJgBFSVWbZJAv71X6dIorwIi0+xU4CpRanQ76JJNut4EZhJC5ewQpgOSXTUCfW5gpPdgkg8QIFrOHZ/QbwPxKXeW3Cxa+oCEpcnm5Z/5TBlEFfNzK8ywwXi+7O5AvqwDeoi3jcmlpD0WFrjR/wBdoq9pcYmRjZSluAVEKPIsljbq8MmOKJ0gpSQe8DONjEE4AxdSebNS+HIVSIIRISooKWFBFV7nkNeWkGsrUlE5Kxwv731gDlc24ZLKSGIO7HTzEEkYoKWOY9usd9loC5vt+szreFr1h3P8Q8lbqpAHO7GMrWm5OvWNM7WIMtIDJIKbnzFnjOl32vHPaTfige6SMI4lcpjwiJgmPSIm7oapUUgxFTFxSY47qNh5yo8NHqY5rjpCocCRu4f7NTaZtizhoLdqcEC6x+ZNJPQ3+JaFnBrYg8mh7wv/AFEplJdLC538oZVPExHGYMPsyBpleU/7s8lJF0B+bBTt629I5wWMVOnq/gQQlI/iWb6fypY+ogxnGVqkzJv84SxJYFlK+QVEHZ/BpTJUHY1rP9VuIpP5gfk42jz64CzspHPAlo5wE3esYJWNStJZQLB7aEffzgBiZ3ENPXSJcxkqkJStJDqWEpcWpLk2F2YHqAd2gdOx6FB0LSRZrj8wcDq4uDG9SmcFSw6QWDNjNi4cwWJYW/vAHtN2lS5QVgDRQJId9nBcfXSB+Y9pBIlKUDUrwillcR5tp5dIU8Xls2cFL4ApbTCaWUTsU0pJ3JtpUkRY0zvlxgNx+8WzELZEuYDNZKJikyZcpISOJVTEl7trZxqWHm7QbkZ0hSSoJalIUX4b1M7M4DJVre7c4V/9PQkCXWV95qmSkrchV+8WWrUTydI1A5NX+mBcsISoMzg1qSpRUkSxNuNfEWDtfVmij4YMllz6yOfm70oKhTOqupDgKCUrQkhjS4O9+IbNSMy2a7yy10y0qCTTQsgDgCiwJSSXJ1SUkBoqYjLJiXlqBC3UpGqhUaxxKS4SWOz7nk/WDw8wlM0IC5qWBDLCZoSoqsWHGLGr1D6DYUDicLRww8hQrIKVIpmMXpHhtdwWqSlmGibsUwOx+SKbvUKCSALOQgrWpbFRHhcgB+duokw+MapCUNKmgp7sqLoWSmpDliljUaXYgmlgpjawWZFdLJWopD0kjvAsFilZDBdSSUqQsGqi99MNgQzaahllU5qtEn94GLtdnF2LHSxbrodwYaMHJJCloDJKFCuiohSmCGHIMoHdyQbQMxeUpmIQzJqUoKTU3EjXjL7FTO5ZIZ9YYQBKkmoCgniS7JAoTfogEKu2x5uR4cOyx2ncuUMQYSwk4IToEulJIBduBRNxZ9QG5esFMJMUCo20Ghv4Ulj1d+dgDvC/WUomzCFMtggG9lAhw3NRbpeDGDWFpG7gFwXB2IfcX9GENCKEy1+3gp0bTpqH0PRxAzFBSCil1pQpA5qKFMhV9yOFX/ExR7TY8JHdpSuaVlJSJbOoAAm48CdOLmW3jjIsbOpabLWhL2UqgkVJDhQSSwBf2goPNTHPWZ3+KmXEIC3BHeqZgQQC7Ag6XcbgsIEdnO2ncoCJoehmUL2bQxp3bHIQuQoKHAQkA+KkXKn6IJCvIA7GMUx+WGWoghjWUtyIJBD7i2sT9ViW+e/IPvlvQ5A67TG09pEzSe5cFTVlmYkt8oYcuAQWIZhbr1hFyeXQtCNA5Upxqw1bo8M+W4grmVEk3YeQ1MC0ZTExC9zNalPoIw9scNMXLlzEXTSQsDZtDCRGiypHf4WbKc80sbsNoz2bLpURyLQH2rh25A/rJeI9RPAiOqI9REgTEUmGkChHDRMpMc0R0GYuMImRMiZFIGJkGLm2oaHcqUKnNgBryh5yfEkppJA3AfURnuEmhgOrmHnIy6iQGTZj4rcukHwekE55k2cZUmakhY2t0tqPeEvPJX7MqQoJNNkEC+g5aJdTOSzB40mayna/1hD7YYImSbfmB1vrqL/CAapFQeJXMOjEjbKmbY2lTKBKSAtyEgMw3Bet1BPkFPYwtY/IUqTMStZUCwTUAGZZSmo6tqfbV4J/tQMuqYkhSQVUPVVSwBflYODYlyIGYnMBNKkIUk3KgFFr+NBW7WC+Tag2IeFxqAxu5nYR0iziMgKUMpSEkVqSSQoA8IdVNzYEA7ACxvE6pkyQlIKLqJQ1bhw6m4S1JUoaEEVjYwTx2VS5KlFKqEpSS6ilQ4qAWFLHgrCRqWEVMViUoUVhaFoLrSgXSUglLM7pXTqpgQWgwzAsDG8end0IEgwWITWCUUhS7ip5rkEJIoASUipWoHh13PSs2SpYHF3ZsJhqIqSlSAUirh40oNyXIuXLwMxWfJlkmWfFqCEqLk8T1JLvqSkpd3Id4oIzGaod3LSo3BD1WNICksdU2FiNnDPDYy8XBNoHHUy9jZ0yUsTKgFFIFKFTDWAqkVEhIDaPZQt5wLlZquWTUorQtzMlqmLSDfbmdL9PWCeF7HziAZqwhAvS4038tvhFqdkchAARLrKndSjbUaEX5j3gDaxLoc/CF/pEUQTh+1iytCUOGFLF1AJsWptpdLim140XJ5qZqAtQLsFArUomlgBdNyOWmukIGHyFX7UEAJebJUZQtSXYjlVvY6kBJ5RouU4E1gXFZJmBTgpAsko1BL2It4bwyMo4I7xHJhomH8NhhMlpKk0lNSgzEuBSXTs4Urhc+E3LxxisbLEgLWeEGYpaTdNNN0XBqcOw3sH3ixJnJQoPtUzDmUBrPsBfrC7hMwQspkkBYlFK3GnhSyWfULSVcwGF4I+QKLMXCFm2iEcGrE4ic0pFIHHxqostJCRYEj8225MFZaJmFKkzUcJlkhiWKglilKvMBvk0WskmAYkzKuGYhCT0WhwPIEKHkUnnBP8AEE05ZiFsCqXLK0vZlIuCD7xpLHJmnwiuOsWsTizMkYqZLPGU0pI1CAwIT1IqNucOWTSkmUEsCG0baMi7KTV0oCSWN78msD6GNGyjNDLGlSRyOnpGMDeIN3eMtj2LU+7QSRRNl6JSHA2ApIv5E+zRhubJMzEgpHiWpQcWDdPaNc7SZuO6mzP/ACJCEjS9Rt5tUfSM0mqC5hWEnQpG11Wf0cx3Vjcqi5nReR2YSvggQnvKQaiwBBdh084IZUs10kh1GxAbqfS7RWx6hSlIUokEAXZzoAOcVZk+iaGPF4E7X3V7vCCfhZAR0Ece2Uj1mhdn57LqewJHmN4Xe1WWd3iFMGQvjSdr6j3ifJcYSgNoHHtrBbP8N3+EqAdckv8A8fzffSKOsxDUaex1HIkphsa4mS4keIqgI5M+PI7TC7xJFGI3iNc2I++jQSZsRhSYkC4gCo+Ko9BDAwjh50aR2RX/ANMHsHI5vzjK8JM4gOZjX8klBOGllwWD2s5aCYV5Jg2PMJKZIdoWs4wneOnV9LO3KDqgVgnmzRQxUtgRpHc671IM2hozHO3mPXg1ABpgIIL2DnRwC5vtvvALJclmzv8AqVq/erNYpVQQDoQRZJ1hv/EDKUzSlOpBrmEByEjQP+V2b0jjA4BpcqpCkuDSiwISl21cgBntcuIh/wDmmzGKN/47CUceQKd0DYvszPnhlLNIOhuXa1gWsC1gNbxWHYkJArmMSWpAYw1S8QpKbkCUECmYh1OtSXWTS9IcFIJvcljATHYYCeUhSgqWDxbAhhWoK1JVSABpuXsSBM1Abq+UcXXKoIUQYcvw8lIZBVNsb6EPqPY+3nBfLsUlKa0oFASeFLOpRI8NrMSH9OdpMN2ePey61eJ6bpSTUailYcipSWGgdlb6hcukqlJxExSjQFOhJSz3WEpY+Eq8L+UMJpw3JN/GI5dWzcQ/IR3hSkuFAgKBFLubF3vY7ab31ET1DvVBTkAqYlFTMhynxbpuzjTpY9lZE5EtCi6nLkPYLHh0GoFQJttYB4kOXkz1FXDxJJDWsFBQHJVwxIdiekfHCEBY9INcpPlHWB0ZIU/vgJiqC4TLHGUWLDcl3I1HH6w35bLE2W0/DzMIFBkrrC9Qzq5Fub9Wi1hsOkkMABrfSD4wIXIUH9hp5Pbe0U9IqlbYRbUq6/lMVMdjVEzErIqlfu6gd0hICj/LSt78j0ZX7HgcZKndbJI3SAAnXTqObxYxikSVzkhTkJQCSXqplBJK38Omu7xW7Go4QGOpJPmotANaBSgeszor3m5o+UhPhVob7esQ/iTOVLyvEgKdPdKAGtiKdfWJMsoYiYL7dej7QA/EHMEpyzEo4wKKRUxupSQA4JfxDUw+opJ3Ly0Cdj53AlSRoyR7B/nD1Jn/AMo0uGZQ6sbkeUInYH/twddNNbv/AGh6KXQCQCwcEi/ViGIhfSrSwuQxX7SzgtSZbkPxOOppYj7MA1SwkqDeKlKWvfl8TeCud4wKn0BjwAu5cXJFzroPjAUJExRmXZAUkcirRShzAAYesEBvjrOKOLnUmWmssH7sMk6iohvhAHPpDAzxrcJ6CqkH1uYPZfLV+zpP/kPDtY2q++Ue55hBRSA6Ug26IRb/AOxECGPel19/8mt+1pD2bxvASBYWd30/WHHJMbSQFXCvEOh1eM6yBRRLlobxEE/0/wCYdcBiWPDp84Po28lekHnUFjPO0ec4XDzFIVK0/lDaOPnAKX2vwQN5T/8AERJ+JuXFaZc9IJHhW2zaHyhFyvIp+Km0SJSpiugsOqjoIHkJXIQAPpJ3hLXWaCe2GXqLmRt/CI7GeZX/AOL4frFns/8AgbYKxc8g7y5XyKz9BDYn8Jcub/ZUever/vGeT1C/SfeD6RCSY6SgqLAOekV64+70wKo5cvyJJSoF0Ag6FYjU+yuIC8OlIuAGKhcPuHEY9LBJYaxq3ZGQ0uUhBYIQlSwHuuYKio+jCC4u8G93caigAWYQMxaHd7/dg0Epx2+jwOWk1bNs39o0ZuAp+TFlEBJmKZyQ4DBg3NvmTA3NsKEEmymSsXIToCTLT52FuXSG+ZLZJKrHpr93gfNwSVKBvbQXt6P6P5wA4VImtxilh+ziZctBmqFaElBFVSUqUpSjLSk2UQVU6Hwj0v4fBIJSspSVKly1KqcsAFWBPiJKQLX3YXgjmsorWlKQKeIpJcgHVTgfA83do8lyhLWhpbNSl1AEkgBIIbwCkGwF/icrio9OJ3dFfMssUaUrNZUoJQr8yFiolbjQjhtpaAWbZMZstFCnBUCeRYpQh0kPS6XcfxPuYd1oCTUtRpUQnhDukFdj5PUSI5nZOmpDhNdVTJf8uu4symJ2LxtcVdJxmgLLClDJApCQkLAdwQQhqrukFnD6AatE6UtNmGikqU2rg38X0fpF3HyhJWs0hlAA7EBPP3DNzbaKiVgKdIAGwAsE9AduXKAakWBj9T/iMaUWxb0EtpLMb3PzMGE4nukG5vz9/QQKlLc636/SB3bLNCiWJQ3DqY6BnKn9h5mKCgY1mM73EmfmoWJ83TvAogsfClTNezFNOg2PKGHsRgymXfYJHsP7wqy5SVmXLlhib0kA8BesDWxcj39dGyjLe6khL3uTCWS8mRV9OZzSigzQlJnANdnPwhK/GPElOHlShrOmvr+VAchv6lJhzVJYJVq5uPTXm0Z5+IUwTMyw0qzS5ZUfNayP/wACH8jbcZmKtxC/Y6Q0pHQN9/e8NyZ4CSBcAG2/3cwHwMtEtA8mYb9bQQ/aSpNwCw6g+rxnEAqVNuTcUe1IVKRUxZQZJBuSdidjsIoykVShKDcYZxsPzq+g84aM5wS5kgimoMFB7sU39+sK+TrIWymKlG7bJFgkcmeFcrFMq2eDCYiGQjvDqpbSwBokAJHICwHsIpKLhX9JT6an4n4QSxNkFttPZh84FT51KTpo3rvFWqEVJ6xVwOLeYq+jANswYfGGHAZgWAZzoAB7Qv5B2Zn4nELTJRwveYXCRbnuegjZuy/YuThEg+Oa11nb+kbQlhUpdzmXOOgkXZ/Ilrl/v0gIUPAbkjryhjy3KpWHQESZaZaRskN7neJ0x2DBHctAIBdmdR9H0fQGMTCAY7AjkJjqM1OXJJMsk2+bN1jZOyBeSFakpS5YB2DA6PGMoEaN2Yz5KZaTYJEykh9EKBZzupwOl43jHWYY0QY+kRApIF/1MSiaCA28cTZbx2FlVaaraAf3O8RrksLBrk21Z7eZ3i6mXd4hmqKlWDpF+pLWH1j4ThgqXl4SozCGJbiJDsDZD+3qo8ojnymOvEXu7EC7JST4bAOdWcmCMwMQASVXUHa3L0KiPaA6W4lFRUCGL6AFZBSCNXJp9N40JgypOxiDwIFRCCsEXAToGVoxOm+/KJjNFSiQ6kihza5CXFi5Nkm393jRJonisuVpUkJewBLApYcIBDRWnYgBFnKRMQzbqJKQXfkQ/QX2flzkpZhL73i1TUVP1ZiluZpb0La3XMbiyJlwQnzhpzKaAhwQKmVZ2L30Pqf+UZ3n2M4rPa27O+gItEHV5mOoAXtLuixDwrPePuVYgEJu55G/u8LPbtdE+svwIAYdVVUjzpYvtArIswUmYHN3sAX/AMxLnubiaZgJB4hS+jBI4XF3Piijj1XiKQeKk/V4th47ytkzKxLpuKQx5JNwn0dv8w6DNRYa+oHzItCz2bwaZSCqlqthsLl/d4o5nmAu4sdx8wdjEr+pbxyySlpsA8KmmjYDG8ViQWtVf7HkYzbtignOXCdJKCQL/wAX97ekW8nzlYsV1IO7srz0Zw22sVJ07vsbOnOSAEy3bWkBzy8Voptq1yYyDE2xbMliMeR5uhR3LXIAqt5fSCwzATCyVAJIPFqAOTwjJmd0qocStWD8XK4Pi6RPgc9Qo1GpOlQAsp7GoaA7P7vA8WpO2jN5MYqxNPw8sGUltwX+MZL3rTZoNilRRcMBSSP1jTezmPC5abM2m9tIzTt5ImJzMolpJ71KVhuZ4V+QcfGHtSniIrLEsR2Egwmcy4UpHE+g5j/MH8n7JmZxz7A6I3PmfpEfZfs6JIClmqYWvsnonlDlh1Wh3He0Aydmzbj5ZawGGTLSEoSEgbANF1MV5JidMYaBQyQR0mOExIlMCMaTmdR9H0fRiMTDQI6oiWmOgiNTkhCWi7hsQagxTLD6hOnXQl4h7qPRLjnTpMsLE07shmBWkBSnYcJcs1tXu7g/GGiqMsyjMUykpQlySSom12sk/wBIIP2RGj5ZiKpaVbkA/o41DveNEd5nG39ssLTvsNbtby3Me1fWOpgLWA6xBNt4i+jBm9N+schoPxZpKlOHKSE7tbU/L1MV5ZYFRZRdJSnQhnDhzbUx3PSVHRxxDqTZhr0O/LlEWKxFAAAeoJFuQGnnrHN1TNQcuTVMcgbElvDT4QOZFI23N4pKXWRZkkm3NuJxbZVvu8uImUIKR4lCw2ax15aacxFLFzAlBbxK1Po1ugA0EK59QMaEw+DAcjD0g3OZhU6Uk7ew1aFPETggqPiU2x15/TWCOJxrBQFyNSYWcfiC5U19id9tb+UedwKzuWbvPQMoVKls43u0FT8Sgwu/p5RUyTBd5OS/hDHqSwGmwADRTxyFT5qZUkkmwPzWTyawhvy7K04ZISDUvQkX6MOUPP8Ah4uOpk9cYfJZk8+bSkgcvv0hfxM1yagAT5EK5g7PBLG4sJFr+vsLtC/isQGKlO7AgOH5aB97Qrp8ZEZzttHE4XMpApstRLdE6FerW0H6QyZVl9MkMWJDF9STt5sDADLsApZKjqW9EpG3u/Uwcn4sypalJqLNZN9Sw1FvneGchG4LFQCeZBOywlZCVABV31F+Yu3pALFTEqmKlyTUlF1rBJ7xQG3MJv7HlBLPM2KJTJfvJ5pQOV2K9Ovyi72cyNMtBFnCfHuC1yPeDpSKN3U9IEMWJPYTzBZ6rDpBrZKUq6kkM1t00vv+pfA5unEplzSxUHD6mlwWfzEJfaEBC+7uAoEjQgcqTax5bbNpBjs0ClAcNow19YoaRmJVe0S120IT6x9wc/rBfDz4VsLPgxhZ72ix0kQExiwy4vIgPh5ukFJUx4DkWbRqMsgR2BFLGZjLkS1TZqwhCQ6lKLAffKMtzbt7ic0mnD4EKlSCWVMZlrHn+QHlrANpPEbGQKLjr2h/EaRh19zKBxOI07qXdj/OrQeWsCxnmdKuMJJANwDqAdjxQW7F9i5ODlhk/vD4lm594amjppeJ8ofKLupjCUx0zR4mPVQK47U7Bj2Iao9rjswRL8vGHe7aBgAG6AcXkbecaD2VzMU0EuWdyXOiSb7uSTt8YzETILZVmapSk1eGxS9v5XSfImwjt9oMijc1k3AOhtf9P7xWmS6jdRIY8h8Rt0jhM2zhTux5s7W9frEZxAuxcJcEC9JDW8+kYY1DDmfFBCerpAGgYuPRvpArHWUbsANefCBfnFxGNpSyjoL/AOIWc6zwMT/mFc2ZUWzGMWA5DQn2Kxgc+TCAOZ4jkpPJnH36vEM/HEgl+oMUMTir6Gq1iir5N7PHnzmfOfNLuPAMY4kcwuD9CR8Skj2MK+PrmzFS0EqUSAzVlvIFtWuW3gzmuIJD0gOWqpXK9wFAK9jFLATlpICWSNCwpKnL+fqSSYewp4QsxbK+40IwdnMjGElqKuKatq1W4Bsl+fSOsWoglQc+Wgu5u8eTs6KRRTQGOpT9SwvFL9pZJNKTyKVFXuUsI1mAep9jBWyZDMnFWxWPNLDf+IqDPy9YopytU2i11KJDObDVT7DQDm/SL0hbqCQalrNgaiwbUk6C3TfWGhElKJYIZwLbdAG83tDmLS8bukn5M5d6EF5fltKiA1rknpsOjvHWYpTLSXYJpdTkeYPQDlfeL8sBCKla6vpcjVvWFTtZOK1S5T+N1KAs4uwP8rgnrTpAvABFzbtQ2iUMkw/7RPOImeAMmUDslKtT1N/c9IdJ6AkKSLXIJGjkuSPT5RXyrCITLQnZLqPkSwB+9ooZpjiAkHYjzLRx76nv090+AoRVxeWJM8rqIBc06geXmIPZfNtADE4p1ADa59bj5xewc+HtMdo5kfVNvNCNuCxMGcLioVMPOYRfw+NaHvFigSOcjEi0TZn2ilYWQqdNXSlPuo7JA3JNoXJGYgJJUQkAEqJLADrGV9p8/mZjiaUP3KCRLTpbSsjmfveNtlG2aXFZhfMs/n51iAFky8Og8KB8zzU2+20az2MytGHlhCEADnuYR/w9ypCJaiocUpwfofUQ7ZTMWo1aJ26wXEoKE+sFkNtXYRuSqO+8imZ/DEP7Qr+EwvsuGGeuBEZOTq/hPtHysnV/CfaEiODE8IfWVDHReUHkfaPP9KP8J9oSjHhglH1mY6nLFcj7RJKwsxOlQ6XhFj4Ryj6znWa1g82mJCalKcAJYDhAJ8ZSzEgW9BfWL6M6CiQanZnZhYg1M/R9YxWPU/ftGrb1mQvM1LOs+uSRYaBoz/OO0Qr1az6a+nPb1gBjtDAHF+IeQhNsHiN5jxLSZhiXhY5z89SUgO9gb/o7wMndoQ9yR5ALHTcEe8LyvCIrTI+x6LGIxk1h20BHXDY1MwBlBxoyAk35qv8ACJsIoAsosTz+b6woJ8KfMRLM39IK2EVURGTz3HUSSF7j1HzZ/eOccshbJLgB31PlaxLwqK8PoIrD8vrGE04DTWbOSlARuyeapKlKZyo8iTsAl7O5+J6QxKx5UlKCk3Ifc2jOMH+X+ofWLatD/wAYao1VxfHtHaPmNxhKxLBIAYkM5OwpO76b7xVxuDTNUtRCipKChKtWsy1E/wBUxm2pVCGnx+/zEdYfwD+lX/tBlqiIvkJLXHzDpUFEAOnVwdNG6pYBrvC92jxjqUwNIsD1NmH6fCBUjx+p+RgbmP1ELHEDC5H8tQhhcMo7QUwuCU+hhcw0WUawyFElFCT1jYmQobGOkhQ2+9v7wrCPjGHE0El7tbmaylGFQ5UtlLbVj4U+up9II9luzZlpqKSSekJZ/wC6P3tDAjQRpe06yWAI5YUKl4uXqELBEzkz6nyJh8nY1MscIKv6R9YwxWp8lfKCOH/L5QxierEG2D3zY8Di8TNtLkFI/iUD/wCymHsIIjBYvkn/AOSv7RlCvpHkdOT0Aml061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3810000" y="1295400"/>
            <a:ext cx="37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2252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38800" y="533400"/>
            <a:ext cx="2862262" cy="157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286000"/>
            <a:ext cx="5638800" cy="355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Oval 13"/>
          <p:cNvSpPr/>
          <p:nvPr/>
        </p:nvSpPr>
        <p:spPr>
          <a:xfrm>
            <a:off x="3810000" y="4572000"/>
            <a:ext cx="457200" cy="304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6172200" y="4419600"/>
            <a:ext cx="381000" cy="228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tr-TR"/>
          </a:p>
        </p:txBody>
      </p:sp>
      <p:cxnSp>
        <p:nvCxnSpPr>
          <p:cNvPr id="20" name="Straight Connector 19"/>
          <p:cNvCxnSpPr/>
          <p:nvPr/>
        </p:nvCxnSpPr>
        <p:spPr>
          <a:xfrm>
            <a:off x="4724400" y="3124200"/>
            <a:ext cx="2438400" cy="1588"/>
          </a:xfrm>
          <a:prstGeom prst="line">
            <a:avLst/>
          </a:prstGeom>
          <a:effectLst>
            <a:outerShdw blurRad="76200" dist="63500" dir="8520000" sx="98000" sy="98000" algn="ctr" rotWithShape="0">
              <a:srgbClr val="C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00600" y="4953000"/>
            <a:ext cx="2438400" cy="1588"/>
          </a:xfrm>
          <a:prstGeom prst="line">
            <a:avLst/>
          </a:prstGeom>
          <a:effectLst>
            <a:outerShdw blurRad="76200" dist="63500" dir="8520000" sx="98000" sy="98000" algn="ctr" rotWithShape="0">
              <a:srgbClr val="C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05000" y="5105400"/>
            <a:ext cx="3200400" cy="1588"/>
          </a:xfrm>
          <a:prstGeom prst="line">
            <a:avLst/>
          </a:prstGeom>
          <a:effectLst>
            <a:outerShdw blurRad="76200" dist="63500" dir="8520000" sx="98000" sy="98000" algn="ctr" rotWithShape="0">
              <a:srgbClr val="C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atır Belirtme Çizgisi 1 22"/>
          <p:cNvSpPr/>
          <p:nvPr/>
        </p:nvSpPr>
        <p:spPr>
          <a:xfrm>
            <a:off x="5410200" y="457200"/>
            <a:ext cx="3276600" cy="1676400"/>
          </a:xfrm>
          <a:prstGeom prst="borderCallout1">
            <a:avLst>
              <a:gd name="adj1" fmla="val 66644"/>
              <a:gd name="adj2" fmla="val -189"/>
              <a:gd name="adj3" fmla="val 109046"/>
              <a:gd name="adj4" fmla="val -355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Dikdörtgen 20"/>
          <p:cNvSpPr/>
          <p:nvPr/>
        </p:nvSpPr>
        <p:spPr>
          <a:xfrm>
            <a:off x="1371600" y="2286000"/>
            <a:ext cx="6400800" cy="3581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loud Callout 18"/>
          <p:cNvSpPr/>
          <p:nvPr/>
        </p:nvSpPr>
        <p:spPr>
          <a:xfrm>
            <a:off x="5334000" y="3352800"/>
            <a:ext cx="3200400" cy="1447800"/>
          </a:xfrm>
          <a:prstGeom prst="cloudCallout">
            <a:avLst>
              <a:gd name="adj1" fmla="val -77054"/>
              <a:gd name="adj2" fmla="val 14881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C00000"/>
                </a:solidFill>
                <a:latin typeface="Cambria" pitchFamily="18" charset="0"/>
              </a:rPr>
              <a:t>Önemi..</a:t>
            </a:r>
            <a:endParaRPr lang="tr-TR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4572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Obstruksiyon</a:t>
            </a:r>
            <a:endParaRPr lang="tr-T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15240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Matür Böbrek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1524000"/>
            <a:ext cx="1716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İmmatür Böbrek</a:t>
            </a:r>
          </a:p>
          <a:p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057400"/>
            <a:ext cx="213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3379" y="2057400"/>
            <a:ext cx="213422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urved Left Arrow 10"/>
          <p:cNvSpPr/>
          <p:nvPr/>
        </p:nvSpPr>
        <p:spPr>
          <a:xfrm>
            <a:off x="4191000" y="990600"/>
            <a:ext cx="228600" cy="685800"/>
          </a:xfrm>
          <a:prstGeom prst="curvedLeft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>
            <a:off x="4800600" y="990600"/>
            <a:ext cx="228600" cy="685800"/>
          </a:xfrm>
          <a:prstGeom prst="curvedRight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3810000"/>
            <a:ext cx="64098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Konjenital obstruksiyonlar ;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Apopitozu arttırır, fibrozis artar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36. haftaya kadar yeni nefronlar oluşur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Büyümeyi regüle eden genlerin expresyonunu değiştirir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Büyüme bozukluğu sonucu </a:t>
            </a:r>
          </a:p>
          <a:p>
            <a:r>
              <a:rPr lang="tr-TR" dirty="0" smtClean="0"/>
              <a:t>	</a:t>
            </a:r>
            <a:r>
              <a:rPr lang="tr-TR" b="1" i="1" dirty="0" smtClean="0"/>
              <a:t>daha az nefron ünitesi </a:t>
            </a:r>
            <a:r>
              <a:rPr lang="tr-TR" dirty="0" smtClean="0"/>
              <a:t>ve </a:t>
            </a:r>
            <a:r>
              <a:rPr lang="tr-TR" b="1" i="1" dirty="0" smtClean="0"/>
              <a:t>gecikmiş nefron matürasyonu</a:t>
            </a:r>
            <a:endParaRPr lang="tr-TR" b="1" i="1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</a:blip>
          <a:srcRect/>
          <a:stretch>
            <a:fillRect/>
          </a:stretch>
        </p:blipFill>
        <p:spPr bwMode="auto">
          <a:xfrm>
            <a:off x="0" y="58674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4" name="TextBox 13"/>
          <p:cNvSpPr txBox="1"/>
          <p:nvPr/>
        </p:nvSpPr>
        <p:spPr>
          <a:xfrm>
            <a:off x="2758342" y="5715000"/>
            <a:ext cx="3581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KLİNİK YANSIMASI ?</a:t>
            </a:r>
            <a:endParaRPr lang="tr-T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65340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0000"/>
                </a:solidFill>
                <a:latin typeface="Brush Script MT" pitchFamily="66" charset="0"/>
              </a:rPr>
              <a:t>Giresun Üniversitesi  Tıp Fakültesi</a:t>
            </a:r>
            <a:endParaRPr lang="tr-TR" sz="2000" dirty="0">
              <a:solidFill>
                <a:srgbClr val="000000"/>
              </a:solidFill>
              <a:latin typeface="Brush Script MT" pitchFamily="66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lum contrast="-18000"/>
          </a:blip>
          <a:srcRect/>
          <a:stretch>
            <a:fillRect/>
          </a:stretch>
        </p:blipFill>
        <p:spPr bwMode="auto">
          <a:xfrm>
            <a:off x="6477000" y="3489819"/>
            <a:ext cx="1371600" cy="1094716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  <a:effectLst>
            <a:innerShdw blurRad="63500" dist="50800" dir="13500000">
              <a:schemeClr val="tx2">
                <a:lumMod val="40000"/>
                <a:lumOff val="60000"/>
                <a:alpha val="99000"/>
              </a:scheme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858631"/>
            <a:ext cx="809952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000" dirty="0" smtClean="0"/>
              <a:t>Erken yaşlarda yeterli ve normal renal fonksiyonlara sahipken; </a:t>
            </a:r>
          </a:p>
          <a:p>
            <a:pPr>
              <a:buFont typeface="Arial" pitchFamily="34" charset="0"/>
              <a:buChar char="•"/>
            </a:pPr>
            <a:endParaRPr lang="tr-TR" sz="2000" dirty="0" smtClean="0"/>
          </a:p>
          <a:p>
            <a:pPr>
              <a:buFont typeface="Arial" pitchFamily="34" charset="0"/>
              <a:buChar char="•"/>
            </a:pPr>
            <a:endParaRPr lang="tr-TR" sz="2000" dirty="0" smtClean="0"/>
          </a:p>
          <a:p>
            <a:pPr>
              <a:buFont typeface="Arial" pitchFamily="34" charset="0"/>
              <a:buChar char="•"/>
            </a:pPr>
            <a:endParaRPr lang="tr-TR" sz="2000" dirty="0" smtClean="0"/>
          </a:p>
          <a:p>
            <a:pPr>
              <a:buFont typeface="Arial" pitchFamily="34" charset="0"/>
              <a:buChar char="•"/>
            </a:pPr>
            <a:endParaRPr lang="tr-TR" sz="2000" dirty="0" smtClean="0"/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 Adolesan dönemde BY ne gecikmeli ve amansız bir progresyon gösterebilir</a:t>
            </a:r>
          </a:p>
          <a:p>
            <a:endParaRPr lang="tr-T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25" y="3276600"/>
            <a:ext cx="1600200" cy="1143000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C00000"/>
                </a:solidFill>
                <a:latin typeface="Cambria" pitchFamily="18" charset="0"/>
              </a:rPr>
              <a:t>Önemi..</a:t>
            </a:r>
            <a:endParaRPr lang="tr-TR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339840"/>
            <a:ext cx="785202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 smtClean="0"/>
              <a:t>Büyüyen çocukta, artan VKİ ile birlikte renal fonksiyonun artması gerekir.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tr-TR" i="1" dirty="0" smtClean="0"/>
              <a:t>Dogumdaki GFR, erişkindekinin %10-15 i kadardır.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 smtClean="0"/>
              <a:t>Aksi halde böbreğin fonksiyonel potansiyeli kaybedilir.</a:t>
            </a:r>
          </a:p>
          <a:p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65340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0000"/>
                </a:solidFill>
                <a:latin typeface="Brush Script MT" pitchFamily="66" charset="0"/>
              </a:rPr>
              <a:t>Giresun Üniversitesi  Tıp Fakültesi</a:t>
            </a:r>
            <a:endParaRPr lang="tr-TR" sz="2000" dirty="0">
              <a:solidFill>
                <a:srgbClr val="000000"/>
              </a:solidFill>
              <a:latin typeface="Brush Script MT" pitchFamily="66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0" y="58674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913724"/>
            <a:ext cx="1905000" cy="1258476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3" name="Picture 2" descr="G:\Berkan\tıbbi belgeler\12-resim arşivi\çizgi kahramanlar\the_smurfs_2011_455x300_296670 - Kopy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"/>
            <a:ext cx="3009036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d1niluoi1dd30v.cloudfront.net/C20091607863/B9781416069119001134/f113-001-9781416069119.jpg?Expires=1421509187&amp;Key-Pair-Id=APKAICLNFGBCWWYGVIZQ&amp;Signature=BrKPUuy6QP4itGU-aBPxGDQ7OLvf2rUY7WEUcK2fWmGIgESydTyOZDe2r25kKTMhpsdT5H%7Edrt5sVm91vR4V-CaVDIUSI-GwQ6NUZoh%7EcarC3hDNNHI77785yhn7Z1IvNrcsgGDLUqj4PONEtNuUjWm1iVZylDx0xq4gaQlaM4I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1828800"/>
            <a:ext cx="3733800" cy="3557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2"/>
          </a:solidFill>
        </a:ln>
      </a:spPr>
      <a:bodyPr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5769</TotalTime>
  <Words>1139</Words>
  <Application>Microsoft Office PowerPoint</Application>
  <PresentationFormat>Ekran Gösterisi (4:3)</PresentationFormat>
  <Paragraphs>287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Office Theme</vt:lpstr>
      <vt:lpstr>Antenatal Hidronefroz</vt:lpstr>
      <vt:lpstr>Sunu planı</vt:lpstr>
      <vt:lpstr>Insidansı..</vt:lpstr>
      <vt:lpstr>Tanım..</vt:lpstr>
      <vt:lpstr>Tanım..</vt:lpstr>
      <vt:lpstr>Önemi..</vt:lpstr>
      <vt:lpstr>Önemi..</vt:lpstr>
      <vt:lpstr>Önemi..</vt:lpstr>
      <vt:lpstr>Önemi..</vt:lpstr>
      <vt:lpstr>PowerPoint Sunusu</vt:lpstr>
      <vt:lpstr>Nedenleri..</vt:lpstr>
      <vt:lpstr>Tanısal yöntemler..</vt:lpstr>
      <vt:lpstr>Tanısal yöntemler..</vt:lpstr>
      <vt:lpstr>Tanısal yöntemler..</vt:lpstr>
      <vt:lpstr>Tanısal yöntemler..</vt:lpstr>
      <vt:lpstr>Tanısal yöntemler..</vt:lpstr>
      <vt:lpstr>Tanısal yöntemler..</vt:lpstr>
      <vt:lpstr>Tanısal yöntemler..</vt:lpstr>
      <vt:lpstr>Tanısal yöntemler..</vt:lpstr>
      <vt:lpstr>Yaklaşım..</vt:lpstr>
      <vt:lpstr>Yaklaşım..</vt:lpstr>
      <vt:lpstr>Tanısal yöntemler..</vt:lpstr>
      <vt:lpstr>Cerrahi müdahale..</vt:lpstr>
      <vt:lpstr>Mesajlar</vt:lpstr>
      <vt:lpstr>Mesajlar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Çocuklarda üreter üst bölüm/UPJ taşlarında ilk tercihim PNL</dc:title>
  <dc:creator>ural</dc:creator>
  <cp:lastModifiedBy>tugba</cp:lastModifiedBy>
  <cp:revision>370</cp:revision>
  <dcterms:created xsi:type="dcterms:W3CDTF">2006-08-16T00:00:00Z</dcterms:created>
  <dcterms:modified xsi:type="dcterms:W3CDTF">2015-04-09T11:39:22Z</dcterms:modified>
</cp:coreProperties>
</file>