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71" r:id="rId4"/>
    <p:sldId id="272" r:id="rId5"/>
    <p:sldId id="308" r:id="rId6"/>
    <p:sldId id="309" r:id="rId7"/>
    <p:sldId id="306" r:id="rId8"/>
    <p:sldId id="310" r:id="rId9"/>
    <p:sldId id="307" r:id="rId10"/>
    <p:sldId id="311" r:id="rId11"/>
    <p:sldId id="312" r:id="rId12"/>
    <p:sldId id="273" r:id="rId13"/>
    <p:sldId id="274" r:id="rId14"/>
    <p:sldId id="277" r:id="rId15"/>
    <p:sldId id="279" r:id="rId16"/>
    <p:sldId id="275" r:id="rId17"/>
    <p:sldId id="276" r:id="rId18"/>
    <p:sldId id="278" r:id="rId19"/>
    <p:sldId id="280" r:id="rId20"/>
    <p:sldId id="281" r:id="rId21"/>
    <p:sldId id="282" r:id="rId22"/>
    <p:sldId id="283" r:id="rId23"/>
    <p:sldId id="284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300" r:id="rId34"/>
    <p:sldId id="261" r:id="rId35"/>
    <p:sldId id="315" r:id="rId36"/>
    <p:sldId id="297" r:id="rId37"/>
    <p:sldId id="298" r:id="rId38"/>
    <p:sldId id="299" r:id="rId39"/>
    <p:sldId id="260" r:id="rId40"/>
    <p:sldId id="301" r:id="rId41"/>
    <p:sldId id="302" r:id="rId42"/>
    <p:sldId id="303" r:id="rId43"/>
    <p:sldId id="304" r:id="rId44"/>
    <p:sldId id="305" r:id="rId45"/>
    <p:sldId id="314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9" d="100"/>
          <a:sy n="39" d="100"/>
        </p:scale>
        <p:origin x="-7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D6F13-A4F1-8C40-9B1B-B69997D45BD0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077D0-9AA9-A440-9C6C-E39DEC13F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2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077D0-9AA9-A440-9C6C-E39DEC13F4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32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Sildenafil </a:t>
            </a:r>
            <a:r>
              <a:rPr lang="en-US" dirty="0" err="1" smtClean="0"/>
              <a:t>yarı</a:t>
            </a:r>
            <a:r>
              <a:rPr lang="en-US" dirty="0" smtClean="0"/>
              <a:t> </a:t>
            </a:r>
            <a:r>
              <a:rPr lang="en-US" dirty="0" err="1" smtClean="0"/>
              <a:t>ömrü</a:t>
            </a:r>
            <a:r>
              <a:rPr lang="en-US" dirty="0" smtClean="0"/>
              <a:t> </a:t>
            </a:r>
            <a:r>
              <a:rPr lang="en-US" dirty="0" err="1" smtClean="0"/>
              <a:t>kısa</a:t>
            </a:r>
            <a:endParaRPr lang="en-US" dirty="0" smtClean="0"/>
          </a:p>
          <a:p>
            <a:r>
              <a:rPr lang="en-US" dirty="0" err="1" smtClean="0"/>
              <a:t>Gece</a:t>
            </a:r>
            <a:r>
              <a:rPr lang="en-US" dirty="0" smtClean="0"/>
              <a:t> </a:t>
            </a:r>
            <a:r>
              <a:rPr lang="en-US" dirty="0" err="1" smtClean="0"/>
              <a:t>erksiyonlarını</a:t>
            </a:r>
            <a:r>
              <a:rPr lang="en-US" dirty="0" smtClean="0"/>
              <a:t> provoke </a:t>
            </a:r>
            <a:r>
              <a:rPr lang="en-US" dirty="0" err="1" smtClean="0"/>
              <a:t>etmez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077D0-9AA9-A440-9C6C-E39DEC13F4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27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Erken</a:t>
            </a:r>
            <a:r>
              <a:rPr lang="en-US" dirty="0" smtClean="0"/>
              <a:t> </a:t>
            </a:r>
            <a:r>
              <a:rPr lang="en-US" dirty="0" err="1" smtClean="0"/>
              <a:t>protez</a:t>
            </a:r>
            <a:r>
              <a:rPr lang="en-US" dirty="0" smtClean="0"/>
              <a:t> </a:t>
            </a:r>
            <a:r>
              <a:rPr lang="en-US" dirty="0" err="1" smtClean="0"/>
              <a:t>implantasyonunda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infeksiyon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yüksek</a:t>
            </a:r>
            <a:endParaRPr lang="en-US" baseline="0" dirty="0" smtClean="0"/>
          </a:p>
          <a:p>
            <a:r>
              <a:rPr lang="en-US" baseline="0" dirty="0" err="1" smtClean="0"/>
              <a:t>Ödem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şişkinlik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hafta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antibiyoterapi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sonrası</a:t>
            </a:r>
            <a:r>
              <a:rPr lang="en-US" baseline="0" dirty="0" smtClean="0"/>
              <a:t> PPI</a:t>
            </a:r>
          </a:p>
          <a:p>
            <a:r>
              <a:rPr lang="en-US" baseline="0" dirty="0" err="1" smtClean="0"/>
              <a:t>Mallable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takarken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özellikle</a:t>
            </a:r>
            <a:r>
              <a:rPr lang="en-US" baseline="0" dirty="0" smtClean="0"/>
              <a:t> shunt </a:t>
            </a:r>
            <a:r>
              <a:rPr lang="en-US" baseline="0" dirty="0" err="1" smtClean="0"/>
              <a:t>yapılmış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hastalarda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dilatasyona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dikkat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etmek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lazaım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korporeal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perforasyon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yüksek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077D0-9AA9-A440-9C6C-E39DEC13F4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3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077D0-9AA9-A440-9C6C-E39DEC13F4F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8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0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9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7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84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66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6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5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0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4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9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6DF52-1151-784D-B40B-AB87A8B997B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FA679-02BA-094F-8291-711D17838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6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AUA 2015’DEN İZLENİMLER</a:t>
            </a:r>
            <a:b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ANDROLOJİ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Dr.Mehmet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Fatih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Akbulut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Haseki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Eğitim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ve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Araştırma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Hastanesi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Ekran Resmi 2015-05-22 20.27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213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7 10.50.4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426" b="-118426"/>
          <a:stretch>
            <a:fillRect/>
          </a:stretch>
        </p:blipFill>
        <p:spPr>
          <a:xfrm>
            <a:off x="0" y="-1764867"/>
            <a:ext cx="9144000" cy="5028848"/>
          </a:xfrm>
        </p:spPr>
      </p:pic>
      <p:pic>
        <p:nvPicPr>
          <p:cNvPr id="5" name="Picture 4" descr="Ekran Resmi 2015-05-27 10.5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488" y="2144841"/>
            <a:ext cx="3799512" cy="3331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2325864"/>
            <a:ext cx="39797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18-80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yaş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Hipogonadizm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(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T &lt;300 </a:t>
            </a:r>
            <a:r>
              <a:rPr lang="en-US" dirty="0" err="1">
                <a:solidFill>
                  <a:srgbClr val="FFFFFF"/>
                </a:solidFill>
                <a:latin typeface="Times New Roman"/>
                <a:cs typeface="Times New Roman"/>
              </a:rPr>
              <a:t>ng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en-US" dirty="0" err="1">
                <a:solidFill>
                  <a:srgbClr val="FFFFFF"/>
                </a:solidFill>
                <a:latin typeface="Times New Roman"/>
                <a:cs typeface="Times New Roman"/>
              </a:rPr>
              <a:t>dL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 on 2 separate 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days)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LPCN 1021(Oral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testosteron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undeconat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) : 210 hasta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Testosteron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jel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105 hasta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LPCN 1021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grubunda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Cave: 447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ng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/dl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Cmax:1128ng/dl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%85 : ≤1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doz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ayarlaması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gerekliliği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Ekran Resmi 2015-05-27 11.37.4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/>
          <a:stretch/>
        </p:blipFill>
        <p:spPr>
          <a:xfrm>
            <a:off x="0" y="5657954"/>
            <a:ext cx="9144000" cy="120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7 11.51.0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1361" b="-451361"/>
          <a:stretch>
            <a:fillRect/>
          </a:stretch>
        </p:blipFill>
        <p:spPr>
          <a:xfrm>
            <a:off x="0" y="-4561639"/>
            <a:ext cx="9144000" cy="9922676"/>
          </a:xfrm>
        </p:spPr>
      </p:pic>
      <p:sp>
        <p:nvSpPr>
          <p:cNvPr id="5" name="TextBox 4"/>
          <p:cNvSpPr txBox="1"/>
          <p:nvPr/>
        </p:nvSpPr>
        <p:spPr>
          <a:xfrm>
            <a:off x="0" y="2028944"/>
            <a:ext cx="56905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Yaşlı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erkeklerde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Testosteron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tedavisi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ile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tromboz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gelişme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riski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hala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tartışmalı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&gt;65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yaş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217 hasta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hipogonadizm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TRT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64 hasta </a:t>
            </a:r>
            <a:r>
              <a:rPr lang="en-US" dirty="0" err="1">
                <a:solidFill>
                  <a:srgbClr val="FFFFFF"/>
                </a:solidFill>
                <a:latin typeface="Times New Roman"/>
                <a:cs typeface="Times New Roman"/>
              </a:rPr>
              <a:t>hipogonadizm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TRT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Ø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TRT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Ø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 ÖLÜM ORANLARI DAHA YÜKSEK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Miyokard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infarktüs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Geçici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iskemik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atak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Serebrovasküler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atak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Pulmoner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emboli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Ekran Resmi 2015-05-27 11.53.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5"/>
          <a:stretch/>
        </p:blipFill>
        <p:spPr>
          <a:xfrm>
            <a:off x="7530112" y="2028944"/>
            <a:ext cx="1473200" cy="3084658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>
            <a:off x="2606101" y="3744364"/>
            <a:ext cx="395862" cy="1204171"/>
          </a:xfrm>
          <a:prstGeom prst="rightBrac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3150400" y="4067530"/>
            <a:ext cx="368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İKİ GRUP ARASINDA FARK YOK</a:t>
            </a:r>
          </a:p>
          <a:p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	3 YILLIK TAKİP 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Ekran Resmi 2015-05-27 13.01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6" y="5361037"/>
            <a:ext cx="9144000" cy="14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4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  <a:t>Plenary 17 MAY 2015</a:t>
            </a:r>
            <a:endParaRPr lang="en-US" dirty="0"/>
          </a:p>
        </p:txBody>
      </p:sp>
      <p:pic>
        <p:nvPicPr>
          <p:cNvPr id="4" name="Content Placeholder 3" descr="Ekran Resmi 2015-05-24 17.05.0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58" r="-18258"/>
          <a:stretch>
            <a:fillRect/>
          </a:stretch>
        </p:blipFill>
        <p:spPr>
          <a:xfrm>
            <a:off x="-476113" y="1237162"/>
            <a:ext cx="10175231" cy="5595985"/>
          </a:xfrm>
        </p:spPr>
      </p:pic>
    </p:spTree>
    <p:extLst>
      <p:ext uri="{BB962C8B-B14F-4D97-AF65-F5344CB8AC3E}">
        <p14:creationId xmlns:p14="http://schemas.microsoft.com/office/powerpoint/2010/main" val="13879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05-24 17.07.5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2" r="-17902"/>
          <a:stretch>
            <a:fillRect/>
          </a:stretch>
        </p:blipFill>
        <p:spPr>
          <a:xfrm>
            <a:off x="-729359" y="1154673"/>
            <a:ext cx="10384673" cy="5711170"/>
          </a:xfrm>
        </p:spPr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17.24.4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85" r="-17685"/>
          <a:stretch>
            <a:fillRect/>
          </a:stretch>
        </p:blipFill>
        <p:spPr/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17.22.06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r="-16586"/>
          <a:stretch/>
        </p:blipFill>
        <p:spPr>
          <a:xfrm>
            <a:off x="1665919" y="1600200"/>
            <a:ext cx="7020880" cy="4525963"/>
          </a:xfrm>
        </p:spPr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17.19.3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29" r="-17329"/>
          <a:stretch>
            <a:fillRect/>
          </a:stretch>
        </p:blipFill>
        <p:spPr/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17.19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4" r="-17794"/>
          <a:stretch>
            <a:fillRect/>
          </a:stretch>
        </p:blipFill>
        <p:spPr/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18.33.3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9" r="-19289"/>
          <a:stretch>
            <a:fillRect/>
          </a:stretch>
        </p:blipFill>
        <p:spPr/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18.34.3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78" r="-20078"/>
          <a:stretch>
            <a:fillRect/>
          </a:stretch>
        </p:blipFill>
        <p:spPr/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Plenary session:  INF:5  SD:5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Controversies in Urology: 1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Video session: 1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Specific programs: INF:1  SD:4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Podium session: INF:1  SD:7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Moderated poster session: INF:2 SD:4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Education courses: INF:3 SD:6 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Ekran Resmi 2015-05-22 20.27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18.48.5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0" r="-18080"/>
          <a:stretch>
            <a:fillRect/>
          </a:stretch>
        </p:blipFill>
        <p:spPr/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1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18.50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30" r="-18330"/>
          <a:stretch>
            <a:fillRect/>
          </a:stretch>
        </p:blipFill>
        <p:spPr/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19.23.3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79" r="-18079"/>
          <a:stretch>
            <a:fillRect/>
          </a:stretch>
        </p:blipFill>
        <p:spPr>
          <a:xfrm>
            <a:off x="-701088" y="1121831"/>
            <a:ext cx="10430128" cy="5736169"/>
          </a:xfrm>
        </p:spPr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19.26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65" r="-19865"/>
          <a:stretch>
            <a:fillRect/>
          </a:stretch>
        </p:blipFill>
        <p:spPr/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20.06.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8" r="-18008"/>
          <a:stretch>
            <a:fillRect/>
          </a:stretch>
        </p:blipFill>
        <p:spPr/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20.15.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5" b="-575"/>
          <a:stretch>
            <a:fillRect/>
          </a:stretch>
        </p:blipFill>
        <p:spPr/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7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4 20.17.2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11" r="-17611"/>
          <a:stretch>
            <a:fillRect/>
          </a:stretch>
        </p:blipFill>
        <p:spPr/>
      </p:pic>
      <p:pic>
        <p:nvPicPr>
          <p:cNvPr id="5" name="Picture 4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AUA Guideline 2015</a:t>
            </a:r>
            <a:b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Peyronie’s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 Disease</a:t>
            </a:r>
            <a:b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Ajay </a:t>
            </a:r>
            <a:r>
              <a:rPr lang="en-US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Nehra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6178" b="-161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397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  <a:t>AUA Guideline 2015</a:t>
            </a:r>
            <a:b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dirty="0" err="1">
                <a:solidFill>
                  <a:srgbClr val="FFFF00"/>
                </a:solidFill>
                <a:latin typeface="Times New Roman"/>
                <a:cs typeface="Times New Roman"/>
              </a:rPr>
              <a:t>Peyronie’s</a:t>
            </a:r>
            <a: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  <a:t> Disease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7889" b="-178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55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  <a:t>AUA Guideline 2015</a:t>
            </a:r>
            <a:b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dirty="0" err="1">
                <a:solidFill>
                  <a:srgbClr val="FFFF00"/>
                </a:solidFill>
                <a:latin typeface="Times New Roman"/>
                <a:cs typeface="Times New Roman"/>
              </a:rPr>
              <a:t>Peyronie’s</a:t>
            </a:r>
            <a: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  <a:t> Disease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6702" b="-67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742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  <a:t>Plenary 17 MAY 2015</a:t>
            </a:r>
            <a:endParaRPr lang="en-US" dirty="0"/>
          </a:p>
        </p:txBody>
      </p:sp>
      <p:pic>
        <p:nvPicPr>
          <p:cNvPr id="4" name="Content Placeholder 3" descr="Ekran Resmi 2015-05-24 15.40.3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693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  <a:t>AUA Guideline 2015</a:t>
            </a:r>
            <a:b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</a:br>
            <a:r>
              <a:rPr lang="en-US" dirty="0" err="1">
                <a:solidFill>
                  <a:srgbClr val="FFFF00"/>
                </a:solidFill>
                <a:latin typeface="Times New Roman"/>
                <a:cs typeface="Times New Roman"/>
              </a:rPr>
              <a:t>Peyronie’s</a:t>
            </a:r>
            <a:r>
              <a:rPr lang="en-US" dirty="0">
                <a:solidFill>
                  <a:srgbClr val="FFFF00"/>
                </a:solidFill>
                <a:latin typeface="Times New Roman"/>
                <a:cs typeface="Times New Roman"/>
              </a:rPr>
              <a:t> Disease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17433" b="-117433"/>
          <a:stretch>
            <a:fillRect/>
          </a:stretch>
        </p:blipFill>
        <p:spPr>
          <a:xfrm>
            <a:off x="511324" y="0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6936"/>
            <a:ext cx="9144000" cy="38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3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5 23.15.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519" b="-195519"/>
          <a:stretch>
            <a:fillRect/>
          </a:stretch>
        </p:blipFill>
        <p:spPr>
          <a:xfrm>
            <a:off x="0" y="-2391654"/>
            <a:ext cx="9144000" cy="6070178"/>
          </a:xfrm>
        </p:spPr>
      </p:pic>
      <p:sp>
        <p:nvSpPr>
          <p:cNvPr id="5" name="TextBox 4"/>
          <p:cNvSpPr txBox="1"/>
          <p:nvPr/>
        </p:nvSpPr>
        <p:spPr>
          <a:xfrm>
            <a:off x="457200" y="1830999"/>
            <a:ext cx="7608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130 hasta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Ortalama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yaş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: 72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Vasküler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risk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faktörler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%50 HT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%54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Dislipidemi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47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Sigara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%10 KAH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%9 DM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Penil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doppler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%2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arteryal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yetmezlik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,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%43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venöz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yetmezlik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%55 Normal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Ekran Resmi 2015-05-25 23.24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7318"/>
            <a:ext cx="9144000" cy="16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2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5 23.27.56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379" b="-337379"/>
          <a:stretch>
            <a:fillRect/>
          </a:stretch>
        </p:blipFill>
        <p:spPr>
          <a:xfrm>
            <a:off x="-63878" y="-3972832"/>
            <a:ext cx="9207878" cy="9115352"/>
          </a:xfrm>
        </p:spPr>
      </p:pic>
      <p:pic>
        <p:nvPicPr>
          <p:cNvPr id="6" name="Picture 5" descr="Ekran Resmi 2015-05-25 23.31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207878" cy="1451144"/>
          </a:xfrm>
          <a:prstGeom prst="rect">
            <a:avLst/>
          </a:prstGeom>
        </p:spPr>
      </p:pic>
      <p:pic>
        <p:nvPicPr>
          <p:cNvPr id="8" name="Picture 7" descr="Ekran Resmi 2015-05-25 23.38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00"/>
            <a:ext cx="9144000" cy="12268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3276" y="4552755"/>
            <a:ext cx="7306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AVSS(+): 1.9 injection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AVSS(-):  1.8 injection			p:0.72</a:t>
            </a:r>
          </a:p>
        </p:txBody>
      </p:sp>
    </p:spTree>
    <p:extLst>
      <p:ext uri="{BB962C8B-B14F-4D97-AF65-F5344CB8AC3E}">
        <p14:creationId xmlns:p14="http://schemas.microsoft.com/office/powerpoint/2010/main" val="390679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6 01.30.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r="-380"/>
          <a:stretch>
            <a:fillRect/>
          </a:stretch>
        </p:blipFill>
        <p:spPr>
          <a:xfrm>
            <a:off x="638634" y="1402261"/>
            <a:ext cx="7443546" cy="4093664"/>
          </a:xfrm>
        </p:spPr>
      </p:pic>
      <p:pic>
        <p:nvPicPr>
          <p:cNvPr id="5" name="Picture 4" descr="Ekran Resmi 2015-05-26 01.32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712"/>
            <a:ext cx="9144000" cy="1465350"/>
          </a:xfrm>
          <a:prstGeom prst="rect">
            <a:avLst/>
          </a:prstGeom>
        </p:spPr>
      </p:pic>
      <p:pic>
        <p:nvPicPr>
          <p:cNvPr id="6" name="Picture 5" descr="Ekran Resmi 2015-05-26 01.34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924"/>
            <a:ext cx="91440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4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kran Resmi 2015-05-23 18.36.3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273" b="-349273"/>
          <a:stretch>
            <a:fillRect/>
          </a:stretch>
        </p:blipFill>
        <p:spPr>
          <a:xfrm>
            <a:off x="344658" y="-280576"/>
            <a:ext cx="8229600" cy="4525963"/>
          </a:xfrm>
        </p:spPr>
      </p:pic>
      <p:pic>
        <p:nvPicPr>
          <p:cNvPr id="4" name="Content Placeholder 3" descr="Ekran Resmi 2015-05-23 17.20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268" b="-81268"/>
          <a:stretch>
            <a:fillRect/>
          </a:stretch>
        </p:blipFill>
        <p:spPr>
          <a:xfrm>
            <a:off x="344658" y="-1373677"/>
            <a:ext cx="8229600" cy="4525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443401"/>
            <a:ext cx="8117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Konjenital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penil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kurvatür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(KPK)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etyolojisinde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androjen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reseptörünün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yeri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15 KPK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hastası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Modifiye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Nesbit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operasyonu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Uzun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konvex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taraftan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alınan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tunikal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parça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(-80)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   Male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	Female  Surgery.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Penectomi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esnasında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tunikal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örnek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(-80)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Western Blot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yöntemi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ile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androjen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reseptör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seviyesi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karşılaştrılmış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2" y="3920728"/>
            <a:ext cx="3775844" cy="202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kran Resmi 2015-05-23 19.07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9219"/>
            <a:ext cx="9144000" cy="9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7 15.34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6782" b="-356782"/>
          <a:stretch>
            <a:fillRect/>
          </a:stretch>
        </p:blipFill>
        <p:spPr>
          <a:xfrm>
            <a:off x="0" y="-3769856"/>
            <a:ext cx="9194289" cy="8669017"/>
          </a:xfrm>
        </p:spPr>
      </p:pic>
      <p:sp>
        <p:nvSpPr>
          <p:cNvPr id="5" name="TextBox 4"/>
          <p:cNvSpPr txBox="1"/>
          <p:nvPr/>
        </p:nvSpPr>
        <p:spPr>
          <a:xfrm>
            <a:off x="457201" y="1534081"/>
            <a:ext cx="4392916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Ejakülasyon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problemlerini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etyoljisini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19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şehirde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≥40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yaş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2760 hasta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Yaş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ortalaması:54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Erektil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fonksiyon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(IIEF), IPSS,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Komorbiditeler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Kullandığı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ilaçlar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sosyoekonomik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durum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Ekran Resmi 2015-05-27 15.46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16" y="3264412"/>
            <a:ext cx="4344173" cy="2768814"/>
          </a:xfrm>
          <a:prstGeom prst="rect">
            <a:avLst/>
          </a:prstGeom>
        </p:spPr>
      </p:pic>
      <p:pic>
        <p:nvPicPr>
          <p:cNvPr id="7" name="Picture 6" descr="Ekran Resmi 2015-05-27 15.48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3226"/>
            <a:ext cx="9144000" cy="8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5 23.47.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865" b="-172865"/>
          <a:stretch>
            <a:fillRect/>
          </a:stretch>
        </p:blipFill>
        <p:spPr>
          <a:xfrm>
            <a:off x="-1" y="-2391709"/>
            <a:ext cx="9177885" cy="6169176"/>
          </a:xfrm>
        </p:spPr>
      </p:pic>
      <p:pic>
        <p:nvPicPr>
          <p:cNvPr id="5" name="Picture 4" descr="Ekran Resmi 2015-05-25 23.49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2" y="1735669"/>
            <a:ext cx="82550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kran Resmi 2015-05-26 00.10.4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05" b="-10705"/>
          <a:stretch>
            <a:fillRect/>
          </a:stretch>
        </p:blipFill>
        <p:spPr/>
      </p:pic>
      <p:pic>
        <p:nvPicPr>
          <p:cNvPr id="7" name="Picture 6" descr="Ekran Resmi 2015-05-26 00.14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0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6 00.11.5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9" b="-1839"/>
          <a:stretch>
            <a:fillRect/>
          </a:stretch>
        </p:blipFill>
        <p:spPr/>
      </p:pic>
      <p:pic>
        <p:nvPicPr>
          <p:cNvPr id="5" name="Picture 4" descr="Ekran Resmi 2015-05-26 00.14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kran Resmi 2015-05-23 18.24.2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9113" b="-329113"/>
          <a:stretch>
            <a:fillRect/>
          </a:stretch>
        </p:blipFill>
        <p:spPr>
          <a:xfrm>
            <a:off x="344661" y="-232351"/>
            <a:ext cx="8229600" cy="4525963"/>
          </a:xfrm>
        </p:spPr>
      </p:pic>
      <p:pic>
        <p:nvPicPr>
          <p:cNvPr id="4" name="Content Placeholder 3" descr="Ekran Resmi 2015-05-23 17.20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268" b="-81268"/>
          <a:stretch>
            <a:fillRect/>
          </a:stretch>
        </p:blipFill>
        <p:spPr>
          <a:xfrm>
            <a:off x="344658" y="-1373677"/>
            <a:ext cx="8229600" cy="4525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552" y="2652376"/>
            <a:ext cx="785343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Klinik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olarak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infekte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olmayan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ve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revizyon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gereken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penil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protez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hastalar</a:t>
            </a:r>
            <a:endParaRPr lang="en-US" sz="2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71 hasta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31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Antibiyotik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kaplı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penil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protez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   40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Antibiyotiksiz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penil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protez</a:t>
            </a:r>
            <a:endParaRPr lang="en-US" sz="2000" dirty="0" smtClean="0">
              <a:solidFill>
                <a:srgbClr val="FFFFFF"/>
              </a:solidFill>
              <a:latin typeface="Times New Roman"/>
              <a:cs typeface="Times New Roman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Revizyon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esnasında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kültür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18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hastada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üreme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(+) En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sık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Staf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Epidermidis</a:t>
            </a:r>
            <a:endParaRPr lang="en-US" sz="20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Antibiyotik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kaplı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penil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protez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(%13)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14Antibiyotiksiz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penil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protez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(%35)                         p:0.002</a:t>
            </a:r>
            <a:endParaRPr lang="en-US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Ekran Resmi 2015-05-23 18.34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9502"/>
            <a:ext cx="9144000" cy="160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Ekran Resmi 2015-05-24 15.38.1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t="27332" r="414"/>
          <a:stretch/>
        </p:blipFill>
        <p:spPr>
          <a:xfrm>
            <a:off x="-29612" y="2094928"/>
            <a:ext cx="9173612" cy="4702340"/>
          </a:xfrm>
        </p:spPr>
      </p:pic>
      <p:pic>
        <p:nvPicPr>
          <p:cNvPr id="9" name="Picture 8" descr="Ekran Resmi 2015-05-22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209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Ekran Resmi 2015-05-26 00.2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33054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014896"/>
              </p:ext>
            </p:extLst>
          </p:nvPr>
        </p:nvGraphicFramePr>
        <p:xfrm>
          <a:off x="209786" y="2009234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ETKEN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HASTA SAYISI VE YÜZDESİ  (n:65)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Koagülaz</a:t>
                      </a:r>
                      <a:r>
                        <a:rPr lang="en-US" baseline="0" dirty="0" smtClean="0"/>
                        <a:t> (-) </a:t>
                      </a:r>
                      <a:r>
                        <a:rPr lang="en-US" baseline="0" dirty="0" err="1" smtClean="0"/>
                        <a:t>stafilokok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20(%31)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Candida </a:t>
                      </a:r>
                      <a:r>
                        <a:rPr lang="en-US" dirty="0" err="1" smtClean="0"/>
                        <a:t>albicans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8(%12)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Diğer</a:t>
                      </a:r>
                      <a:r>
                        <a:rPr lang="en-US" dirty="0" smtClean="0"/>
                        <a:t> Gram(+)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ve</a:t>
                      </a:r>
                      <a:r>
                        <a:rPr lang="en-US" baseline="0" dirty="0" smtClean="0"/>
                        <a:t> (-) </a:t>
                      </a:r>
                      <a:r>
                        <a:rPr lang="en-US" baseline="0" dirty="0" err="1" smtClean="0"/>
                        <a:t>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18(%25)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Anaeroblar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r>
                        <a:rPr lang="en-US" baseline="0" dirty="0" smtClean="0"/>
                        <a:t> (%1.5)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9786" y="4032260"/>
            <a:ext cx="41729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42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hastada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tek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etken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5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hastada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çoklu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etken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Ekran Resmi 2015-05-26 00.38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0007"/>
            <a:ext cx="9144000" cy="139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8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6 00.47.0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4801" b="-664801"/>
          <a:stretch>
            <a:fillRect/>
          </a:stretch>
        </p:blipFill>
        <p:spPr>
          <a:xfrm>
            <a:off x="0" y="-4355773"/>
            <a:ext cx="9144000" cy="9403401"/>
          </a:xfrm>
        </p:spPr>
      </p:pic>
      <p:sp>
        <p:nvSpPr>
          <p:cNvPr id="5" name="Rectangle 4"/>
          <p:cNvSpPr/>
          <p:nvPr/>
        </p:nvSpPr>
        <p:spPr>
          <a:xfrm>
            <a:off x="0" y="192157"/>
            <a:ext cx="1154598" cy="286211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48218" y="181458"/>
            <a:ext cx="911136" cy="362901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54114" y="808304"/>
            <a:ext cx="52168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3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parçalı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penil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protez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implantasyonu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İnfrapubik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Penoskrotal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Penil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protez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+ </a:t>
            </a:r>
            <a:r>
              <a:rPr lang="en-US" dirty="0" err="1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M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ultipl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ek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prosedür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                  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gereken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hastalarda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  <a:sym typeface="Wingdings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			</a:t>
            </a:r>
            <a:r>
              <a:rPr lang="en-US" b="1" dirty="0" err="1" smtClean="0">
                <a:solidFill>
                  <a:srgbClr val="FFFF00"/>
                </a:solidFill>
                <a:latin typeface="Times New Roman"/>
                <a:cs typeface="Times New Roman"/>
                <a:sym typeface="Wingdings"/>
              </a:rPr>
              <a:t>Subkoronal</a:t>
            </a:r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  <a:sym typeface="Wingdings"/>
              </a:rPr>
              <a:t> PPI</a:t>
            </a:r>
          </a:p>
        </p:txBody>
      </p:sp>
      <p:pic>
        <p:nvPicPr>
          <p:cNvPr id="8" name="Picture 7" descr="Ekran Resmi 2015-05-26 01.12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4" y="2733063"/>
            <a:ext cx="4730824" cy="4077520"/>
          </a:xfrm>
          <a:prstGeom prst="rect">
            <a:avLst/>
          </a:prstGeom>
        </p:spPr>
      </p:pic>
      <p:pic>
        <p:nvPicPr>
          <p:cNvPr id="9" name="Picture 8" descr="Ekran Resmi 2015-05-26 01.15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41" y="2733063"/>
            <a:ext cx="4512503" cy="40630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17660" y="874286"/>
            <a:ext cx="2751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91 hasta PPI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22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Peyroni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35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sünnet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18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Glanülopeksi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734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6 22.19.3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8" b="-453739"/>
          <a:stretch/>
        </p:blipFill>
        <p:spPr>
          <a:xfrm>
            <a:off x="-3890" y="32993"/>
            <a:ext cx="9147890" cy="7126049"/>
          </a:xfrm>
        </p:spPr>
      </p:pic>
      <p:sp>
        <p:nvSpPr>
          <p:cNvPr id="5" name="TextBox 4"/>
          <p:cNvSpPr txBox="1"/>
          <p:nvPr/>
        </p:nvSpPr>
        <p:spPr>
          <a:xfrm>
            <a:off x="457200" y="1666044"/>
            <a:ext cx="82296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Radikal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Prostatektomi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sonrası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De novo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Peyronie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hastalığı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gelişimi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276 hasta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Yaş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ort: 56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Hastalar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preop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ve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postop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aynı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androlog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tarafından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değerlendirilme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3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yıllık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takip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 %17.4 de novo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Peyroni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hastalığı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1.yıl: %9.8, 2.yıl: %4.7, 3.yıl: %2.9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Ekran Resmi 2015-05-26 22.29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0" y="5394025"/>
            <a:ext cx="9144000" cy="14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05-26 22.37.5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27" b="-13827"/>
          <a:stretch>
            <a:fillRect/>
          </a:stretch>
        </p:blipFill>
        <p:spPr>
          <a:xfrm>
            <a:off x="3237110" y="1253805"/>
            <a:ext cx="5878534" cy="3232967"/>
          </a:xfrm>
        </p:spPr>
      </p:pic>
      <p:pic>
        <p:nvPicPr>
          <p:cNvPr id="5" name="Picture 4" descr="Ekran Resmi 2015-05-26 22.39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77"/>
            <a:ext cx="9144000" cy="1204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90" y="1385644"/>
            <a:ext cx="3288080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290 hasta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244/290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eksizyon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ve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kollajen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yaprağı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ile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greftleme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Greft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: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Kendiliğinden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yapışma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Dorsal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eğrilik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:%87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Op süresi:80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dk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36 ay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takip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Düz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penis: %97.5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Erektil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fonksiyon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23 </a:t>
            </a:r>
            <a:r>
              <a:rPr lang="en-US" dirty="0" err="1">
                <a:solidFill>
                  <a:srgbClr val="FFFFFF"/>
                </a:solidFill>
                <a:latin typeface="Times New Roman"/>
                <a:cs typeface="Times New Roman"/>
              </a:rPr>
              <a:t>iyileşme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%66 </a:t>
            </a:r>
            <a:r>
              <a:rPr lang="en-US" dirty="0" err="1">
                <a:solidFill>
                  <a:srgbClr val="FFFFFF"/>
                </a:solidFill>
                <a:latin typeface="Times New Roman"/>
                <a:cs typeface="Times New Roman"/>
              </a:rPr>
              <a:t>stabil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%11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bozulma</a:t>
            </a: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Glans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hissinde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azalma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:%6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Penis </a:t>
            </a:r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boyu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+0.7 cm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Ekran Resmi 2015-05-26 22.48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6878"/>
            <a:ext cx="9144000" cy="10911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1551" y="6037349"/>
            <a:ext cx="3100919" cy="354382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80171" y="6037349"/>
            <a:ext cx="2006629" cy="354382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kran Resmi 2015-05-26 22.58.3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823" b="-199823"/>
          <a:stretch>
            <a:fillRect/>
          </a:stretch>
        </p:blipFill>
        <p:spPr>
          <a:xfrm>
            <a:off x="0" y="-2820569"/>
            <a:ext cx="9144000" cy="7059933"/>
          </a:xfrm>
        </p:spPr>
      </p:pic>
      <p:sp>
        <p:nvSpPr>
          <p:cNvPr id="6" name="TextBox 5"/>
          <p:cNvSpPr txBox="1"/>
          <p:nvPr/>
        </p:nvSpPr>
        <p:spPr>
          <a:xfrm>
            <a:off x="457200" y="1600075"/>
            <a:ext cx="7245615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Multicenter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retrospektif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çalışma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Penil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fraktürde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cerrahi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zamanın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de novo ED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üzerine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etkisi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137 hasta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Acil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servis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başvurusu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sonrası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cerrahiye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kadar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geçen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süre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(1.5- 240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saat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Preop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-Postop IIEF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&gt;8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saat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Erektil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fonksiyonun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bozulduğu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(1.ve 3.ay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değerlendirme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Mümkün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olan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en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kısa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sürede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CERRAHİ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50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TEŞEKKÜRLER</a:t>
            </a:r>
            <a:endParaRPr lang="en-US" dirty="0"/>
          </a:p>
        </p:txBody>
      </p:sp>
      <p:pic>
        <p:nvPicPr>
          <p:cNvPr id="4" name="Content Placeholder 3" descr="IMG_577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65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7 00.16.5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5780" b="20629"/>
          <a:stretch/>
        </p:blipFill>
        <p:spPr>
          <a:xfrm>
            <a:off x="0" y="-3810317"/>
            <a:ext cx="9144000" cy="4899019"/>
          </a:xfrm>
        </p:spPr>
      </p:pic>
      <p:pic>
        <p:nvPicPr>
          <p:cNvPr id="5" name="Picture 4" descr="Ekran Resmi 2015-05-27 00.19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17" y="1539036"/>
            <a:ext cx="3105383" cy="5318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908" y="2226891"/>
            <a:ext cx="56080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Geçirilmiş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vazektomi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ile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ilerde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gelişebilecek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prostat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kanseri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arasında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makul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biyolojik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bir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bağ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bulunmamaktadır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Vazektomi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kontrasepsiyonda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Etkili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Güvenilir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10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7 00.25.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85" r="-10985"/>
          <a:stretch>
            <a:fillRect/>
          </a:stretch>
        </p:blipFill>
        <p:spPr>
          <a:xfrm>
            <a:off x="-922769" y="0"/>
            <a:ext cx="11067749" cy="6858000"/>
          </a:xfrm>
        </p:spPr>
      </p:pic>
    </p:spTree>
    <p:extLst>
      <p:ext uri="{BB962C8B-B14F-4D97-AF65-F5344CB8AC3E}">
        <p14:creationId xmlns:p14="http://schemas.microsoft.com/office/powerpoint/2010/main" val="22988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6 23.40.3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034" b="-133034"/>
          <a:stretch>
            <a:fillRect/>
          </a:stretch>
        </p:blipFill>
        <p:spPr>
          <a:xfrm>
            <a:off x="-32988" y="-1814361"/>
            <a:ext cx="9144000" cy="5028848"/>
          </a:xfrm>
        </p:spPr>
      </p:pic>
      <p:sp>
        <p:nvSpPr>
          <p:cNvPr id="5" name="TextBox 4"/>
          <p:cNvSpPr txBox="1"/>
          <p:nvPr/>
        </p:nvSpPr>
        <p:spPr>
          <a:xfrm>
            <a:off x="7095483" y="32991"/>
            <a:ext cx="2048517" cy="369332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Best abstract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962963"/>
            <a:ext cx="6849754" cy="351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Skrotal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ağrı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7668 hasta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Skrotal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  <a:sym typeface="Wingdings"/>
              </a:rPr>
              <a:t> USG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%34 normal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% 46 benign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hastalık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(%23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epididim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kist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spermatosel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%17 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infeksiyon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inflamasyon</a:t>
            </a:r>
            <a:endParaRPr lang="en-US" sz="20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%2.2 ACİL CERRAHİ GİRİŞİM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% 0.77 KİTLE </a:t>
            </a:r>
            <a:r>
              <a:rPr lang="en-US" sz="2000" b="1" dirty="0" smtClean="0">
                <a:solidFill>
                  <a:srgbClr val="FFFF00"/>
                </a:solidFill>
                <a:latin typeface="Times New Roman"/>
                <a:cs typeface="Times New Roman"/>
                <a:sym typeface="Wingdings"/>
              </a:rPr>
              <a:t> ORŞİEKTOMİ (%75 MALİGN)</a:t>
            </a:r>
            <a:endParaRPr lang="en-US" sz="20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% 0.70 ABSE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% 0.59 TORSİYON</a:t>
            </a:r>
          </a:p>
        </p:txBody>
      </p:sp>
      <p:pic>
        <p:nvPicPr>
          <p:cNvPr id="7" name="Picture 6" descr="Ekran Resmi 2015-05-26 23.52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54" y="4594947"/>
            <a:ext cx="5284345" cy="226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05-27 00.39.2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6" b="-374088"/>
          <a:stretch/>
        </p:blipFill>
        <p:spPr>
          <a:xfrm>
            <a:off x="0" y="32992"/>
            <a:ext cx="9171469" cy="5097107"/>
          </a:xfrm>
        </p:spPr>
      </p:pic>
      <p:sp>
        <p:nvSpPr>
          <p:cNvPr id="5" name="TextBox 4"/>
          <p:cNvSpPr txBox="1"/>
          <p:nvPr/>
        </p:nvSpPr>
        <p:spPr>
          <a:xfrm>
            <a:off x="0" y="2061936"/>
            <a:ext cx="5094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140 hasta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Tekrarlayan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gebelik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sonlanması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ya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da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tekrarlayan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IVF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başarısızlığı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Semen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analizi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normal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olan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hastaların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%40’nda sperm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anöploidisi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saptandı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Ekran Resmi 2015-05-27 00.52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68" y="1907191"/>
            <a:ext cx="4390001" cy="413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05-27 00.01.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0214" b="-330214"/>
          <a:stretch>
            <a:fillRect/>
          </a:stretch>
        </p:blipFill>
        <p:spPr>
          <a:xfrm>
            <a:off x="0" y="-3819339"/>
            <a:ext cx="9144001" cy="8784481"/>
          </a:xfrm>
        </p:spPr>
      </p:pic>
      <p:sp>
        <p:nvSpPr>
          <p:cNvPr id="5" name="TextBox 4"/>
          <p:cNvSpPr txBox="1"/>
          <p:nvPr/>
        </p:nvSpPr>
        <p:spPr>
          <a:xfrm>
            <a:off x="775229" y="1830999"/>
            <a:ext cx="76203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411 hasta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18-50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yaş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KT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öncesi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değerlendirme</a:t>
            </a:r>
            <a:endParaRPr lang="en-US" sz="24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Sperm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bankası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hakkında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bilgilendirilen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90 hasta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15/90 (%16.67)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Sperm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bankası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hakkında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bilgilendirilmeyen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321 hasta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20/321 (%6.2)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Ekran Resmi 2015-05-27 00.13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988" y="5438678"/>
            <a:ext cx="9144000" cy="141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2936</TotalTime>
  <Words>670</Words>
  <Application>Microsoft Office PowerPoint</Application>
  <PresentationFormat>Ekran Gösterisi (4:3)</PresentationFormat>
  <Paragraphs>151</Paragraphs>
  <Slides>45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46" baseType="lpstr">
      <vt:lpstr>Office Theme</vt:lpstr>
      <vt:lpstr>AUA 2015’DEN İZLENİMLER ANDROLOJİ</vt:lpstr>
      <vt:lpstr>PowerPoint Sunusu</vt:lpstr>
      <vt:lpstr>Plenary 17 MAY 2015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Plenary 17 MAY 2015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AUA Guideline 2015 Peyronie’s Disease Ajay Nehra</vt:lpstr>
      <vt:lpstr>AUA Guideline 2015 Peyronie’s Disease</vt:lpstr>
      <vt:lpstr>AUA Guideline 2015 Peyronie’s Disease</vt:lpstr>
      <vt:lpstr>AUA Guideline 2015 Peyronie’s Disease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TEŞEKKÜRLER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AUA 2015’DEN İZLENİMLER</dc:title>
  <dc:creator>MEHMET FATİH AKBULUT</dc:creator>
  <cp:lastModifiedBy>rıdvan</cp:lastModifiedBy>
  <cp:revision>79</cp:revision>
  <dcterms:created xsi:type="dcterms:W3CDTF">2015-05-22T17:25:27Z</dcterms:created>
  <dcterms:modified xsi:type="dcterms:W3CDTF">2015-05-27T15:46:56Z</dcterms:modified>
</cp:coreProperties>
</file>